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521" autoAdjust="0"/>
  </p:normalViewPr>
  <p:slideViewPr>
    <p:cSldViewPr>
      <p:cViewPr varScale="1">
        <p:scale>
          <a:sx n="70" d="100"/>
          <a:sy n="70" d="100"/>
        </p:scale>
        <p:origin x="1074"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CE0C6050-AEEA-4E66-A35D-1763B84116E6}" type="datetimeFigureOut">
              <a:rPr lang="en-US" smtClean="0"/>
              <a:t>4/5/2023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08D3E4AD-FAD2-49EF-B6C2-A44DAED138D3}" type="slidenum">
              <a:rPr lang="en-US" smtClean="0"/>
              <a:t>‹#›</a:t>
            </a:fld>
            <a:endParaRPr lang="en-US"/>
          </a:p>
        </p:txBody>
      </p:sp>
    </p:spTree>
    <p:extLst>
      <p:ext uri="{BB962C8B-B14F-4D97-AF65-F5344CB8AC3E}">
        <p14:creationId xmlns:p14="http://schemas.microsoft.com/office/powerpoint/2010/main" val="15026251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D3E4AD-FAD2-49EF-B6C2-A44DAED138D3}" type="slidenum">
              <a:rPr lang="en-US" smtClean="0"/>
              <a:t>3</a:t>
            </a:fld>
            <a:endParaRPr lang="en-US"/>
          </a:p>
        </p:txBody>
      </p:sp>
    </p:spTree>
    <p:extLst>
      <p:ext uri="{BB962C8B-B14F-4D97-AF65-F5344CB8AC3E}">
        <p14:creationId xmlns:p14="http://schemas.microsoft.com/office/powerpoint/2010/main" val="9265013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To solve the problem of knowing math output accurately: </a:t>
            </a:r>
            <a:r>
              <a:rPr lang="en-US" dirty="0" err="1"/>
              <a:t>chatGPT</a:t>
            </a:r>
            <a:r>
              <a:rPr lang="en-US" dirty="0"/>
              <a:t> uses a Wolfram-Alpha plugin to take advantage of their math software to now perfectly answer math questions (provided it correctly predicted it needed to use the Wolfram API to answer the question </a:t>
            </a:r>
            <a:r>
              <a:rPr lang="en-US" dirty="0">
                <a:sym typeface="Wingdings" panose="05000000000000000000" pitchFamily="2" charset="2"/>
              </a:rPr>
              <a:t> it will redirect the math equation there and use its output to give you  response).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8D3E4AD-FAD2-49EF-B6C2-A44DAED138D3}" type="slidenum">
              <a:rPr lang="en-US" smtClean="0"/>
              <a:t>26</a:t>
            </a:fld>
            <a:endParaRPr lang="en-US"/>
          </a:p>
        </p:txBody>
      </p:sp>
    </p:spTree>
    <p:extLst>
      <p:ext uri="{BB962C8B-B14F-4D97-AF65-F5344CB8AC3E}">
        <p14:creationId xmlns:p14="http://schemas.microsoft.com/office/powerpoint/2010/main" val="1784970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D3E4AD-FAD2-49EF-B6C2-A44DAED138D3}" type="slidenum">
              <a:rPr lang="en-US" smtClean="0"/>
              <a:t>27</a:t>
            </a:fld>
            <a:endParaRPr lang="en-US"/>
          </a:p>
        </p:txBody>
      </p:sp>
    </p:spTree>
    <p:extLst>
      <p:ext uri="{BB962C8B-B14F-4D97-AF65-F5344CB8AC3E}">
        <p14:creationId xmlns:p14="http://schemas.microsoft.com/office/powerpoint/2010/main" val="41432613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D3E4AD-FAD2-49EF-B6C2-A44DAED138D3}" type="slidenum">
              <a:rPr lang="en-US" smtClean="0"/>
              <a:t>29</a:t>
            </a:fld>
            <a:endParaRPr lang="en-US"/>
          </a:p>
        </p:txBody>
      </p:sp>
    </p:spTree>
    <p:extLst>
      <p:ext uri="{BB962C8B-B14F-4D97-AF65-F5344CB8AC3E}">
        <p14:creationId xmlns:p14="http://schemas.microsoft.com/office/powerpoint/2010/main" val="3187904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Notice, line no. 1 improves accuracy to 82% </a:t>
            </a:r>
            <a:r>
              <a:rPr lang="en-US" dirty="0">
                <a:sym typeface="Wingdings" panose="05000000000000000000" pitchFamily="2" charset="2"/>
              </a:rPr>
              <a:t> and all other input still gives much higher accuracy versus 17.7% from zero-shot.</a:t>
            </a:r>
            <a:endParaRPr lang="en-US" dirty="0"/>
          </a:p>
        </p:txBody>
      </p:sp>
      <p:sp>
        <p:nvSpPr>
          <p:cNvPr id="4" name="Slide Number Placeholder 3"/>
          <p:cNvSpPr>
            <a:spLocks noGrp="1"/>
          </p:cNvSpPr>
          <p:nvPr>
            <p:ph type="sldNum" sz="quarter" idx="5"/>
          </p:nvPr>
        </p:nvSpPr>
        <p:spPr/>
        <p:txBody>
          <a:bodyPr/>
          <a:lstStyle/>
          <a:p>
            <a:fld id="{08D3E4AD-FAD2-49EF-B6C2-A44DAED138D3}" type="slidenum">
              <a:rPr lang="en-US" smtClean="0"/>
              <a:t>30</a:t>
            </a:fld>
            <a:endParaRPr lang="en-US"/>
          </a:p>
        </p:txBody>
      </p:sp>
    </p:spTree>
    <p:extLst>
      <p:ext uri="{BB962C8B-B14F-4D97-AF65-F5344CB8AC3E}">
        <p14:creationId xmlns:p14="http://schemas.microsoft.com/office/powerpoint/2010/main" val="1693280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CoT</a:t>
            </a:r>
            <a:r>
              <a:rPr lang="en-US" dirty="0"/>
              <a:t> = chain of thought.</a:t>
            </a:r>
          </a:p>
          <a:p>
            <a:pPr marL="171450" indent="-171450">
              <a:buFont typeface="Arial" panose="020B0604020202020204" pitchFamily="34" charset="0"/>
              <a:buChar char="•"/>
            </a:pPr>
            <a:r>
              <a:rPr lang="en-US" dirty="0"/>
              <a:t>One of the main things these NLP models rely on: data labeling </a:t>
            </a:r>
            <a:r>
              <a:rPr lang="en-US" dirty="0">
                <a:sym typeface="Wingdings" panose="05000000000000000000" pitchFamily="2" charset="2"/>
              </a:rPr>
              <a:t> a job that a human needs to do.</a:t>
            </a:r>
          </a:p>
          <a:p>
            <a:pPr marL="171450" indent="-171450">
              <a:buFont typeface="Arial" panose="020B0604020202020204" pitchFamily="34" charset="0"/>
              <a:buChar char="•"/>
            </a:pPr>
            <a:r>
              <a:rPr lang="en-US" dirty="0">
                <a:sym typeface="Wingdings" panose="05000000000000000000" pitchFamily="2" charset="2"/>
              </a:rPr>
              <a:t>Prompt engineering in the future may be replaced to some degree: simply feed your prompt through another ML model that will generate the desired prompt that you will feed to the other model.</a:t>
            </a:r>
          </a:p>
          <a:p>
            <a:pPr marL="628650" lvl="1" indent="-171450">
              <a:buFont typeface="Arial" panose="020B0604020202020204" pitchFamily="34" charset="0"/>
              <a:buChar char="•"/>
            </a:pPr>
            <a:r>
              <a:rPr lang="en-US" dirty="0">
                <a:sym typeface="Wingdings" panose="05000000000000000000" pitchFamily="2" charset="2"/>
              </a:rPr>
              <a:t>I already sort of do this: sometimes the output is not correct, but it helps me to realize/gives me a starting point/better base to which I formulate a new prompt using some of that output.</a:t>
            </a:r>
            <a:endParaRPr lang="en-US" dirty="0"/>
          </a:p>
        </p:txBody>
      </p:sp>
      <p:sp>
        <p:nvSpPr>
          <p:cNvPr id="4" name="Slide Number Placeholder 3"/>
          <p:cNvSpPr>
            <a:spLocks noGrp="1"/>
          </p:cNvSpPr>
          <p:nvPr>
            <p:ph type="sldNum" sz="quarter" idx="5"/>
          </p:nvPr>
        </p:nvSpPr>
        <p:spPr/>
        <p:txBody>
          <a:bodyPr/>
          <a:lstStyle/>
          <a:p>
            <a:fld id="{08D3E4AD-FAD2-49EF-B6C2-A44DAED138D3}" type="slidenum">
              <a:rPr lang="en-US" smtClean="0"/>
              <a:t>33</a:t>
            </a:fld>
            <a:endParaRPr lang="en-US"/>
          </a:p>
        </p:txBody>
      </p:sp>
    </p:spTree>
    <p:extLst>
      <p:ext uri="{BB962C8B-B14F-4D97-AF65-F5344CB8AC3E}">
        <p14:creationId xmlns:p14="http://schemas.microsoft.com/office/powerpoint/2010/main" val="3365310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8D3E4AD-FAD2-49EF-B6C2-A44DAED138D3}" type="slidenum">
              <a:rPr lang="en-US" smtClean="0"/>
              <a:t>35</a:t>
            </a:fld>
            <a:endParaRPr lang="en-US"/>
          </a:p>
        </p:txBody>
      </p:sp>
    </p:spTree>
    <p:extLst>
      <p:ext uri="{BB962C8B-B14F-4D97-AF65-F5344CB8AC3E}">
        <p14:creationId xmlns:p14="http://schemas.microsoft.com/office/powerpoint/2010/main" val="3556769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Check canvas, you can download the code he uploaded up there to try the FLAN-T5 model (and other models he uploaded code for).</a:t>
            </a:r>
          </a:p>
        </p:txBody>
      </p:sp>
      <p:sp>
        <p:nvSpPr>
          <p:cNvPr id="4" name="Slide Number Placeholder 3"/>
          <p:cNvSpPr>
            <a:spLocks noGrp="1"/>
          </p:cNvSpPr>
          <p:nvPr>
            <p:ph type="sldNum" sz="quarter" idx="5"/>
          </p:nvPr>
        </p:nvSpPr>
        <p:spPr/>
        <p:txBody>
          <a:bodyPr/>
          <a:lstStyle/>
          <a:p>
            <a:fld id="{08D3E4AD-FAD2-49EF-B6C2-A44DAED138D3}" type="slidenum">
              <a:rPr lang="en-US" smtClean="0"/>
              <a:t>45</a:t>
            </a:fld>
            <a:endParaRPr lang="en-US"/>
          </a:p>
        </p:txBody>
      </p:sp>
    </p:spTree>
    <p:extLst>
      <p:ext uri="{BB962C8B-B14F-4D97-AF65-F5344CB8AC3E}">
        <p14:creationId xmlns:p14="http://schemas.microsoft.com/office/powerpoint/2010/main" val="1217345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Problem 2 example: if you say </a:t>
            </a:r>
            <a:r>
              <a:rPr lang="en-US" i="1" dirty="0"/>
              <a:t>fantasy </a:t>
            </a:r>
            <a:r>
              <a:rPr lang="en-US" i="0" dirty="0"/>
              <a:t>instead of </a:t>
            </a:r>
            <a:r>
              <a:rPr lang="en-US" i="1" dirty="0"/>
              <a:t>adventure</a:t>
            </a:r>
            <a:r>
              <a:rPr lang="en-US" i="0" dirty="0"/>
              <a:t>, versus if you say </a:t>
            </a:r>
            <a:r>
              <a:rPr lang="en-US" i="1" dirty="0"/>
              <a:t>is </a:t>
            </a:r>
            <a:r>
              <a:rPr lang="en-US" i="0" dirty="0"/>
              <a:t>versus </a:t>
            </a:r>
            <a:r>
              <a:rPr lang="en-US" i="1" dirty="0"/>
              <a:t>are (which is a much greater error since it is grammatical).</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8D3E4AD-FAD2-49EF-B6C2-A44DAED138D3}" type="slidenum">
              <a:rPr lang="en-US" smtClean="0"/>
              <a:t>47</a:t>
            </a:fld>
            <a:endParaRPr lang="en-US"/>
          </a:p>
        </p:txBody>
      </p:sp>
    </p:spTree>
    <p:extLst>
      <p:ext uri="{BB962C8B-B14F-4D97-AF65-F5344CB8AC3E}">
        <p14:creationId xmlns:p14="http://schemas.microsoft.com/office/powerpoint/2010/main" val="1727502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Goal: maximize average award for samples fed to the model.</a:t>
            </a:r>
          </a:p>
        </p:txBody>
      </p:sp>
      <p:sp>
        <p:nvSpPr>
          <p:cNvPr id="4" name="Slide Number Placeholder 3"/>
          <p:cNvSpPr>
            <a:spLocks noGrp="1"/>
          </p:cNvSpPr>
          <p:nvPr>
            <p:ph type="sldNum" sz="quarter" idx="5"/>
          </p:nvPr>
        </p:nvSpPr>
        <p:spPr/>
        <p:txBody>
          <a:bodyPr/>
          <a:lstStyle/>
          <a:p>
            <a:fld id="{08D3E4AD-FAD2-49EF-B6C2-A44DAED138D3}" type="slidenum">
              <a:rPr lang="en-US" smtClean="0"/>
              <a:t>50</a:t>
            </a:fld>
            <a:endParaRPr lang="en-US"/>
          </a:p>
        </p:txBody>
      </p:sp>
    </p:spTree>
    <p:extLst>
      <p:ext uri="{BB962C8B-B14F-4D97-AF65-F5344CB8AC3E}">
        <p14:creationId xmlns:p14="http://schemas.microsoft.com/office/powerpoint/2010/main" val="2829153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RL uses reward labels, and the model does not get exposed to the actual labels until after it reaches a goal state (delayed label exposure);</a:t>
            </a:r>
          </a:p>
          <a:p>
            <a:pPr marL="628650" lvl="1" indent="-171450">
              <a:buFont typeface="Arial" panose="020B0604020202020204" pitchFamily="34" charset="0"/>
              <a:buChar char="•"/>
            </a:pPr>
            <a:r>
              <a:rPr lang="en-US" dirty="0"/>
              <a:t>So the reward labels act as sort of proxy labels.</a:t>
            </a:r>
          </a:p>
        </p:txBody>
      </p:sp>
      <p:sp>
        <p:nvSpPr>
          <p:cNvPr id="4" name="Slide Number Placeholder 3"/>
          <p:cNvSpPr>
            <a:spLocks noGrp="1"/>
          </p:cNvSpPr>
          <p:nvPr>
            <p:ph type="sldNum" sz="quarter" idx="5"/>
          </p:nvPr>
        </p:nvSpPr>
        <p:spPr/>
        <p:txBody>
          <a:bodyPr/>
          <a:lstStyle/>
          <a:p>
            <a:fld id="{08D3E4AD-FAD2-49EF-B6C2-A44DAED138D3}" type="slidenum">
              <a:rPr lang="en-US" smtClean="0"/>
              <a:t>51</a:t>
            </a:fld>
            <a:endParaRPr lang="en-US"/>
          </a:p>
        </p:txBody>
      </p:sp>
    </p:spTree>
    <p:extLst>
      <p:ext uri="{BB962C8B-B14F-4D97-AF65-F5344CB8AC3E}">
        <p14:creationId xmlns:p14="http://schemas.microsoft.com/office/powerpoint/2010/main" val="2675645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D3E4AD-FAD2-49EF-B6C2-A44DAED138D3}" type="slidenum">
              <a:rPr lang="en-US" smtClean="0"/>
              <a:t>4</a:t>
            </a:fld>
            <a:endParaRPr lang="en-US"/>
          </a:p>
        </p:txBody>
      </p:sp>
    </p:spTree>
    <p:extLst>
      <p:ext uri="{BB962C8B-B14F-4D97-AF65-F5344CB8AC3E}">
        <p14:creationId xmlns:p14="http://schemas.microsoft.com/office/powerpoint/2010/main" val="4052719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8D3E4AD-FAD2-49EF-B6C2-A44DAED138D3}" type="slidenum">
              <a:rPr lang="en-US" smtClean="0"/>
              <a:t>52</a:t>
            </a:fld>
            <a:endParaRPr lang="en-US"/>
          </a:p>
        </p:txBody>
      </p:sp>
    </p:spTree>
    <p:extLst>
      <p:ext uri="{BB962C8B-B14F-4D97-AF65-F5344CB8AC3E}">
        <p14:creationId xmlns:p14="http://schemas.microsoft.com/office/powerpoint/2010/main" val="1525661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8D3E4AD-FAD2-49EF-B6C2-A44DAED138D3}" type="slidenum">
              <a:rPr lang="en-US" smtClean="0"/>
              <a:t>53</a:t>
            </a:fld>
            <a:endParaRPr lang="en-US"/>
          </a:p>
        </p:txBody>
      </p:sp>
    </p:spTree>
    <p:extLst>
      <p:ext uri="{BB962C8B-B14F-4D97-AF65-F5344CB8AC3E}">
        <p14:creationId xmlns:p14="http://schemas.microsoft.com/office/powerpoint/2010/main" val="2154009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D3E4AD-FAD2-49EF-B6C2-A44DAED138D3}" type="slidenum">
              <a:rPr lang="en-US" smtClean="0"/>
              <a:t>60</a:t>
            </a:fld>
            <a:endParaRPr lang="en-US"/>
          </a:p>
        </p:txBody>
      </p:sp>
    </p:spTree>
    <p:extLst>
      <p:ext uri="{BB962C8B-B14F-4D97-AF65-F5344CB8AC3E}">
        <p14:creationId xmlns:p14="http://schemas.microsoft.com/office/powerpoint/2010/main" val="25680744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2 objectives: the </a:t>
            </a:r>
            <a:r>
              <a:rPr lang="en-US" i="1" dirty="0"/>
              <a:t>truthfulness</a:t>
            </a:r>
            <a:r>
              <a:rPr lang="en-US" dirty="0"/>
              <a:t> of the answer, and the </a:t>
            </a:r>
            <a:r>
              <a:rPr lang="en-US" i="1" dirty="0"/>
              <a:t>goodness</a:t>
            </a:r>
            <a:r>
              <a:rPr lang="en-US" i="0" dirty="0"/>
              <a:t> of the answer (desirability).</a:t>
            </a:r>
          </a:p>
          <a:p>
            <a:pPr marL="171450" indent="-171450">
              <a:buFont typeface="Arial" panose="020B0604020202020204" pitchFamily="34" charset="0"/>
              <a:buChar char="•"/>
            </a:pPr>
            <a:endParaRPr lang="en-US" i="0"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8D3E4AD-FAD2-49EF-B6C2-A44DAED138D3}" type="slidenum">
              <a:rPr lang="en-US" smtClean="0"/>
              <a:t>61</a:t>
            </a:fld>
            <a:endParaRPr lang="en-US"/>
          </a:p>
        </p:txBody>
      </p:sp>
    </p:spTree>
    <p:extLst>
      <p:ext uri="{BB962C8B-B14F-4D97-AF65-F5344CB8AC3E}">
        <p14:creationId xmlns:p14="http://schemas.microsoft.com/office/powerpoint/2010/main" val="3188587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8D3E4AD-FAD2-49EF-B6C2-A44DAED138D3}" type="slidenum">
              <a:rPr lang="en-US" smtClean="0"/>
              <a:t>62</a:t>
            </a:fld>
            <a:endParaRPr lang="en-US"/>
          </a:p>
        </p:txBody>
      </p:sp>
    </p:spTree>
    <p:extLst>
      <p:ext uri="{BB962C8B-B14F-4D97-AF65-F5344CB8AC3E}">
        <p14:creationId xmlns:p14="http://schemas.microsoft.com/office/powerpoint/2010/main" val="2900691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Backbone techniques of </a:t>
            </a:r>
            <a:r>
              <a:rPr lang="en-US" dirty="0" err="1"/>
              <a:t>chatGPT</a:t>
            </a:r>
            <a:r>
              <a:rPr lang="en-US" dirty="0"/>
              <a:t>: </a:t>
            </a:r>
            <a:r>
              <a:rPr lang="en-US" dirty="0" err="1"/>
              <a:t>InstructGPT</a:t>
            </a:r>
            <a:r>
              <a:rPr lang="en-US" dirty="0"/>
              <a:t>.</a:t>
            </a:r>
          </a:p>
        </p:txBody>
      </p:sp>
      <p:sp>
        <p:nvSpPr>
          <p:cNvPr id="4" name="Slide Number Placeholder 3"/>
          <p:cNvSpPr>
            <a:spLocks noGrp="1"/>
          </p:cNvSpPr>
          <p:nvPr>
            <p:ph type="sldNum" sz="quarter" idx="5"/>
          </p:nvPr>
        </p:nvSpPr>
        <p:spPr/>
        <p:txBody>
          <a:bodyPr/>
          <a:lstStyle/>
          <a:p>
            <a:fld id="{08D3E4AD-FAD2-49EF-B6C2-A44DAED138D3}" type="slidenum">
              <a:rPr lang="en-US" smtClean="0"/>
              <a:t>63</a:t>
            </a:fld>
            <a:endParaRPr lang="en-US"/>
          </a:p>
        </p:txBody>
      </p:sp>
    </p:spTree>
    <p:extLst>
      <p:ext uri="{BB962C8B-B14F-4D97-AF65-F5344CB8AC3E}">
        <p14:creationId xmlns:p14="http://schemas.microsoft.com/office/powerpoint/2010/main" val="19818367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Remember when I had an issue where chat GPT gave me false abstract and false links:	</a:t>
            </a:r>
          </a:p>
          <a:p>
            <a:pPr marL="628650" lvl="1" indent="-171450">
              <a:buFont typeface="Arial" panose="020B0604020202020204" pitchFamily="34" charset="0"/>
              <a:buChar char="•"/>
            </a:pPr>
            <a:r>
              <a:rPr lang="en-US" dirty="0"/>
              <a:t>Try this solution: tell it to use/show top sources (i.e. use sources with more than 100 citations).</a:t>
            </a:r>
          </a:p>
          <a:p>
            <a:pPr marL="628650" lvl="1" indent="-171450">
              <a:buFont typeface="Arial" panose="020B0604020202020204" pitchFamily="34" charset="0"/>
              <a:buChar char="•"/>
            </a:pPr>
            <a:r>
              <a:rPr lang="en-US" dirty="0"/>
              <a:t>This still may not work, but for something like new Bing, it may since, especially since it is connected to the internet.</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8D3E4AD-FAD2-49EF-B6C2-A44DAED138D3}" type="slidenum">
              <a:rPr lang="en-US" smtClean="0"/>
              <a:t>70</a:t>
            </a:fld>
            <a:endParaRPr lang="en-US"/>
          </a:p>
        </p:txBody>
      </p:sp>
    </p:spTree>
    <p:extLst>
      <p:ext uri="{BB962C8B-B14F-4D97-AF65-F5344CB8AC3E}">
        <p14:creationId xmlns:p14="http://schemas.microsoft.com/office/powerpoint/2010/main" val="8062996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Try LLAMA, it is a NLP based on GPT model, and it has about .5 billion parameters.</a:t>
            </a:r>
          </a:p>
          <a:p>
            <a:pPr marL="171450" indent="-171450">
              <a:buFont typeface="Arial" panose="020B0604020202020204" pitchFamily="34" charset="0"/>
              <a:buChar char="•"/>
            </a:pPr>
            <a:r>
              <a:rPr lang="en-US" dirty="0"/>
              <a:t>Check cobalt models on hugging face: </a:t>
            </a:r>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8D3E4AD-FAD2-49EF-B6C2-A44DAED138D3}" type="slidenum">
              <a:rPr lang="en-US" smtClean="0"/>
              <a:t>74</a:t>
            </a:fld>
            <a:endParaRPr lang="en-US"/>
          </a:p>
        </p:txBody>
      </p:sp>
    </p:spTree>
    <p:extLst>
      <p:ext uri="{BB962C8B-B14F-4D97-AF65-F5344CB8AC3E}">
        <p14:creationId xmlns:p14="http://schemas.microsoft.com/office/powerpoint/2010/main" val="2676322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AGI = artificial general intelligence.</a:t>
            </a:r>
          </a:p>
        </p:txBody>
      </p:sp>
      <p:sp>
        <p:nvSpPr>
          <p:cNvPr id="4" name="Slide Number Placeholder 3"/>
          <p:cNvSpPr>
            <a:spLocks noGrp="1"/>
          </p:cNvSpPr>
          <p:nvPr>
            <p:ph type="sldNum" sz="quarter" idx="5"/>
          </p:nvPr>
        </p:nvSpPr>
        <p:spPr/>
        <p:txBody>
          <a:bodyPr/>
          <a:lstStyle/>
          <a:p>
            <a:fld id="{08D3E4AD-FAD2-49EF-B6C2-A44DAED138D3}" type="slidenum">
              <a:rPr lang="en-US" smtClean="0"/>
              <a:t>5</a:t>
            </a:fld>
            <a:endParaRPr lang="en-US"/>
          </a:p>
        </p:txBody>
      </p:sp>
    </p:spTree>
    <p:extLst>
      <p:ext uri="{BB962C8B-B14F-4D97-AF65-F5344CB8AC3E}">
        <p14:creationId xmlns:p14="http://schemas.microsoft.com/office/powerpoint/2010/main" val="3696371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New search engine of Bing: different than chat GPT because it is an ONLINE model, unlike chat GPT which is trained, and once it is trained does not use any current online data to assist its predictions.</a:t>
            </a:r>
          </a:p>
          <a:p>
            <a:pPr marL="628650" lvl="1" indent="-171450">
              <a:buFont typeface="Arial" panose="020B0604020202020204" pitchFamily="34" charset="0"/>
              <a:buChar char="•"/>
            </a:pPr>
            <a:r>
              <a:rPr lang="en-US" dirty="0"/>
              <a:t>Backbone is of New Bing is called </a:t>
            </a:r>
            <a:r>
              <a:rPr lang="en-US" dirty="0" err="1"/>
              <a:t>WebGPT</a:t>
            </a:r>
            <a:endParaRPr lang="en-US" dirty="0"/>
          </a:p>
        </p:txBody>
      </p:sp>
      <p:sp>
        <p:nvSpPr>
          <p:cNvPr id="4" name="Slide Number Placeholder 3"/>
          <p:cNvSpPr>
            <a:spLocks noGrp="1"/>
          </p:cNvSpPr>
          <p:nvPr>
            <p:ph type="sldNum" sz="quarter" idx="5"/>
          </p:nvPr>
        </p:nvSpPr>
        <p:spPr/>
        <p:txBody>
          <a:bodyPr/>
          <a:lstStyle/>
          <a:p>
            <a:fld id="{08D3E4AD-FAD2-49EF-B6C2-A44DAED138D3}" type="slidenum">
              <a:rPr lang="en-US" smtClean="0"/>
              <a:t>9</a:t>
            </a:fld>
            <a:endParaRPr lang="en-US"/>
          </a:p>
        </p:txBody>
      </p:sp>
    </p:spTree>
    <p:extLst>
      <p:ext uri="{BB962C8B-B14F-4D97-AF65-F5344CB8AC3E}">
        <p14:creationId xmlns:p14="http://schemas.microsoft.com/office/powerpoint/2010/main" val="3520172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Text data pulled from: </a:t>
            </a:r>
            <a:r>
              <a:rPr lang="en-US" dirty="0" err="1"/>
              <a:t>quora</a:t>
            </a:r>
            <a:r>
              <a:rPr lang="en-US" dirty="0"/>
              <a:t>, reddit, and twitter: using most upvoted answers as the stronger bias for the model.</a:t>
            </a:r>
          </a:p>
        </p:txBody>
      </p:sp>
      <p:sp>
        <p:nvSpPr>
          <p:cNvPr id="4" name="Slide Number Placeholder 3"/>
          <p:cNvSpPr>
            <a:spLocks noGrp="1"/>
          </p:cNvSpPr>
          <p:nvPr>
            <p:ph type="sldNum" sz="quarter" idx="5"/>
          </p:nvPr>
        </p:nvSpPr>
        <p:spPr/>
        <p:txBody>
          <a:bodyPr/>
          <a:lstStyle/>
          <a:p>
            <a:fld id="{08D3E4AD-FAD2-49EF-B6C2-A44DAED138D3}" type="slidenum">
              <a:rPr lang="en-US" smtClean="0"/>
              <a:t>14</a:t>
            </a:fld>
            <a:endParaRPr lang="en-US"/>
          </a:p>
        </p:txBody>
      </p:sp>
    </p:spTree>
    <p:extLst>
      <p:ext uri="{BB962C8B-B14F-4D97-AF65-F5344CB8AC3E}">
        <p14:creationId xmlns:p14="http://schemas.microsoft.com/office/powerpoint/2010/main" val="819114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It could be “the hat” or “the cat”; we need to use zero-shot learning context to know correctly which one </a:t>
            </a:r>
            <a:r>
              <a:rPr lang="en-US" b="1" dirty="0"/>
              <a:t>it </a:t>
            </a:r>
            <a:r>
              <a:rPr lang="en-US" b="0" dirty="0"/>
              <a:t>is referring to.</a:t>
            </a:r>
          </a:p>
          <a:p>
            <a:pPr marL="171450" indent="-171450">
              <a:buFont typeface="Arial" panose="020B0604020202020204" pitchFamily="34" charset="0"/>
              <a:buChar char="•"/>
            </a:pPr>
            <a:r>
              <a:rPr lang="en-US" b="0" dirty="0" err="1"/>
              <a:t>Zeroshot</a:t>
            </a:r>
            <a:r>
              <a:rPr lang="en-US" b="0" dirty="0"/>
              <a:t> learning simply uses previous output and input as part of the input for the new input so that there is context and you can improve accuracy! </a:t>
            </a:r>
            <a:r>
              <a:rPr lang="en-US" b="0" dirty="0">
                <a:sym typeface="Wingdings" panose="05000000000000000000" pitchFamily="2" charset="2"/>
              </a:rPr>
              <a:t> without changing the model at all!</a:t>
            </a:r>
            <a:endParaRPr lang="en-US" dirty="0"/>
          </a:p>
        </p:txBody>
      </p:sp>
      <p:sp>
        <p:nvSpPr>
          <p:cNvPr id="4" name="Slide Number Placeholder 3"/>
          <p:cNvSpPr>
            <a:spLocks noGrp="1"/>
          </p:cNvSpPr>
          <p:nvPr>
            <p:ph type="sldNum" sz="quarter" idx="5"/>
          </p:nvPr>
        </p:nvSpPr>
        <p:spPr/>
        <p:txBody>
          <a:bodyPr/>
          <a:lstStyle/>
          <a:p>
            <a:fld id="{08D3E4AD-FAD2-49EF-B6C2-A44DAED138D3}" type="slidenum">
              <a:rPr lang="en-US" smtClean="0"/>
              <a:t>15</a:t>
            </a:fld>
            <a:endParaRPr lang="en-US"/>
          </a:p>
        </p:txBody>
      </p:sp>
    </p:spTree>
    <p:extLst>
      <p:ext uri="{BB962C8B-B14F-4D97-AF65-F5344CB8AC3E}">
        <p14:creationId xmlns:p14="http://schemas.microsoft.com/office/powerpoint/2010/main" val="2127498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need to be able to take this input and learn from it </a:t>
            </a:r>
            <a:r>
              <a:rPr lang="en-US" b="1" u="sng" dirty="0"/>
              <a:t>without having to re-train </a:t>
            </a:r>
            <a:r>
              <a:rPr lang="en-US" dirty="0"/>
              <a:t>the entire model at all; asking a question without context will produce less accurate output.</a:t>
            </a:r>
          </a:p>
          <a:p>
            <a:pPr marL="171450" indent="-171450">
              <a:buFont typeface="Arial" panose="020B0604020202020204" pitchFamily="34" charset="0"/>
              <a:buChar char="•"/>
            </a:pPr>
            <a:r>
              <a:rPr lang="en-US" dirty="0"/>
              <a:t>We need context: use one or few-shot or many-shot learning </a:t>
            </a:r>
            <a:r>
              <a:rPr lang="en-US" dirty="0">
                <a:sym typeface="Wingdings" panose="05000000000000000000" pitchFamily="2" charset="2"/>
              </a:rPr>
              <a:t> provides context (zero-shot means the only context is the question/primary prompt itself)</a:t>
            </a:r>
            <a:endParaRPr lang="en-US"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Remember: </a:t>
            </a:r>
            <a:r>
              <a:rPr lang="en-US" b="1" dirty="0"/>
              <a:t>this is what </a:t>
            </a:r>
            <a:r>
              <a:rPr lang="en-US" b="1" dirty="0" err="1"/>
              <a:t>chatGPT</a:t>
            </a:r>
            <a:r>
              <a:rPr lang="en-US" b="1" dirty="0"/>
              <a:t> uses to allow for your chat threads to have context! The more you talk to it in a thread, the more input it has (up to the number of parameters of input it can support (its limit)), the more context it has and it is more likely to produce accurate/desired output </a:t>
            </a:r>
            <a:r>
              <a:rPr lang="en-US" b="1" dirty="0">
                <a:sym typeface="Wingdings" panose="05000000000000000000" pitchFamily="2" charset="2"/>
              </a:rPr>
              <a:t> no re-training necessary.</a:t>
            </a:r>
            <a:endParaRPr lang="en-US" b="1" dirty="0"/>
          </a:p>
          <a:p>
            <a:pPr marL="628650" lvl="1"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8D3E4AD-FAD2-49EF-B6C2-A44DAED138D3}" type="slidenum">
              <a:rPr lang="en-US" smtClean="0"/>
              <a:t>16</a:t>
            </a:fld>
            <a:endParaRPr lang="en-US"/>
          </a:p>
        </p:txBody>
      </p:sp>
    </p:spTree>
    <p:extLst>
      <p:ext uri="{BB962C8B-B14F-4D97-AF65-F5344CB8AC3E}">
        <p14:creationId xmlns:p14="http://schemas.microsoft.com/office/powerpoint/2010/main" val="4257167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Notice with zero/few shot prompting, which provides context, provides much better and faster tuning than updating on each prompt and calculating gradient each time.</a:t>
            </a:r>
          </a:p>
        </p:txBody>
      </p:sp>
      <p:sp>
        <p:nvSpPr>
          <p:cNvPr id="4" name="Slide Number Placeholder 3"/>
          <p:cNvSpPr>
            <a:spLocks noGrp="1"/>
          </p:cNvSpPr>
          <p:nvPr>
            <p:ph type="sldNum" sz="quarter" idx="5"/>
          </p:nvPr>
        </p:nvSpPr>
        <p:spPr/>
        <p:txBody>
          <a:bodyPr/>
          <a:lstStyle/>
          <a:p>
            <a:fld id="{08D3E4AD-FAD2-49EF-B6C2-A44DAED138D3}" type="slidenum">
              <a:rPr lang="en-US" smtClean="0"/>
              <a:t>23</a:t>
            </a:fld>
            <a:endParaRPr lang="en-US"/>
          </a:p>
        </p:txBody>
      </p:sp>
    </p:spTree>
    <p:extLst>
      <p:ext uri="{BB962C8B-B14F-4D97-AF65-F5344CB8AC3E}">
        <p14:creationId xmlns:p14="http://schemas.microsoft.com/office/powerpoint/2010/main" val="2999071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Really it makes sense: if you are a human being, say a kid, then providing more context/explanation of how you got the answer will help the kid/human to answer correctly:</a:t>
            </a:r>
          </a:p>
          <a:p>
            <a:pPr marL="628650" lvl="1" indent="-171450">
              <a:buFont typeface="Arial" panose="020B0604020202020204" pitchFamily="34" charset="0"/>
              <a:buChar char="•"/>
            </a:pPr>
            <a:r>
              <a:rPr lang="en-US" b="1" dirty="0"/>
              <a:t>THIS IS NO DIFFERENT THAN A NATURAL LANGUAGE MODEL!</a:t>
            </a:r>
          </a:p>
          <a:p>
            <a:pPr marL="628650" lvl="1" indent="-171450">
              <a:buFont typeface="Arial" panose="020B0604020202020204" pitchFamily="34" charset="0"/>
              <a:buChar char="•"/>
            </a:pPr>
            <a:r>
              <a:rPr lang="en-US" b="1" dirty="0"/>
              <a:t>We are responsible to provide more context the more complex a problem is in order to get more accurate output.</a:t>
            </a:r>
          </a:p>
        </p:txBody>
      </p:sp>
      <p:sp>
        <p:nvSpPr>
          <p:cNvPr id="4" name="Slide Number Placeholder 3"/>
          <p:cNvSpPr>
            <a:spLocks noGrp="1"/>
          </p:cNvSpPr>
          <p:nvPr>
            <p:ph type="sldNum" sz="quarter" idx="5"/>
          </p:nvPr>
        </p:nvSpPr>
        <p:spPr/>
        <p:txBody>
          <a:bodyPr/>
          <a:lstStyle/>
          <a:p>
            <a:fld id="{08D3E4AD-FAD2-49EF-B6C2-A44DAED138D3}" type="slidenum">
              <a:rPr lang="en-US" smtClean="0"/>
              <a:t>25</a:t>
            </a:fld>
            <a:endParaRPr lang="en-US"/>
          </a:p>
        </p:txBody>
      </p:sp>
    </p:spTree>
    <p:extLst>
      <p:ext uri="{BB962C8B-B14F-4D97-AF65-F5344CB8AC3E}">
        <p14:creationId xmlns:p14="http://schemas.microsoft.com/office/powerpoint/2010/main" val="1867637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46811" y="240919"/>
            <a:ext cx="11298377" cy="513715"/>
          </a:xfrm>
          <a:prstGeom prst="rect">
            <a:avLst/>
          </a:prstGeom>
        </p:spPr>
        <p:txBody>
          <a:bodyPr wrap="square" lIns="0" tIns="0" rIns="0" bIns="0">
            <a:spAutoFit/>
          </a:bodyPr>
          <a:lstStyle>
            <a:lvl1pPr>
              <a:defRPr sz="3200" b="1" i="0">
                <a:solidFill>
                  <a:srgbClr val="007A92"/>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23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4/5/2023</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Calibri"/>
                <a:cs typeface="Calibri"/>
              </a:defRPr>
            </a:lvl1pPr>
          </a:lstStyle>
          <a:p>
            <a:pPr marL="38100">
              <a:lnSpc>
                <a:spcPts val="1435"/>
              </a:lnSpc>
            </a:pPr>
            <a:fld id="{81D60167-4931-47E6-BA6A-407CBD079E47}" type="slidenum">
              <a:rPr spc="-25" dirty="0"/>
              <a:t>‹#›</a:t>
            </a:fld>
            <a:endParaRPr spc="-2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07A92"/>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sz="2300" b="1" i="0">
                <a:solidFill>
                  <a:schemeClr val="tx1"/>
                </a:solidFill>
                <a:latin typeface="Calibri"/>
                <a:cs typeface="Calibri"/>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4/5/2023</a:t>
            </a:fld>
            <a:endParaRPr lang="en-US"/>
          </a:p>
        </p:txBody>
      </p:sp>
      <p:sp>
        <p:nvSpPr>
          <p:cNvPr id="6" name="Holder 6"/>
          <p:cNvSpPr>
            <a:spLocks noGrp="1"/>
          </p:cNvSpPr>
          <p:nvPr>
            <p:ph type="sldNum" sz="quarter" idx="7"/>
          </p:nvPr>
        </p:nvSpPr>
        <p:spPr/>
        <p:txBody>
          <a:bodyPr lIns="0" tIns="0" rIns="0" bIns="0"/>
          <a:lstStyle>
            <a:lvl1pPr>
              <a:defRPr sz="1400" b="0" i="0">
                <a:solidFill>
                  <a:schemeClr val="tx1"/>
                </a:solidFill>
                <a:latin typeface="Calibri"/>
                <a:cs typeface="Calibri"/>
              </a:defRPr>
            </a:lvl1pPr>
          </a:lstStyle>
          <a:p>
            <a:pPr marL="38100">
              <a:lnSpc>
                <a:spcPts val="1435"/>
              </a:lnSpc>
            </a:pPr>
            <a:fld id="{81D60167-4931-47E6-BA6A-407CBD079E47}" type="slidenum">
              <a:rPr spc="-25" dirty="0"/>
              <a:t>‹#›</a:t>
            </a:fld>
            <a:endParaRPr spc="-2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07A92"/>
                </a:solidFill>
                <a:latin typeface="Calibri"/>
                <a:cs typeface="Calibri"/>
              </a:defRPr>
            </a:lvl1pPr>
          </a:lstStyle>
          <a:p>
            <a:endParaRPr/>
          </a:p>
        </p:txBody>
      </p:sp>
      <p:sp>
        <p:nvSpPr>
          <p:cNvPr id="3" name="Holder 3"/>
          <p:cNvSpPr>
            <a:spLocks noGrp="1"/>
          </p:cNvSpPr>
          <p:nvPr>
            <p:ph sz="half" idx="2"/>
          </p:nvPr>
        </p:nvSpPr>
        <p:spPr>
          <a:xfrm>
            <a:off x="637133" y="1213230"/>
            <a:ext cx="4902835" cy="4430395"/>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4/5/2023</a:t>
            </a:fld>
            <a:endParaRPr lang="en-US"/>
          </a:p>
        </p:txBody>
      </p:sp>
      <p:sp>
        <p:nvSpPr>
          <p:cNvPr id="7" name="Holder 7"/>
          <p:cNvSpPr>
            <a:spLocks noGrp="1"/>
          </p:cNvSpPr>
          <p:nvPr>
            <p:ph type="sldNum" sz="quarter" idx="7"/>
          </p:nvPr>
        </p:nvSpPr>
        <p:spPr/>
        <p:txBody>
          <a:bodyPr lIns="0" tIns="0" rIns="0" bIns="0"/>
          <a:lstStyle>
            <a:lvl1pPr>
              <a:defRPr sz="1400" b="0" i="0">
                <a:solidFill>
                  <a:schemeClr val="tx1"/>
                </a:solidFill>
                <a:latin typeface="Calibri"/>
                <a:cs typeface="Calibri"/>
              </a:defRPr>
            </a:lvl1pPr>
          </a:lstStyle>
          <a:p>
            <a:pPr marL="38100">
              <a:lnSpc>
                <a:spcPts val="1435"/>
              </a:lnSpc>
            </a:pPr>
            <a:fld id="{81D60167-4931-47E6-BA6A-407CBD079E47}" type="slidenum">
              <a:rPr spc="-25" dirty="0"/>
              <a:t>‹#›</a:t>
            </a:fld>
            <a:endParaRPr spc="-2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07A92"/>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4/5/2023</a:t>
            </a:fld>
            <a:endParaRPr lang="en-US"/>
          </a:p>
        </p:txBody>
      </p:sp>
      <p:sp>
        <p:nvSpPr>
          <p:cNvPr id="5" name="Holder 5"/>
          <p:cNvSpPr>
            <a:spLocks noGrp="1"/>
          </p:cNvSpPr>
          <p:nvPr>
            <p:ph type="sldNum" sz="quarter" idx="7"/>
          </p:nvPr>
        </p:nvSpPr>
        <p:spPr/>
        <p:txBody>
          <a:bodyPr lIns="0" tIns="0" rIns="0" bIns="0"/>
          <a:lstStyle>
            <a:lvl1pPr>
              <a:defRPr sz="1400" b="0" i="0">
                <a:solidFill>
                  <a:schemeClr val="tx1"/>
                </a:solidFill>
                <a:latin typeface="Calibri"/>
                <a:cs typeface="Calibri"/>
              </a:defRPr>
            </a:lvl1pPr>
          </a:lstStyle>
          <a:p>
            <a:pPr marL="38100">
              <a:lnSpc>
                <a:spcPts val="1435"/>
              </a:lnSpc>
            </a:pPr>
            <a:fld id="{81D60167-4931-47E6-BA6A-407CBD079E47}" type="slidenum">
              <a:rPr spc="-25" dirty="0"/>
              <a:t>‹#›</a:t>
            </a:fld>
            <a:endParaRPr spc="-2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4/5/2023</a:t>
            </a:fld>
            <a:endParaRPr lang="en-US"/>
          </a:p>
        </p:txBody>
      </p:sp>
      <p:sp>
        <p:nvSpPr>
          <p:cNvPr id="4" name="Holder 4"/>
          <p:cNvSpPr>
            <a:spLocks noGrp="1"/>
          </p:cNvSpPr>
          <p:nvPr>
            <p:ph type="sldNum" sz="quarter" idx="7"/>
          </p:nvPr>
        </p:nvSpPr>
        <p:spPr/>
        <p:txBody>
          <a:bodyPr lIns="0" tIns="0" rIns="0" bIns="0"/>
          <a:lstStyle>
            <a:lvl1pPr>
              <a:defRPr sz="1400" b="0" i="0">
                <a:solidFill>
                  <a:schemeClr val="tx1"/>
                </a:solidFill>
                <a:latin typeface="Calibri"/>
                <a:cs typeface="Calibri"/>
              </a:defRPr>
            </a:lvl1pPr>
          </a:lstStyle>
          <a:p>
            <a:pPr marL="38100">
              <a:lnSpc>
                <a:spcPts val="1435"/>
              </a:lnSpc>
            </a:pPr>
            <a:fld id="{81D60167-4931-47E6-BA6A-407CBD079E47}" type="slidenum">
              <a:rPr spc="-25" dirty="0"/>
              <a:t>‹#›</a:t>
            </a:fld>
            <a:endParaRPr spc="-2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11986259" y="0"/>
            <a:ext cx="202565" cy="990600"/>
          </a:xfrm>
          <a:custGeom>
            <a:avLst/>
            <a:gdLst/>
            <a:ahLst/>
            <a:cxnLst/>
            <a:rect l="l" t="t" r="r" b="b"/>
            <a:pathLst>
              <a:path w="202565" h="990600">
                <a:moveTo>
                  <a:pt x="202183" y="0"/>
                </a:moveTo>
                <a:lnTo>
                  <a:pt x="0" y="0"/>
                </a:lnTo>
                <a:lnTo>
                  <a:pt x="0" y="990600"/>
                </a:lnTo>
                <a:lnTo>
                  <a:pt x="202183" y="990600"/>
                </a:lnTo>
                <a:lnTo>
                  <a:pt x="202183" y="0"/>
                </a:lnTo>
                <a:close/>
              </a:path>
            </a:pathLst>
          </a:custGeom>
          <a:solidFill>
            <a:srgbClr val="8A1515"/>
          </a:solidFill>
        </p:spPr>
        <p:txBody>
          <a:bodyPr wrap="square" lIns="0" tIns="0" rIns="0" bIns="0" rtlCol="0"/>
          <a:lstStyle/>
          <a:p>
            <a:endParaRPr/>
          </a:p>
        </p:txBody>
      </p:sp>
      <p:sp>
        <p:nvSpPr>
          <p:cNvPr id="17" name="bg object 17"/>
          <p:cNvSpPr/>
          <p:nvPr/>
        </p:nvSpPr>
        <p:spPr>
          <a:xfrm>
            <a:off x="0" y="5867399"/>
            <a:ext cx="202565" cy="990600"/>
          </a:xfrm>
          <a:custGeom>
            <a:avLst/>
            <a:gdLst/>
            <a:ahLst/>
            <a:cxnLst/>
            <a:rect l="l" t="t" r="r" b="b"/>
            <a:pathLst>
              <a:path w="202565" h="990600">
                <a:moveTo>
                  <a:pt x="202184" y="0"/>
                </a:moveTo>
                <a:lnTo>
                  <a:pt x="0" y="0"/>
                </a:lnTo>
                <a:lnTo>
                  <a:pt x="0" y="990599"/>
                </a:lnTo>
                <a:lnTo>
                  <a:pt x="202184" y="990599"/>
                </a:lnTo>
                <a:lnTo>
                  <a:pt x="202184" y="0"/>
                </a:lnTo>
                <a:close/>
              </a:path>
            </a:pathLst>
          </a:custGeom>
          <a:solidFill>
            <a:srgbClr val="007A92"/>
          </a:solidFill>
        </p:spPr>
        <p:txBody>
          <a:bodyPr wrap="square" lIns="0" tIns="0" rIns="0" bIns="0" rtlCol="0"/>
          <a:lstStyle/>
          <a:p>
            <a:endParaRPr/>
          </a:p>
        </p:txBody>
      </p:sp>
      <p:sp>
        <p:nvSpPr>
          <p:cNvPr id="2" name="Holder 2"/>
          <p:cNvSpPr>
            <a:spLocks noGrp="1"/>
          </p:cNvSpPr>
          <p:nvPr>
            <p:ph type="title"/>
          </p:nvPr>
        </p:nvSpPr>
        <p:spPr>
          <a:xfrm>
            <a:off x="478561" y="240919"/>
            <a:ext cx="11234877" cy="513715"/>
          </a:xfrm>
          <a:prstGeom prst="rect">
            <a:avLst/>
          </a:prstGeom>
        </p:spPr>
        <p:txBody>
          <a:bodyPr wrap="square" lIns="0" tIns="0" rIns="0" bIns="0">
            <a:spAutoFit/>
          </a:bodyPr>
          <a:lstStyle>
            <a:lvl1pPr>
              <a:defRPr sz="3200" b="1" i="0">
                <a:solidFill>
                  <a:srgbClr val="007A92"/>
                </a:solidFill>
                <a:latin typeface="Calibri"/>
                <a:cs typeface="Calibri"/>
              </a:defRPr>
            </a:lvl1pPr>
          </a:lstStyle>
          <a:p>
            <a:endParaRPr/>
          </a:p>
        </p:txBody>
      </p:sp>
      <p:sp>
        <p:nvSpPr>
          <p:cNvPr id="3" name="Holder 3"/>
          <p:cNvSpPr>
            <a:spLocks noGrp="1"/>
          </p:cNvSpPr>
          <p:nvPr>
            <p:ph type="body" idx="1"/>
          </p:nvPr>
        </p:nvSpPr>
        <p:spPr>
          <a:xfrm>
            <a:off x="484733" y="1137665"/>
            <a:ext cx="10647680" cy="3345179"/>
          </a:xfrm>
          <a:prstGeom prst="rect">
            <a:avLst/>
          </a:prstGeom>
        </p:spPr>
        <p:txBody>
          <a:bodyPr wrap="square" lIns="0" tIns="0" rIns="0" bIns="0">
            <a:spAutoFit/>
          </a:bodyPr>
          <a:lstStyle>
            <a:lvl1pPr>
              <a:defRPr sz="2300" b="1" i="0">
                <a:solidFill>
                  <a:schemeClr val="tx1"/>
                </a:solidFill>
                <a:latin typeface="Calibri"/>
                <a:cs typeface="Calibr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4/5/2023</a:t>
            </a:fld>
            <a:endParaRPr lang="en-US"/>
          </a:p>
        </p:txBody>
      </p:sp>
      <p:sp>
        <p:nvSpPr>
          <p:cNvPr id="6" name="Holder 6"/>
          <p:cNvSpPr>
            <a:spLocks noGrp="1"/>
          </p:cNvSpPr>
          <p:nvPr>
            <p:ph type="sldNum" sz="quarter" idx="7"/>
          </p:nvPr>
        </p:nvSpPr>
        <p:spPr>
          <a:xfrm>
            <a:off x="459638" y="6532956"/>
            <a:ext cx="262890" cy="203834"/>
          </a:xfrm>
          <a:prstGeom prst="rect">
            <a:avLst/>
          </a:prstGeom>
        </p:spPr>
        <p:txBody>
          <a:bodyPr wrap="square" lIns="0" tIns="0" rIns="0" bIns="0">
            <a:spAutoFit/>
          </a:bodyPr>
          <a:lstStyle>
            <a:lvl1pPr>
              <a:defRPr sz="1400" b="0" i="0">
                <a:solidFill>
                  <a:schemeClr val="tx1"/>
                </a:solidFill>
                <a:latin typeface="Calibri"/>
                <a:cs typeface="Calibri"/>
              </a:defRPr>
            </a:lvl1pPr>
          </a:lstStyle>
          <a:p>
            <a:pPr marL="38100">
              <a:lnSpc>
                <a:spcPts val="1435"/>
              </a:lnSpc>
            </a:pPr>
            <a:fld id="{81D60167-4931-47E6-BA6A-407CBD079E47}" type="slidenum">
              <a:rPr spc="-25" dirty="0"/>
              <a:t>‹#›</a:t>
            </a:fld>
            <a:endParaRPr spc="-2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1.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hyperlink" Target="http://www.economist.com/interactive/briefing/2022/06/11/huge-foundation-models-are-turbo-charging-ai-progress" TargetMode="Externa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jpg"/><Relationship Id="rId1" Type="http://schemas.openxmlformats.org/officeDocument/2006/relationships/slideLayout" Target="../slideLayouts/slideLayout1.xml"/><Relationship Id="rId4" Type="http://schemas.openxmlformats.org/officeDocument/2006/relationships/image" Target="../media/image26.jp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jpg"/><Relationship Id="rId1" Type="http://schemas.openxmlformats.org/officeDocument/2006/relationships/slideLayout" Target="../slideLayouts/slideLayout1.xml"/><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8.jpg"/><Relationship Id="rId4" Type="http://schemas.openxmlformats.org/officeDocument/2006/relationships/image" Target="../media/image37.jpg"/></Relationships>
</file>

<file path=ppt/slides/_rels/slide2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6.jp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image" Target="../media/image49.jpg"/><Relationship Id="rId4" Type="http://schemas.openxmlformats.org/officeDocument/2006/relationships/hyperlink" Target="http://www.reddit.com/r/StableDiffusion/"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4.jpg"/></Relationships>
</file>

<file path=ppt/slides/_rels/slide36.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g"/><Relationship Id="rId1" Type="http://schemas.openxmlformats.org/officeDocument/2006/relationships/slideLayout" Target="../slideLayouts/slideLayout2.xml"/><Relationship Id="rId4" Type="http://schemas.openxmlformats.org/officeDocument/2006/relationships/image" Target="../media/image67.jpg"/></Relationships>
</file>

<file path=ppt/slides/_rels/slide44.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73.jpg"/><Relationship Id="rId4" Type="http://schemas.openxmlformats.org/officeDocument/2006/relationships/image" Target="../media/image7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60.png"/><Relationship Id="rId9" Type="http://schemas.openxmlformats.org/officeDocument/2006/relationships/image" Target="../media/image7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jpg"/><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3.jpg"/></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jp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jpg"/><Relationship Id="rId5" Type="http://schemas.openxmlformats.org/officeDocument/2006/relationships/image" Target="../media/image87.png"/><Relationship Id="rId4" Type="http://schemas.openxmlformats.org/officeDocument/2006/relationships/image" Target="../media/image86.png"/></Relationships>
</file>

<file path=ppt/slides/_rels/slide55.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60.png"/><Relationship Id="rId7" Type="http://schemas.openxmlformats.org/officeDocument/2006/relationships/image" Target="../media/image74.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9.png"/><Relationship Id="rId10" Type="http://schemas.openxmlformats.org/officeDocument/2006/relationships/image" Target="../media/image92.png"/><Relationship Id="rId4" Type="http://schemas.openxmlformats.org/officeDocument/2006/relationships/image" Target="../media/image57.png"/><Relationship Id="rId9" Type="http://schemas.openxmlformats.org/officeDocument/2006/relationships/image" Target="../media/image91.png"/></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00.jpg"/></Relationships>
</file>

<file path=ppt/slides/_rels/slide63.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6.jpg"/></Relationships>
</file>

<file path=ppt/slides/_rels/slide67.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107.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8" Type="http://schemas.openxmlformats.org/officeDocument/2006/relationships/image" Target="../media/image114.jpg"/><Relationship Id="rId3" Type="http://schemas.openxmlformats.org/officeDocument/2006/relationships/image" Target="../media/image110.jpg"/><Relationship Id="rId7" Type="http://schemas.openxmlformats.org/officeDocument/2006/relationships/image" Target="../media/image113.jp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12.jpg"/><Relationship Id="rId5" Type="http://schemas.openxmlformats.org/officeDocument/2006/relationships/image" Target="../media/image111.jpg"/><Relationship Id="rId10" Type="http://schemas.openxmlformats.org/officeDocument/2006/relationships/hyperlink" Target="https://news.ycombinator.com/item?id=34776508" TargetMode="External"/><Relationship Id="rId4" Type="http://schemas.openxmlformats.org/officeDocument/2006/relationships/hyperlink" Target="http://www.npr.org/2023/02/09/1155650909/google-chatbot--error-bard-shares" TargetMode="External"/><Relationship Id="rId9" Type="http://schemas.openxmlformats.org/officeDocument/2006/relationships/image" Target="../media/image115.jpg"/></Relationships>
</file>

<file path=ppt/slides/_rels/slide71.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3292221" y="2018538"/>
            <a:ext cx="5744210" cy="2220595"/>
          </a:xfrm>
          <a:prstGeom prst="rect">
            <a:avLst/>
          </a:prstGeom>
        </p:spPr>
        <p:txBody>
          <a:bodyPr vert="horz" wrap="square" lIns="0" tIns="12700" rIns="0" bIns="0" rtlCol="0">
            <a:spAutoFit/>
          </a:bodyPr>
          <a:lstStyle/>
          <a:p>
            <a:pPr marL="12700" marR="5080" indent="-1270" algn="ctr">
              <a:lnSpc>
                <a:spcPct val="100000"/>
              </a:lnSpc>
              <a:spcBef>
                <a:spcPts val="100"/>
              </a:spcBef>
            </a:pPr>
            <a:r>
              <a:rPr sz="4800" b="1" dirty="0">
                <a:solidFill>
                  <a:srgbClr val="007A92"/>
                </a:solidFill>
                <a:latin typeface="Calibri"/>
                <a:cs typeface="Calibri"/>
              </a:rPr>
              <a:t>RNN</a:t>
            </a:r>
            <a:r>
              <a:rPr sz="4800" b="1" spc="-5" dirty="0">
                <a:solidFill>
                  <a:srgbClr val="007A92"/>
                </a:solidFill>
                <a:latin typeface="Calibri"/>
                <a:cs typeface="Calibri"/>
              </a:rPr>
              <a:t> </a:t>
            </a:r>
            <a:r>
              <a:rPr sz="4800" b="1" dirty="0">
                <a:solidFill>
                  <a:srgbClr val="007A92"/>
                </a:solidFill>
                <a:latin typeface="Calibri"/>
                <a:cs typeface="Calibri"/>
              </a:rPr>
              <a:t>special</a:t>
            </a:r>
            <a:r>
              <a:rPr sz="4800" b="1" spc="-20" dirty="0">
                <a:solidFill>
                  <a:srgbClr val="007A92"/>
                </a:solidFill>
                <a:latin typeface="Calibri"/>
                <a:cs typeface="Calibri"/>
              </a:rPr>
              <a:t> </a:t>
            </a:r>
            <a:r>
              <a:rPr sz="4800" b="1" spc="-10" dirty="0">
                <a:solidFill>
                  <a:srgbClr val="007A92"/>
                </a:solidFill>
                <a:latin typeface="Calibri"/>
                <a:cs typeface="Calibri"/>
              </a:rPr>
              <a:t>topic: </a:t>
            </a:r>
            <a:r>
              <a:rPr sz="4800" b="1" dirty="0">
                <a:solidFill>
                  <a:srgbClr val="007A92"/>
                </a:solidFill>
                <a:latin typeface="Calibri"/>
                <a:cs typeface="Calibri"/>
              </a:rPr>
              <a:t>Prompting,</a:t>
            </a:r>
            <a:r>
              <a:rPr sz="4800" b="1" spc="-105" dirty="0">
                <a:solidFill>
                  <a:srgbClr val="007A92"/>
                </a:solidFill>
                <a:latin typeface="Calibri"/>
                <a:cs typeface="Calibri"/>
              </a:rPr>
              <a:t> </a:t>
            </a:r>
            <a:r>
              <a:rPr sz="4800" b="1" spc="-10" dirty="0">
                <a:solidFill>
                  <a:srgbClr val="007A92"/>
                </a:solidFill>
                <a:latin typeface="Calibri"/>
                <a:cs typeface="Calibri"/>
              </a:rPr>
              <a:t>Instruction </a:t>
            </a:r>
            <a:r>
              <a:rPr sz="4800" b="1" dirty="0">
                <a:solidFill>
                  <a:srgbClr val="007A92"/>
                </a:solidFill>
                <a:latin typeface="Calibri"/>
                <a:cs typeface="Calibri"/>
              </a:rPr>
              <a:t>Finetuning,</a:t>
            </a:r>
            <a:r>
              <a:rPr sz="4800" b="1" spc="-70" dirty="0">
                <a:solidFill>
                  <a:srgbClr val="007A92"/>
                </a:solidFill>
                <a:latin typeface="Calibri"/>
                <a:cs typeface="Calibri"/>
              </a:rPr>
              <a:t> </a:t>
            </a:r>
            <a:r>
              <a:rPr sz="4800" b="1" dirty="0">
                <a:solidFill>
                  <a:srgbClr val="007A92"/>
                </a:solidFill>
                <a:latin typeface="Calibri"/>
                <a:cs typeface="Calibri"/>
              </a:rPr>
              <a:t>and</a:t>
            </a:r>
            <a:r>
              <a:rPr sz="4800" b="1" spc="-15" dirty="0">
                <a:solidFill>
                  <a:srgbClr val="007A92"/>
                </a:solidFill>
                <a:latin typeface="Calibri"/>
                <a:cs typeface="Calibri"/>
              </a:rPr>
              <a:t> </a:t>
            </a:r>
            <a:r>
              <a:rPr sz="4800" b="1" spc="-20" dirty="0">
                <a:solidFill>
                  <a:srgbClr val="007A92"/>
                </a:solidFill>
                <a:latin typeface="Calibri"/>
                <a:cs typeface="Calibri"/>
              </a:rPr>
              <a:t>RLHF</a:t>
            </a:r>
            <a:endParaRPr sz="4800">
              <a:latin typeface="Calibri"/>
              <a:cs typeface="Calibri"/>
            </a:endParaRPr>
          </a:p>
        </p:txBody>
      </p:sp>
      <p:sp>
        <p:nvSpPr>
          <p:cNvPr id="3" name="object 3"/>
          <p:cNvSpPr txBox="1"/>
          <p:nvPr/>
        </p:nvSpPr>
        <p:spPr>
          <a:xfrm>
            <a:off x="5741034" y="5140833"/>
            <a:ext cx="70866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Jin</a:t>
            </a:r>
            <a:r>
              <a:rPr sz="2400" spc="-15" dirty="0">
                <a:latin typeface="Calibri"/>
                <a:cs typeface="Calibri"/>
              </a:rPr>
              <a:t> </a:t>
            </a:r>
            <a:r>
              <a:rPr sz="2400" spc="-25" dirty="0">
                <a:latin typeface="Calibri"/>
                <a:cs typeface="Calibri"/>
              </a:rPr>
              <a:t>Lu</a:t>
            </a:r>
            <a:endParaRPr sz="240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Language</a:t>
            </a:r>
            <a:r>
              <a:rPr b="0" spc="-25" dirty="0">
                <a:latin typeface="Calibri"/>
                <a:cs typeface="Calibri"/>
              </a:rPr>
              <a:t> </a:t>
            </a:r>
            <a:r>
              <a:rPr b="0" dirty="0">
                <a:latin typeface="Calibri"/>
                <a:cs typeface="Calibri"/>
              </a:rPr>
              <a:t>models</a:t>
            </a:r>
            <a:r>
              <a:rPr b="0" spc="-40" dirty="0">
                <a:latin typeface="Calibri"/>
                <a:cs typeface="Calibri"/>
              </a:rPr>
              <a:t> </a:t>
            </a:r>
            <a:r>
              <a:rPr b="0" dirty="0">
                <a:latin typeface="Calibri"/>
                <a:cs typeface="Calibri"/>
              </a:rPr>
              <a:t>as</a:t>
            </a:r>
            <a:r>
              <a:rPr b="0" spc="-40" dirty="0">
                <a:latin typeface="Calibri"/>
                <a:cs typeface="Calibri"/>
              </a:rPr>
              <a:t> </a:t>
            </a:r>
            <a:r>
              <a:rPr b="0" dirty="0">
                <a:latin typeface="Calibri"/>
                <a:cs typeface="Calibri"/>
              </a:rPr>
              <a:t>multitask</a:t>
            </a:r>
            <a:r>
              <a:rPr b="0" spc="15" dirty="0">
                <a:latin typeface="Calibri"/>
                <a:cs typeface="Calibri"/>
              </a:rPr>
              <a:t> </a:t>
            </a:r>
            <a:r>
              <a:rPr b="0" spc="-10" dirty="0">
                <a:latin typeface="Calibri"/>
                <a:cs typeface="Calibri"/>
              </a:rPr>
              <a:t>assistants?</a:t>
            </a:r>
          </a:p>
        </p:txBody>
      </p:sp>
      <p:sp>
        <p:nvSpPr>
          <p:cNvPr id="3" name="object 3"/>
          <p:cNvSpPr txBox="1"/>
          <p:nvPr/>
        </p:nvSpPr>
        <p:spPr>
          <a:xfrm>
            <a:off x="484733" y="1015179"/>
            <a:ext cx="9458325" cy="1757045"/>
          </a:xfrm>
          <a:prstGeom prst="rect">
            <a:avLst/>
          </a:prstGeom>
        </p:spPr>
        <p:txBody>
          <a:bodyPr vert="horz" wrap="square" lIns="0" tIns="135255" rIns="0" bIns="0" rtlCol="0">
            <a:spAutoFit/>
          </a:bodyPr>
          <a:lstStyle/>
          <a:p>
            <a:pPr marL="12700">
              <a:lnSpc>
                <a:spcPct val="100000"/>
              </a:lnSpc>
              <a:spcBef>
                <a:spcPts val="1065"/>
              </a:spcBef>
            </a:pPr>
            <a:r>
              <a:rPr sz="2300" dirty="0">
                <a:latin typeface="Calibri"/>
                <a:cs typeface="Calibri"/>
              </a:rPr>
              <a:t>How</a:t>
            </a:r>
            <a:r>
              <a:rPr sz="2300" spc="-20" dirty="0">
                <a:latin typeface="Calibri"/>
                <a:cs typeface="Calibri"/>
              </a:rPr>
              <a:t> </a:t>
            </a:r>
            <a:r>
              <a:rPr sz="2300" dirty="0">
                <a:latin typeface="Calibri"/>
                <a:cs typeface="Calibri"/>
              </a:rPr>
              <a:t>do</a:t>
            </a:r>
            <a:r>
              <a:rPr sz="2300" spc="-15" dirty="0">
                <a:latin typeface="Calibri"/>
                <a:cs typeface="Calibri"/>
              </a:rPr>
              <a:t> </a:t>
            </a:r>
            <a:r>
              <a:rPr sz="2300" dirty="0">
                <a:latin typeface="Calibri"/>
                <a:cs typeface="Calibri"/>
              </a:rPr>
              <a:t>we</a:t>
            </a:r>
            <a:r>
              <a:rPr sz="2300" spc="5" dirty="0">
                <a:latin typeface="Calibri"/>
                <a:cs typeface="Calibri"/>
              </a:rPr>
              <a:t> </a:t>
            </a:r>
            <a:r>
              <a:rPr sz="2300" dirty="0">
                <a:latin typeface="Calibri"/>
                <a:cs typeface="Calibri"/>
              </a:rPr>
              <a:t>get</a:t>
            </a:r>
            <a:r>
              <a:rPr sz="2300" spc="20" dirty="0">
                <a:latin typeface="Calibri"/>
                <a:cs typeface="Calibri"/>
              </a:rPr>
              <a:t> </a:t>
            </a:r>
            <a:r>
              <a:rPr sz="2300" dirty="0">
                <a:latin typeface="Calibri"/>
                <a:cs typeface="Calibri"/>
              </a:rPr>
              <a:t>from</a:t>
            </a:r>
            <a:r>
              <a:rPr sz="2300" spc="-10" dirty="0">
                <a:latin typeface="Calibri"/>
                <a:cs typeface="Calibri"/>
              </a:rPr>
              <a:t> </a:t>
            </a:r>
            <a:r>
              <a:rPr sz="2300" i="1" spc="-20" dirty="0">
                <a:latin typeface="Calibri"/>
                <a:cs typeface="Calibri"/>
              </a:rPr>
              <a:t>this</a:t>
            </a:r>
            <a:endParaRPr sz="2300">
              <a:latin typeface="Calibri"/>
              <a:cs typeface="Calibri"/>
            </a:endParaRPr>
          </a:p>
          <a:p>
            <a:pPr marL="1950720">
              <a:lnSpc>
                <a:spcPct val="100000"/>
              </a:lnSpc>
              <a:spcBef>
                <a:spcPts val="1350"/>
              </a:spcBef>
              <a:tabLst>
                <a:tab pos="9444990" algn="l"/>
              </a:tabLst>
            </a:pPr>
            <a:r>
              <a:rPr sz="3200" i="1" dirty="0">
                <a:latin typeface="Calibri"/>
                <a:cs typeface="Calibri"/>
              </a:rPr>
              <a:t>Stanford University is located in </a:t>
            </a:r>
            <a:r>
              <a:rPr sz="3200" i="1" u="sng" dirty="0">
                <a:uFill>
                  <a:solidFill>
                    <a:srgbClr val="000000"/>
                  </a:solidFill>
                </a:uFill>
                <a:latin typeface="Calibri"/>
                <a:cs typeface="Calibri"/>
              </a:rPr>
              <a:t>	</a:t>
            </a:r>
            <a:endParaRPr sz="3200">
              <a:latin typeface="Calibri"/>
              <a:cs typeface="Calibri"/>
            </a:endParaRPr>
          </a:p>
          <a:p>
            <a:pPr marL="12700">
              <a:lnSpc>
                <a:spcPct val="100000"/>
              </a:lnSpc>
              <a:spcBef>
                <a:spcPts val="1955"/>
              </a:spcBef>
            </a:pPr>
            <a:r>
              <a:rPr sz="2300" dirty="0">
                <a:latin typeface="Calibri"/>
                <a:cs typeface="Calibri"/>
              </a:rPr>
              <a:t>to </a:t>
            </a:r>
            <a:r>
              <a:rPr sz="2300" i="1" spc="-10" dirty="0">
                <a:latin typeface="Calibri"/>
                <a:cs typeface="Calibri"/>
              </a:rPr>
              <a:t>this</a:t>
            </a:r>
            <a:r>
              <a:rPr sz="2300" spc="-10" dirty="0">
                <a:latin typeface="Calibri"/>
                <a:cs typeface="Calibri"/>
              </a:rPr>
              <a:t>?</a:t>
            </a:r>
            <a:endParaRPr sz="2300">
              <a:latin typeface="Calibri"/>
              <a:cs typeface="Calibri"/>
            </a:endParaRPr>
          </a:p>
        </p:txBody>
      </p:sp>
      <p:pic>
        <p:nvPicPr>
          <p:cNvPr id="4" name="object 4"/>
          <p:cNvPicPr/>
          <p:nvPr/>
        </p:nvPicPr>
        <p:blipFill>
          <a:blip r:embed="rId2" cstate="print"/>
          <a:stretch>
            <a:fillRect/>
          </a:stretch>
        </p:blipFill>
        <p:spPr>
          <a:xfrm>
            <a:off x="2970276" y="2795016"/>
            <a:ext cx="6248400" cy="3736848"/>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10</a:t>
            </a:fld>
            <a:endParaRPr spc="-25"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dirty="0"/>
              <a:t>Lecture</a:t>
            </a:r>
            <a:r>
              <a:rPr spc="-70" dirty="0"/>
              <a:t> </a:t>
            </a:r>
            <a:r>
              <a:rPr dirty="0"/>
              <a:t>Plan:</a:t>
            </a:r>
            <a:r>
              <a:rPr spc="-50" dirty="0"/>
              <a:t> </a:t>
            </a:r>
            <a:r>
              <a:rPr dirty="0"/>
              <a:t>From</a:t>
            </a:r>
            <a:r>
              <a:rPr spc="-30" dirty="0"/>
              <a:t> </a:t>
            </a:r>
            <a:r>
              <a:rPr dirty="0"/>
              <a:t>Language</a:t>
            </a:r>
            <a:r>
              <a:rPr spc="-105" dirty="0"/>
              <a:t> </a:t>
            </a:r>
            <a:r>
              <a:rPr dirty="0"/>
              <a:t>Models</a:t>
            </a:r>
            <a:r>
              <a:rPr spc="-30" dirty="0"/>
              <a:t> </a:t>
            </a:r>
            <a:r>
              <a:rPr dirty="0"/>
              <a:t>to</a:t>
            </a:r>
            <a:r>
              <a:rPr spc="-15" dirty="0"/>
              <a:t> </a:t>
            </a:r>
            <a:r>
              <a:rPr spc="-10" dirty="0"/>
              <a:t>Assistants</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11</a:t>
            </a:fld>
            <a:endParaRPr spc="-25" dirty="0"/>
          </a:p>
        </p:txBody>
      </p:sp>
      <p:sp>
        <p:nvSpPr>
          <p:cNvPr id="3" name="object 3"/>
          <p:cNvSpPr txBox="1"/>
          <p:nvPr/>
        </p:nvSpPr>
        <p:spPr>
          <a:xfrm>
            <a:off x="484733" y="1137665"/>
            <a:ext cx="6880225" cy="376555"/>
          </a:xfrm>
          <a:prstGeom prst="rect">
            <a:avLst/>
          </a:prstGeom>
        </p:spPr>
        <p:txBody>
          <a:bodyPr vert="horz" wrap="square" lIns="0" tIns="13335" rIns="0" bIns="0" rtlCol="0">
            <a:spAutoFit/>
          </a:bodyPr>
          <a:lstStyle/>
          <a:p>
            <a:pPr marL="12700">
              <a:lnSpc>
                <a:spcPct val="100000"/>
              </a:lnSpc>
              <a:spcBef>
                <a:spcPts val="105"/>
              </a:spcBef>
              <a:tabLst>
                <a:tab pos="469265" algn="l"/>
              </a:tabLst>
            </a:pPr>
            <a:r>
              <a:rPr sz="2300" b="1" spc="-25" dirty="0">
                <a:solidFill>
                  <a:srgbClr val="8A1515"/>
                </a:solidFill>
                <a:latin typeface="Calibri"/>
                <a:cs typeface="Calibri"/>
              </a:rPr>
              <a:t>1.</a:t>
            </a:r>
            <a:r>
              <a:rPr sz="2300" b="1" dirty="0">
                <a:solidFill>
                  <a:srgbClr val="8A1515"/>
                </a:solidFill>
                <a:latin typeface="Calibri"/>
                <a:cs typeface="Calibri"/>
              </a:rPr>
              <a:t>	</a:t>
            </a:r>
            <a:r>
              <a:rPr sz="2300" b="1" spc="-20" dirty="0">
                <a:latin typeface="Calibri"/>
                <a:cs typeface="Calibri"/>
              </a:rPr>
              <a:t>Zero-</a:t>
            </a:r>
            <a:r>
              <a:rPr sz="2300" b="1" dirty="0">
                <a:latin typeface="Calibri"/>
                <a:cs typeface="Calibri"/>
              </a:rPr>
              <a:t>Shot</a:t>
            </a:r>
            <a:r>
              <a:rPr sz="2300" b="1" spc="-20" dirty="0">
                <a:latin typeface="Calibri"/>
                <a:cs typeface="Calibri"/>
              </a:rPr>
              <a:t> </a:t>
            </a:r>
            <a:r>
              <a:rPr sz="2300" b="1" dirty="0">
                <a:latin typeface="Calibri"/>
                <a:cs typeface="Calibri"/>
              </a:rPr>
              <a:t>(ZS)</a:t>
            </a:r>
            <a:r>
              <a:rPr sz="2300" b="1" spc="-15" dirty="0">
                <a:latin typeface="Calibri"/>
                <a:cs typeface="Calibri"/>
              </a:rPr>
              <a:t> </a:t>
            </a:r>
            <a:r>
              <a:rPr sz="2300" b="1" dirty="0">
                <a:latin typeface="Calibri"/>
                <a:cs typeface="Calibri"/>
              </a:rPr>
              <a:t>and</a:t>
            </a:r>
            <a:r>
              <a:rPr sz="2300" b="1" spc="15" dirty="0">
                <a:latin typeface="Calibri"/>
                <a:cs typeface="Calibri"/>
              </a:rPr>
              <a:t> </a:t>
            </a:r>
            <a:r>
              <a:rPr sz="2300" b="1" dirty="0">
                <a:latin typeface="Calibri"/>
                <a:cs typeface="Calibri"/>
              </a:rPr>
              <a:t>Few-Shot</a:t>
            </a:r>
            <a:r>
              <a:rPr sz="2300" b="1" spc="-25" dirty="0">
                <a:latin typeface="Calibri"/>
                <a:cs typeface="Calibri"/>
              </a:rPr>
              <a:t> </a:t>
            </a:r>
            <a:r>
              <a:rPr sz="2300" b="1" dirty="0">
                <a:latin typeface="Calibri"/>
                <a:cs typeface="Calibri"/>
              </a:rPr>
              <a:t>(FS)</a:t>
            </a:r>
            <a:r>
              <a:rPr sz="2300" b="1" spc="-40" dirty="0">
                <a:latin typeface="Calibri"/>
                <a:cs typeface="Calibri"/>
              </a:rPr>
              <a:t> </a:t>
            </a:r>
            <a:r>
              <a:rPr sz="2300" b="1" spc="-20" dirty="0">
                <a:latin typeface="Calibri"/>
                <a:cs typeface="Calibri"/>
              </a:rPr>
              <a:t>In-</a:t>
            </a:r>
            <a:r>
              <a:rPr sz="2300" b="1" dirty="0">
                <a:latin typeface="Calibri"/>
                <a:cs typeface="Calibri"/>
              </a:rPr>
              <a:t>Context</a:t>
            </a:r>
            <a:r>
              <a:rPr sz="2300" b="1" spc="5" dirty="0">
                <a:latin typeface="Calibri"/>
                <a:cs typeface="Calibri"/>
              </a:rPr>
              <a:t> </a:t>
            </a:r>
            <a:r>
              <a:rPr sz="2300" b="1" spc="-10" dirty="0">
                <a:latin typeface="Calibri"/>
                <a:cs typeface="Calibri"/>
              </a:rPr>
              <a:t>Learning</a:t>
            </a:r>
            <a:endParaRPr sz="2300">
              <a:latin typeface="Calibri"/>
              <a:cs typeface="Calibri"/>
            </a:endParaRPr>
          </a:p>
        </p:txBody>
      </p:sp>
      <p:sp>
        <p:nvSpPr>
          <p:cNvPr id="4" name="object 4"/>
          <p:cNvSpPr txBox="1"/>
          <p:nvPr/>
        </p:nvSpPr>
        <p:spPr>
          <a:xfrm>
            <a:off x="484733" y="2610738"/>
            <a:ext cx="3107690" cy="376555"/>
          </a:xfrm>
          <a:prstGeom prst="rect">
            <a:avLst/>
          </a:prstGeom>
        </p:spPr>
        <p:txBody>
          <a:bodyPr vert="horz" wrap="square" lIns="0" tIns="13335" rIns="0" bIns="0" rtlCol="0">
            <a:spAutoFit/>
          </a:bodyPr>
          <a:lstStyle/>
          <a:p>
            <a:pPr marL="12700">
              <a:lnSpc>
                <a:spcPct val="100000"/>
              </a:lnSpc>
              <a:spcBef>
                <a:spcPts val="105"/>
              </a:spcBef>
              <a:tabLst>
                <a:tab pos="469265" algn="l"/>
              </a:tabLst>
            </a:pPr>
            <a:r>
              <a:rPr sz="2300" b="1" spc="-25" dirty="0">
                <a:solidFill>
                  <a:srgbClr val="8A1515"/>
                </a:solidFill>
                <a:latin typeface="Calibri"/>
                <a:cs typeface="Calibri"/>
              </a:rPr>
              <a:t>2.</a:t>
            </a:r>
            <a:r>
              <a:rPr sz="2300" b="1" dirty="0">
                <a:solidFill>
                  <a:srgbClr val="8A1515"/>
                </a:solidFill>
                <a:latin typeface="Calibri"/>
                <a:cs typeface="Calibri"/>
              </a:rPr>
              <a:t>	</a:t>
            </a:r>
            <a:r>
              <a:rPr sz="2300" b="1" dirty="0">
                <a:latin typeface="Calibri"/>
                <a:cs typeface="Calibri"/>
              </a:rPr>
              <a:t>Instruction</a:t>
            </a:r>
            <a:r>
              <a:rPr sz="2300" b="1" spc="-55" dirty="0">
                <a:latin typeface="Calibri"/>
                <a:cs typeface="Calibri"/>
              </a:rPr>
              <a:t> </a:t>
            </a:r>
            <a:r>
              <a:rPr sz="2300" b="1" spc="-10" dirty="0">
                <a:latin typeface="Calibri"/>
                <a:cs typeface="Calibri"/>
              </a:rPr>
              <a:t>finetuning</a:t>
            </a:r>
            <a:endParaRPr sz="2300">
              <a:latin typeface="Calibri"/>
              <a:cs typeface="Calibri"/>
            </a:endParaRPr>
          </a:p>
        </p:txBody>
      </p:sp>
      <p:sp>
        <p:nvSpPr>
          <p:cNvPr id="5" name="object 5"/>
          <p:cNvSpPr txBox="1"/>
          <p:nvPr/>
        </p:nvSpPr>
        <p:spPr>
          <a:xfrm>
            <a:off x="484733" y="4082237"/>
            <a:ext cx="7058025" cy="377190"/>
          </a:xfrm>
          <a:prstGeom prst="rect">
            <a:avLst/>
          </a:prstGeom>
        </p:spPr>
        <p:txBody>
          <a:bodyPr vert="horz" wrap="square" lIns="0" tIns="13335" rIns="0" bIns="0" rtlCol="0">
            <a:spAutoFit/>
          </a:bodyPr>
          <a:lstStyle/>
          <a:p>
            <a:pPr marL="12700">
              <a:lnSpc>
                <a:spcPct val="100000"/>
              </a:lnSpc>
              <a:spcBef>
                <a:spcPts val="105"/>
              </a:spcBef>
              <a:tabLst>
                <a:tab pos="469265" algn="l"/>
              </a:tabLst>
            </a:pPr>
            <a:r>
              <a:rPr sz="2300" b="1" spc="-25" dirty="0">
                <a:solidFill>
                  <a:srgbClr val="8A1515"/>
                </a:solidFill>
                <a:latin typeface="Calibri"/>
                <a:cs typeface="Calibri"/>
              </a:rPr>
              <a:t>3.</a:t>
            </a:r>
            <a:r>
              <a:rPr sz="2300" b="1" dirty="0">
                <a:solidFill>
                  <a:srgbClr val="8A1515"/>
                </a:solidFill>
                <a:latin typeface="Calibri"/>
                <a:cs typeface="Calibri"/>
              </a:rPr>
              <a:t>	</a:t>
            </a:r>
            <a:r>
              <a:rPr sz="2300" b="1" dirty="0">
                <a:latin typeface="Calibri"/>
                <a:cs typeface="Calibri"/>
              </a:rPr>
              <a:t>Reinforcement</a:t>
            </a:r>
            <a:r>
              <a:rPr sz="2300" b="1" spc="-50" dirty="0">
                <a:latin typeface="Calibri"/>
                <a:cs typeface="Calibri"/>
              </a:rPr>
              <a:t> </a:t>
            </a:r>
            <a:r>
              <a:rPr sz="2300" b="1" dirty="0">
                <a:latin typeface="Calibri"/>
                <a:cs typeface="Calibri"/>
              </a:rPr>
              <a:t>Learning</a:t>
            </a:r>
            <a:r>
              <a:rPr sz="2300" b="1" spc="-50" dirty="0">
                <a:latin typeface="Calibri"/>
                <a:cs typeface="Calibri"/>
              </a:rPr>
              <a:t> </a:t>
            </a:r>
            <a:r>
              <a:rPr sz="2300" b="1" dirty="0">
                <a:latin typeface="Calibri"/>
                <a:cs typeface="Calibri"/>
              </a:rPr>
              <a:t>from</a:t>
            </a:r>
            <a:r>
              <a:rPr sz="2300" b="1" spc="-35" dirty="0">
                <a:latin typeface="Calibri"/>
                <a:cs typeface="Calibri"/>
              </a:rPr>
              <a:t> </a:t>
            </a:r>
            <a:r>
              <a:rPr sz="2300" b="1" dirty="0">
                <a:latin typeface="Calibri"/>
                <a:cs typeface="Calibri"/>
              </a:rPr>
              <a:t>Human</a:t>
            </a:r>
            <a:r>
              <a:rPr sz="2300" b="1" spc="-45" dirty="0">
                <a:latin typeface="Calibri"/>
                <a:cs typeface="Calibri"/>
              </a:rPr>
              <a:t> </a:t>
            </a:r>
            <a:r>
              <a:rPr sz="2300" b="1" dirty="0">
                <a:latin typeface="Calibri"/>
                <a:cs typeface="Calibri"/>
              </a:rPr>
              <a:t>Feedback</a:t>
            </a:r>
            <a:r>
              <a:rPr sz="2300" b="1" spc="-45" dirty="0">
                <a:latin typeface="Calibri"/>
                <a:cs typeface="Calibri"/>
              </a:rPr>
              <a:t> </a:t>
            </a:r>
            <a:r>
              <a:rPr sz="2300" b="1" spc="-10" dirty="0">
                <a:latin typeface="Calibri"/>
                <a:cs typeface="Calibri"/>
              </a:rPr>
              <a:t>(RLHF)</a:t>
            </a:r>
            <a:endParaRPr sz="2300">
              <a:latin typeface="Calibri"/>
              <a:cs typeface="Calibri"/>
            </a:endParaRPr>
          </a:p>
        </p:txBody>
      </p:sp>
      <p:sp>
        <p:nvSpPr>
          <p:cNvPr id="6" name="object 6"/>
          <p:cNvSpPr txBox="1"/>
          <p:nvPr/>
        </p:nvSpPr>
        <p:spPr>
          <a:xfrm>
            <a:off x="484733" y="5555691"/>
            <a:ext cx="2073910" cy="376555"/>
          </a:xfrm>
          <a:prstGeom prst="rect">
            <a:avLst/>
          </a:prstGeom>
        </p:spPr>
        <p:txBody>
          <a:bodyPr vert="horz" wrap="square" lIns="0" tIns="12700" rIns="0" bIns="0" rtlCol="0">
            <a:spAutoFit/>
          </a:bodyPr>
          <a:lstStyle/>
          <a:p>
            <a:pPr marL="12700">
              <a:lnSpc>
                <a:spcPct val="100000"/>
              </a:lnSpc>
              <a:spcBef>
                <a:spcPts val="100"/>
              </a:spcBef>
              <a:tabLst>
                <a:tab pos="469265" algn="l"/>
              </a:tabLst>
            </a:pPr>
            <a:r>
              <a:rPr sz="2300" b="1" spc="-25" dirty="0">
                <a:solidFill>
                  <a:srgbClr val="8A1515"/>
                </a:solidFill>
                <a:latin typeface="Calibri"/>
                <a:cs typeface="Calibri"/>
              </a:rPr>
              <a:t>4.</a:t>
            </a:r>
            <a:r>
              <a:rPr sz="2300" b="1" dirty="0">
                <a:solidFill>
                  <a:srgbClr val="8A1515"/>
                </a:solidFill>
                <a:latin typeface="Calibri"/>
                <a:cs typeface="Calibri"/>
              </a:rPr>
              <a:t>	</a:t>
            </a:r>
            <a:r>
              <a:rPr sz="2300" b="1" dirty="0">
                <a:latin typeface="Calibri"/>
                <a:cs typeface="Calibri"/>
              </a:rPr>
              <a:t>What’s</a:t>
            </a:r>
            <a:r>
              <a:rPr sz="2300" b="1" spc="-70" dirty="0">
                <a:latin typeface="Calibri"/>
                <a:cs typeface="Calibri"/>
              </a:rPr>
              <a:t> </a:t>
            </a:r>
            <a:r>
              <a:rPr sz="2300" b="1" spc="-10" dirty="0">
                <a:latin typeface="Calibri"/>
                <a:cs typeface="Calibri"/>
              </a:rPr>
              <a:t>next?</a:t>
            </a:r>
            <a:endParaRPr sz="230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dirty="0"/>
              <a:t>Lecture</a:t>
            </a:r>
            <a:r>
              <a:rPr spc="-70" dirty="0"/>
              <a:t> </a:t>
            </a:r>
            <a:r>
              <a:rPr dirty="0"/>
              <a:t>Plan:</a:t>
            </a:r>
            <a:r>
              <a:rPr spc="-50" dirty="0"/>
              <a:t> </a:t>
            </a:r>
            <a:r>
              <a:rPr dirty="0"/>
              <a:t>From</a:t>
            </a:r>
            <a:r>
              <a:rPr spc="-30" dirty="0"/>
              <a:t> </a:t>
            </a:r>
            <a:r>
              <a:rPr dirty="0"/>
              <a:t>Language</a:t>
            </a:r>
            <a:r>
              <a:rPr spc="-105" dirty="0"/>
              <a:t> </a:t>
            </a:r>
            <a:r>
              <a:rPr dirty="0"/>
              <a:t>Models</a:t>
            </a:r>
            <a:r>
              <a:rPr spc="-30" dirty="0"/>
              <a:t> </a:t>
            </a:r>
            <a:r>
              <a:rPr dirty="0"/>
              <a:t>to</a:t>
            </a:r>
            <a:r>
              <a:rPr spc="-15" dirty="0"/>
              <a:t> </a:t>
            </a:r>
            <a:r>
              <a:rPr spc="-10" dirty="0"/>
              <a:t>Assistants</a:t>
            </a: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12</a:t>
            </a:fld>
            <a:endParaRPr spc="-25" dirty="0"/>
          </a:p>
        </p:txBody>
      </p:sp>
      <p:sp>
        <p:nvSpPr>
          <p:cNvPr id="3" name="object 3"/>
          <p:cNvSpPr txBox="1"/>
          <p:nvPr/>
        </p:nvSpPr>
        <p:spPr>
          <a:xfrm>
            <a:off x="484733" y="1137665"/>
            <a:ext cx="6880225" cy="376555"/>
          </a:xfrm>
          <a:prstGeom prst="rect">
            <a:avLst/>
          </a:prstGeom>
        </p:spPr>
        <p:txBody>
          <a:bodyPr vert="horz" wrap="square" lIns="0" tIns="13335" rIns="0" bIns="0" rtlCol="0">
            <a:spAutoFit/>
          </a:bodyPr>
          <a:lstStyle/>
          <a:p>
            <a:pPr marL="12700">
              <a:lnSpc>
                <a:spcPct val="100000"/>
              </a:lnSpc>
              <a:spcBef>
                <a:spcPts val="105"/>
              </a:spcBef>
              <a:tabLst>
                <a:tab pos="469265" algn="l"/>
              </a:tabLst>
            </a:pPr>
            <a:r>
              <a:rPr sz="2300" b="1" spc="-25" dirty="0">
                <a:solidFill>
                  <a:srgbClr val="8A1515"/>
                </a:solidFill>
                <a:latin typeface="Calibri"/>
                <a:cs typeface="Calibri"/>
              </a:rPr>
              <a:t>1.</a:t>
            </a:r>
            <a:r>
              <a:rPr sz="2300" b="1" dirty="0">
                <a:solidFill>
                  <a:srgbClr val="8A1515"/>
                </a:solidFill>
                <a:latin typeface="Calibri"/>
                <a:cs typeface="Calibri"/>
              </a:rPr>
              <a:t>	</a:t>
            </a:r>
            <a:r>
              <a:rPr sz="2300" b="1" spc="-20" dirty="0">
                <a:latin typeface="Calibri"/>
                <a:cs typeface="Calibri"/>
              </a:rPr>
              <a:t>Zero-</a:t>
            </a:r>
            <a:r>
              <a:rPr sz="2300" b="1" dirty="0">
                <a:latin typeface="Calibri"/>
                <a:cs typeface="Calibri"/>
              </a:rPr>
              <a:t>Shot</a:t>
            </a:r>
            <a:r>
              <a:rPr sz="2300" b="1" spc="-20" dirty="0">
                <a:latin typeface="Calibri"/>
                <a:cs typeface="Calibri"/>
              </a:rPr>
              <a:t> </a:t>
            </a:r>
            <a:r>
              <a:rPr sz="2300" b="1" dirty="0">
                <a:latin typeface="Calibri"/>
                <a:cs typeface="Calibri"/>
              </a:rPr>
              <a:t>(ZS)</a:t>
            </a:r>
            <a:r>
              <a:rPr sz="2300" b="1" spc="-15" dirty="0">
                <a:latin typeface="Calibri"/>
                <a:cs typeface="Calibri"/>
              </a:rPr>
              <a:t> </a:t>
            </a:r>
            <a:r>
              <a:rPr sz="2300" b="1" dirty="0">
                <a:latin typeface="Calibri"/>
                <a:cs typeface="Calibri"/>
              </a:rPr>
              <a:t>and</a:t>
            </a:r>
            <a:r>
              <a:rPr sz="2300" b="1" spc="15" dirty="0">
                <a:latin typeface="Calibri"/>
                <a:cs typeface="Calibri"/>
              </a:rPr>
              <a:t> </a:t>
            </a:r>
            <a:r>
              <a:rPr sz="2300" b="1" dirty="0">
                <a:latin typeface="Calibri"/>
                <a:cs typeface="Calibri"/>
              </a:rPr>
              <a:t>Few-Shot</a:t>
            </a:r>
            <a:r>
              <a:rPr sz="2300" b="1" spc="-25" dirty="0">
                <a:latin typeface="Calibri"/>
                <a:cs typeface="Calibri"/>
              </a:rPr>
              <a:t> </a:t>
            </a:r>
            <a:r>
              <a:rPr sz="2300" b="1" dirty="0">
                <a:latin typeface="Calibri"/>
                <a:cs typeface="Calibri"/>
              </a:rPr>
              <a:t>(FS)</a:t>
            </a:r>
            <a:r>
              <a:rPr sz="2300" b="1" spc="-40" dirty="0">
                <a:latin typeface="Calibri"/>
                <a:cs typeface="Calibri"/>
              </a:rPr>
              <a:t> </a:t>
            </a:r>
            <a:r>
              <a:rPr sz="2300" b="1" spc="-20" dirty="0">
                <a:latin typeface="Calibri"/>
                <a:cs typeface="Calibri"/>
              </a:rPr>
              <a:t>In-</a:t>
            </a:r>
            <a:r>
              <a:rPr sz="2300" b="1" dirty="0">
                <a:latin typeface="Calibri"/>
                <a:cs typeface="Calibri"/>
              </a:rPr>
              <a:t>Context</a:t>
            </a:r>
            <a:r>
              <a:rPr sz="2300" b="1" spc="5" dirty="0">
                <a:latin typeface="Calibri"/>
                <a:cs typeface="Calibri"/>
              </a:rPr>
              <a:t> </a:t>
            </a:r>
            <a:r>
              <a:rPr sz="2300" b="1" spc="-10" dirty="0">
                <a:latin typeface="Calibri"/>
                <a:cs typeface="Calibri"/>
              </a:rPr>
              <a:t>Learning</a:t>
            </a:r>
            <a:endParaRPr sz="2300">
              <a:latin typeface="Calibri"/>
              <a:cs typeface="Calibri"/>
            </a:endParaRPr>
          </a:p>
        </p:txBody>
      </p:sp>
      <p:sp>
        <p:nvSpPr>
          <p:cNvPr id="4" name="object 4"/>
          <p:cNvSpPr txBox="1"/>
          <p:nvPr/>
        </p:nvSpPr>
        <p:spPr>
          <a:xfrm>
            <a:off x="484733" y="2610738"/>
            <a:ext cx="3107690" cy="376555"/>
          </a:xfrm>
          <a:prstGeom prst="rect">
            <a:avLst/>
          </a:prstGeom>
        </p:spPr>
        <p:txBody>
          <a:bodyPr vert="horz" wrap="square" lIns="0" tIns="13335" rIns="0" bIns="0" rtlCol="0">
            <a:spAutoFit/>
          </a:bodyPr>
          <a:lstStyle/>
          <a:p>
            <a:pPr marL="12700">
              <a:lnSpc>
                <a:spcPct val="100000"/>
              </a:lnSpc>
              <a:spcBef>
                <a:spcPts val="105"/>
              </a:spcBef>
              <a:tabLst>
                <a:tab pos="469265" algn="l"/>
              </a:tabLst>
            </a:pPr>
            <a:r>
              <a:rPr sz="2300" b="1" spc="-25" dirty="0">
                <a:solidFill>
                  <a:srgbClr val="8A1515"/>
                </a:solidFill>
                <a:latin typeface="Calibri"/>
                <a:cs typeface="Calibri"/>
              </a:rPr>
              <a:t>2.</a:t>
            </a:r>
            <a:r>
              <a:rPr sz="2300" b="1" dirty="0">
                <a:solidFill>
                  <a:srgbClr val="8A1515"/>
                </a:solidFill>
                <a:latin typeface="Calibri"/>
                <a:cs typeface="Calibri"/>
              </a:rPr>
              <a:t>	</a:t>
            </a:r>
            <a:r>
              <a:rPr sz="2300" b="1" dirty="0">
                <a:solidFill>
                  <a:srgbClr val="BDBDBD"/>
                </a:solidFill>
                <a:latin typeface="Calibri"/>
                <a:cs typeface="Calibri"/>
              </a:rPr>
              <a:t>Instruction</a:t>
            </a:r>
            <a:r>
              <a:rPr sz="2300" b="1" spc="-55" dirty="0">
                <a:solidFill>
                  <a:srgbClr val="BDBDBD"/>
                </a:solidFill>
                <a:latin typeface="Calibri"/>
                <a:cs typeface="Calibri"/>
              </a:rPr>
              <a:t> </a:t>
            </a:r>
            <a:r>
              <a:rPr sz="2300" b="1" spc="-10" dirty="0">
                <a:solidFill>
                  <a:srgbClr val="BDBDBD"/>
                </a:solidFill>
                <a:latin typeface="Calibri"/>
                <a:cs typeface="Calibri"/>
              </a:rPr>
              <a:t>finetuning</a:t>
            </a:r>
            <a:endParaRPr sz="2300">
              <a:latin typeface="Calibri"/>
              <a:cs typeface="Calibri"/>
            </a:endParaRPr>
          </a:p>
        </p:txBody>
      </p:sp>
      <p:sp>
        <p:nvSpPr>
          <p:cNvPr id="5" name="object 5"/>
          <p:cNvSpPr txBox="1"/>
          <p:nvPr/>
        </p:nvSpPr>
        <p:spPr>
          <a:xfrm>
            <a:off x="484733" y="4082237"/>
            <a:ext cx="7058025" cy="377190"/>
          </a:xfrm>
          <a:prstGeom prst="rect">
            <a:avLst/>
          </a:prstGeom>
        </p:spPr>
        <p:txBody>
          <a:bodyPr vert="horz" wrap="square" lIns="0" tIns="13335" rIns="0" bIns="0" rtlCol="0">
            <a:spAutoFit/>
          </a:bodyPr>
          <a:lstStyle/>
          <a:p>
            <a:pPr marL="12700">
              <a:lnSpc>
                <a:spcPct val="100000"/>
              </a:lnSpc>
              <a:spcBef>
                <a:spcPts val="105"/>
              </a:spcBef>
              <a:tabLst>
                <a:tab pos="469265" algn="l"/>
              </a:tabLst>
            </a:pPr>
            <a:r>
              <a:rPr sz="2300" b="1" spc="-25" dirty="0">
                <a:solidFill>
                  <a:srgbClr val="8A1515"/>
                </a:solidFill>
                <a:latin typeface="Calibri"/>
                <a:cs typeface="Calibri"/>
              </a:rPr>
              <a:t>3.</a:t>
            </a:r>
            <a:r>
              <a:rPr sz="2300" b="1" dirty="0">
                <a:solidFill>
                  <a:srgbClr val="8A1515"/>
                </a:solidFill>
                <a:latin typeface="Calibri"/>
                <a:cs typeface="Calibri"/>
              </a:rPr>
              <a:t>	</a:t>
            </a:r>
            <a:r>
              <a:rPr sz="2300" b="1" dirty="0">
                <a:solidFill>
                  <a:srgbClr val="BDBDBD"/>
                </a:solidFill>
                <a:latin typeface="Calibri"/>
                <a:cs typeface="Calibri"/>
              </a:rPr>
              <a:t>Reinforcement</a:t>
            </a:r>
            <a:r>
              <a:rPr sz="2300" b="1" spc="-50" dirty="0">
                <a:solidFill>
                  <a:srgbClr val="BDBDBD"/>
                </a:solidFill>
                <a:latin typeface="Calibri"/>
                <a:cs typeface="Calibri"/>
              </a:rPr>
              <a:t> </a:t>
            </a:r>
            <a:r>
              <a:rPr sz="2300" b="1" dirty="0">
                <a:solidFill>
                  <a:srgbClr val="BDBDBD"/>
                </a:solidFill>
                <a:latin typeface="Calibri"/>
                <a:cs typeface="Calibri"/>
              </a:rPr>
              <a:t>Learning</a:t>
            </a:r>
            <a:r>
              <a:rPr sz="2300" b="1" spc="-50" dirty="0">
                <a:solidFill>
                  <a:srgbClr val="BDBDBD"/>
                </a:solidFill>
                <a:latin typeface="Calibri"/>
                <a:cs typeface="Calibri"/>
              </a:rPr>
              <a:t> </a:t>
            </a:r>
            <a:r>
              <a:rPr sz="2300" b="1" dirty="0">
                <a:solidFill>
                  <a:srgbClr val="BDBDBD"/>
                </a:solidFill>
                <a:latin typeface="Calibri"/>
                <a:cs typeface="Calibri"/>
              </a:rPr>
              <a:t>from</a:t>
            </a:r>
            <a:r>
              <a:rPr sz="2300" b="1" spc="-35" dirty="0">
                <a:solidFill>
                  <a:srgbClr val="BDBDBD"/>
                </a:solidFill>
                <a:latin typeface="Calibri"/>
                <a:cs typeface="Calibri"/>
              </a:rPr>
              <a:t> </a:t>
            </a:r>
            <a:r>
              <a:rPr sz="2300" b="1" dirty="0">
                <a:solidFill>
                  <a:srgbClr val="BDBDBD"/>
                </a:solidFill>
                <a:latin typeface="Calibri"/>
                <a:cs typeface="Calibri"/>
              </a:rPr>
              <a:t>Human</a:t>
            </a:r>
            <a:r>
              <a:rPr sz="2300" b="1" spc="-45" dirty="0">
                <a:solidFill>
                  <a:srgbClr val="BDBDBD"/>
                </a:solidFill>
                <a:latin typeface="Calibri"/>
                <a:cs typeface="Calibri"/>
              </a:rPr>
              <a:t> </a:t>
            </a:r>
            <a:r>
              <a:rPr sz="2300" b="1" dirty="0">
                <a:solidFill>
                  <a:srgbClr val="BDBDBD"/>
                </a:solidFill>
                <a:latin typeface="Calibri"/>
                <a:cs typeface="Calibri"/>
              </a:rPr>
              <a:t>Feedback</a:t>
            </a:r>
            <a:r>
              <a:rPr sz="2300" b="1" spc="-45" dirty="0">
                <a:solidFill>
                  <a:srgbClr val="BDBDBD"/>
                </a:solidFill>
                <a:latin typeface="Calibri"/>
                <a:cs typeface="Calibri"/>
              </a:rPr>
              <a:t> </a:t>
            </a:r>
            <a:r>
              <a:rPr sz="2300" b="1" spc="-10" dirty="0">
                <a:solidFill>
                  <a:srgbClr val="BDBDBD"/>
                </a:solidFill>
                <a:latin typeface="Calibri"/>
                <a:cs typeface="Calibri"/>
              </a:rPr>
              <a:t>(RLHF)</a:t>
            </a:r>
            <a:endParaRPr sz="2300">
              <a:latin typeface="Calibri"/>
              <a:cs typeface="Calibri"/>
            </a:endParaRPr>
          </a:p>
        </p:txBody>
      </p:sp>
      <p:sp>
        <p:nvSpPr>
          <p:cNvPr id="6" name="object 6"/>
          <p:cNvSpPr txBox="1"/>
          <p:nvPr/>
        </p:nvSpPr>
        <p:spPr>
          <a:xfrm>
            <a:off x="484733" y="5555691"/>
            <a:ext cx="2073910" cy="376555"/>
          </a:xfrm>
          <a:prstGeom prst="rect">
            <a:avLst/>
          </a:prstGeom>
        </p:spPr>
        <p:txBody>
          <a:bodyPr vert="horz" wrap="square" lIns="0" tIns="12700" rIns="0" bIns="0" rtlCol="0">
            <a:spAutoFit/>
          </a:bodyPr>
          <a:lstStyle/>
          <a:p>
            <a:pPr marL="12700">
              <a:lnSpc>
                <a:spcPct val="100000"/>
              </a:lnSpc>
              <a:spcBef>
                <a:spcPts val="100"/>
              </a:spcBef>
              <a:tabLst>
                <a:tab pos="469265" algn="l"/>
              </a:tabLst>
            </a:pPr>
            <a:r>
              <a:rPr sz="2300" b="1" spc="-25" dirty="0">
                <a:solidFill>
                  <a:srgbClr val="8A1515"/>
                </a:solidFill>
                <a:latin typeface="Calibri"/>
                <a:cs typeface="Calibri"/>
              </a:rPr>
              <a:t>4.</a:t>
            </a:r>
            <a:r>
              <a:rPr sz="2300" b="1" dirty="0">
                <a:solidFill>
                  <a:srgbClr val="8A1515"/>
                </a:solidFill>
                <a:latin typeface="Calibri"/>
                <a:cs typeface="Calibri"/>
              </a:rPr>
              <a:t>	</a:t>
            </a:r>
            <a:r>
              <a:rPr sz="2300" b="1" dirty="0">
                <a:solidFill>
                  <a:srgbClr val="BDBDBD"/>
                </a:solidFill>
                <a:latin typeface="Calibri"/>
                <a:cs typeface="Calibri"/>
              </a:rPr>
              <a:t>What’s</a:t>
            </a:r>
            <a:r>
              <a:rPr sz="2300" b="1" spc="-65" dirty="0">
                <a:solidFill>
                  <a:srgbClr val="BDBDBD"/>
                </a:solidFill>
                <a:latin typeface="Calibri"/>
                <a:cs typeface="Calibri"/>
              </a:rPr>
              <a:t> </a:t>
            </a:r>
            <a:r>
              <a:rPr sz="2300" b="1" spc="-10" dirty="0">
                <a:solidFill>
                  <a:srgbClr val="BDBDBD"/>
                </a:solidFill>
                <a:latin typeface="Calibri"/>
                <a:cs typeface="Calibri"/>
              </a:rPr>
              <a:t>next?</a:t>
            </a:r>
            <a:endParaRPr sz="230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7133" y="1290065"/>
            <a:ext cx="6793865" cy="727710"/>
          </a:xfrm>
          <a:prstGeom prst="rect">
            <a:avLst/>
          </a:prstGeom>
        </p:spPr>
        <p:txBody>
          <a:bodyPr vert="horz" wrap="square" lIns="0" tIns="13335" rIns="0" bIns="0" rtlCol="0">
            <a:spAutoFit/>
          </a:bodyPr>
          <a:lstStyle/>
          <a:p>
            <a:pPr marL="12700" marR="5080">
              <a:lnSpc>
                <a:spcPct val="100000"/>
              </a:lnSpc>
              <a:spcBef>
                <a:spcPts val="105"/>
              </a:spcBef>
            </a:pPr>
            <a:r>
              <a:rPr sz="2300" dirty="0">
                <a:latin typeface="Calibri"/>
                <a:cs typeface="Calibri"/>
              </a:rPr>
              <a:t>Let’s</a:t>
            </a:r>
            <a:r>
              <a:rPr sz="2300" spc="-30" dirty="0">
                <a:latin typeface="Calibri"/>
                <a:cs typeface="Calibri"/>
              </a:rPr>
              <a:t> </a:t>
            </a:r>
            <a:r>
              <a:rPr sz="2300" dirty="0">
                <a:latin typeface="Calibri"/>
                <a:cs typeface="Calibri"/>
              </a:rPr>
              <a:t>revisit</a:t>
            </a:r>
            <a:r>
              <a:rPr sz="2300" spc="-40" dirty="0">
                <a:latin typeface="Calibri"/>
                <a:cs typeface="Calibri"/>
              </a:rPr>
              <a:t> </a:t>
            </a:r>
            <a:r>
              <a:rPr sz="2300" dirty="0">
                <a:latin typeface="Calibri"/>
                <a:cs typeface="Calibri"/>
              </a:rPr>
              <a:t>the</a:t>
            </a:r>
            <a:r>
              <a:rPr sz="2300" spc="5" dirty="0">
                <a:latin typeface="Calibri"/>
                <a:cs typeface="Calibri"/>
              </a:rPr>
              <a:t> </a:t>
            </a:r>
            <a:r>
              <a:rPr sz="2300" dirty="0">
                <a:latin typeface="Calibri"/>
                <a:cs typeface="Calibri"/>
              </a:rPr>
              <a:t>Generative</a:t>
            </a:r>
            <a:r>
              <a:rPr sz="2300" spc="-30" dirty="0">
                <a:latin typeface="Calibri"/>
                <a:cs typeface="Calibri"/>
              </a:rPr>
              <a:t> </a:t>
            </a:r>
            <a:r>
              <a:rPr sz="2300" dirty="0">
                <a:latin typeface="Calibri"/>
                <a:cs typeface="Calibri"/>
              </a:rPr>
              <a:t>Pretrained</a:t>
            </a:r>
            <a:r>
              <a:rPr sz="2300" spc="-35" dirty="0">
                <a:latin typeface="Calibri"/>
                <a:cs typeface="Calibri"/>
              </a:rPr>
              <a:t> </a:t>
            </a:r>
            <a:r>
              <a:rPr sz="2300" dirty="0">
                <a:latin typeface="Calibri"/>
                <a:cs typeface="Calibri"/>
              </a:rPr>
              <a:t>Transformer</a:t>
            </a:r>
            <a:r>
              <a:rPr sz="2300" spc="-35" dirty="0">
                <a:latin typeface="Calibri"/>
                <a:cs typeface="Calibri"/>
              </a:rPr>
              <a:t> </a:t>
            </a:r>
            <a:r>
              <a:rPr sz="2300" spc="-10" dirty="0">
                <a:latin typeface="Calibri"/>
                <a:cs typeface="Calibri"/>
              </a:rPr>
              <a:t>(GPT) </a:t>
            </a:r>
            <a:r>
              <a:rPr sz="2300" dirty="0">
                <a:latin typeface="Calibri"/>
                <a:cs typeface="Calibri"/>
              </a:rPr>
              <a:t>models</a:t>
            </a:r>
            <a:r>
              <a:rPr sz="2300" spc="-30" dirty="0">
                <a:latin typeface="Calibri"/>
                <a:cs typeface="Calibri"/>
              </a:rPr>
              <a:t> </a:t>
            </a:r>
            <a:r>
              <a:rPr sz="2300" dirty="0">
                <a:latin typeface="Calibri"/>
                <a:cs typeface="Calibri"/>
              </a:rPr>
              <a:t>from</a:t>
            </a:r>
            <a:r>
              <a:rPr sz="2300" spc="-25" dirty="0">
                <a:latin typeface="Calibri"/>
                <a:cs typeface="Calibri"/>
              </a:rPr>
              <a:t> </a:t>
            </a:r>
            <a:r>
              <a:rPr sz="2300" dirty="0">
                <a:latin typeface="Calibri"/>
                <a:cs typeface="Calibri"/>
              </a:rPr>
              <a:t>OpenAI</a:t>
            </a:r>
            <a:r>
              <a:rPr sz="2300" spc="-25" dirty="0">
                <a:latin typeface="Calibri"/>
                <a:cs typeface="Calibri"/>
              </a:rPr>
              <a:t> </a:t>
            </a:r>
            <a:r>
              <a:rPr sz="2300" dirty="0">
                <a:latin typeface="Calibri"/>
                <a:cs typeface="Calibri"/>
              </a:rPr>
              <a:t>as</a:t>
            </a:r>
            <a:r>
              <a:rPr sz="2300" spc="-5" dirty="0">
                <a:latin typeface="Calibri"/>
                <a:cs typeface="Calibri"/>
              </a:rPr>
              <a:t> </a:t>
            </a:r>
            <a:r>
              <a:rPr sz="2300" dirty="0">
                <a:latin typeface="Calibri"/>
                <a:cs typeface="Calibri"/>
              </a:rPr>
              <a:t>an</a:t>
            </a:r>
            <a:r>
              <a:rPr sz="2300" spc="-20" dirty="0">
                <a:latin typeface="Calibri"/>
                <a:cs typeface="Calibri"/>
              </a:rPr>
              <a:t> </a:t>
            </a:r>
            <a:r>
              <a:rPr sz="2300" spc="-10" dirty="0">
                <a:latin typeface="Calibri"/>
                <a:cs typeface="Calibri"/>
              </a:rPr>
              <a:t>example:</a:t>
            </a:r>
            <a:endParaRPr sz="2300">
              <a:latin typeface="Calibri"/>
              <a:cs typeface="Calibri"/>
            </a:endParaRPr>
          </a:p>
        </p:txBody>
      </p:sp>
      <p:pic>
        <p:nvPicPr>
          <p:cNvPr id="3" name="object 3"/>
          <p:cNvPicPr/>
          <p:nvPr/>
        </p:nvPicPr>
        <p:blipFill>
          <a:blip r:embed="rId2" cstate="print"/>
          <a:stretch>
            <a:fillRect/>
          </a:stretch>
        </p:blipFill>
        <p:spPr>
          <a:xfrm>
            <a:off x="8932164" y="1764792"/>
            <a:ext cx="2543555" cy="1697736"/>
          </a:xfrm>
          <a:prstGeom prst="rect">
            <a:avLst/>
          </a:prstGeom>
        </p:spPr>
      </p:pic>
      <p:sp>
        <p:nvSpPr>
          <p:cNvPr id="4" name="object 4"/>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Emergent</a:t>
            </a:r>
            <a:r>
              <a:rPr b="0" spc="-70" dirty="0">
                <a:latin typeface="Calibri"/>
                <a:cs typeface="Calibri"/>
              </a:rPr>
              <a:t> </a:t>
            </a:r>
            <a:r>
              <a:rPr b="0" dirty="0">
                <a:latin typeface="Calibri"/>
                <a:cs typeface="Calibri"/>
              </a:rPr>
              <a:t>abilities</a:t>
            </a:r>
            <a:r>
              <a:rPr b="0" spc="5" dirty="0">
                <a:latin typeface="Calibri"/>
                <a:cs typeface="Calibri"/>
              </a:rPr>
              <a:t> </a:t>
            </a:r>
            <a:r>
              <a:rPr b="0" dirty="0">
                <a:latin typeface="Calibri"/>
                <a:cs typeface="Calibri"/>
              </a:rPr>
              <a:t>of</a:t>
            </a:r>
            <a:r>
              <a:rPr b="0" spc="-25" dirty="0">
                <a:latin typeface="Calibri"/>
                <a:cs typeface="Calibri"/>
              </a:rPr>
              <a:t> </a:t>
            </a:r>
            <a:r>
              <a:rPr b="0" dirty="0">
                <a:latin typeface="Calibri"/>
                <a:cs typeface="Calibri"/>
              </a:rPr>
              <a:t>large</a:t>
            </a:r>
            <a:r>
              <a:rPr b="0" spc="-45" dirty="0">
                <a:latin typeface="Calibri"/>
                <a:cs typeface="Calibri"/>
              </a:rPr>
              <a:t> </a:t>
            </a:r>
            <a:r>
              <a:rPr b="0" dirty="0">
                <a:latin typeface="Calibri"/>
                <a:cs typeface="Calibri"/>
              </a:rPr>
              <a:t>language models:</a:t>
            </a:r>
            <a:r>
              <a:rPr b="0" spc="-10" dirty="0">
                <a:latin typeface="Calibri"/>
                <a:cs typeface="Calibri"/>
              </a:rPr>
              <a:t> </a:t>
            </a:r>
            <a:r>
              <a:rPr b="0" dirty="0">
                <a:latin typeface="Calibri"/>
                <a:cs typeface="Calibri"/>
              </a:rPr>
              <a:t>GPT</a:t>
            </a:r>
            <a:r>
              <a:rPr b="0" spc="-35" dirty="0">
                <a:latin typeface="Calibri"/>
                <a:cs typeface="Calibri"/>
              </a:rPr>
              <a:t> </a:t>
            </a:r>
            <a:r>
              <a:rPr b="0" spc="-10" dirty="0">
                <a:latin typeface="Calibri"/>
                <a:cs typeface="Calibri"/>
              </a:rPr>
              <a:t>(2018)</a:t>
            </a:r>
          </a:p>
        </p:txBody>
      </p:sp>
      <p:sp>
        <p:nvSpPr>
          <p:cNvPr id="5" name="object 5"/>
          <p:cNvSpPr/>
          <p:nvPr/>
        </p:nvSpPr>
        <p:spPr>
          <a:xfrm>
            <a:off x="8992361" y="5563361"/>
            <a:ext cx="1565275" cy="228600"/>
          </a:xfrm>
          <a:custGeom>
            <a:avLst/>
            <a:gdLst/>
            <a:ahLst/>
            <a:cxnLst/>
            <a:rect l="l" t="t" r="r" b="b"/>
            <a:pathLst>
              <a:path w="1565275" h="228600">
                <a:moveTo>
                  <a:pt x="1565021" y="0"/>
                </a:moveTo>
                <a:lnTo>
                  <a:pt x="1563497" y="44488"/>
                </a:lnTo>
                <a:lnTo>
                  <a:pt x="1559433" y="80822"/>
                </a:lnTo>
                <a:lnTo>
                  <a:pt x="1553337" y="105321"/>
                </a:lnTo>
                <a:lnTo>
                  <a:pt x="1545971" y="114300"/>
                </a:lnTo>
                <a:lnTo>
                  <a:pt x="801497" y="114300"/>
                </a:lnTo>
                <a:lnTo>
                  <a:pt x="794131" y="123278"/>
                </a:lnTo>
                <a:lnTo>
                  <a:pt x="788035" y="147777"/>
                </a:lnTo>
                <a:lnTo>
                  <a:pt x="783971" y="184099"/>
                </a:lnTo>
                <a:lnTo>
                  <a:pt x="782447" y="228600"/>
                </a:lnTo>
                <a:lnTo>
                  <a:pt x="781050" y="184099"/>
                </a:lnTo>
                <a:lnTo>
                  <a:pt x="776986" y="147777"/>
                </a:lnTo>
                <a:lnTo>
                  <a:pt x="770890" y="123278"/>
                </a:lnTo>
                <a:lnTo>
                  <a:pt x="763397" y="114300"/>
                </a:lnTo>
                <a:lnTo>
                  <a:pt x="19050" y="114300"/>
                </a:lnTo>
                <a:lnTo>
                  <a:pt x="11684" y="105321"/>
                </a:lnTo>
                <a:lnTo>
                  <a:pt x="5588" y="80822"/>
                </a:lnTo>
                <a:lnTo>
                  <a:pt x="1524" y="44488"/>
                </a:lnTo>
                <a:lnTo>
                  <a:pt x="0" y="0"/>
                </a:lnTo>
              </a:path>
            </a:pathLst>
          </a:custGeom>
          <a:ln w="28575">
            <a:solidFill>
              <a:srgbClr val="007A92"/>
            </a:solidFill>
          </a:ln>
        </p:spPr>
        <p:txBody>
          <a:bodyPr wrap="square" lIns="0" tIns="0" rIns="0" bIns="0" rtlCol="0"/>
          <a:lstStyle/>
          <a:p>
            <a:endParaRPr/>
          </a:p>
        </p:txBody>
      </p:sp>
      <p:sp>
        <p:nvSpPr>
          <p:cNvPr id="6" name="object 6"/>
          <p:cNvSpPr txBox="1"/>
          <p:nvPr/>
        </p:nvSpPr>
        <p:spPr>
          <a:xfrm>
            <a:off x="637133" y="2406751"/>
            <a:ext cx="10185400" cy="3737610"/>
          </a:xfrm>
          <a:prstGeom prst="rect">
            <a:avLst/>
          </a:prstGeom>
        </p:spPr>
        <p:txBody>
          <a:bodyPr vert="horz" wrap="square" lIns="0" tIns="88900" rIns="0" bIns="0" rtlCol="0">
            <a:spAutoFit/>
          </a:bodyPr>
          <a:lstStyle/>
          <a:p>
            <a:pPr marL="12700">
              <a:lnSpc>
                <a:spcPct val="100000"/>
              </a:lnSpc>
              <a:spcBef>
                <a:spcPts val="700"/>
              </a:spcBef>
            </a:pPr>
            <a:r>
              <a:rPr sz="2300" b="1" dirty="0">
                <a:latin typeface="Calibri"/>
                <a:cs typeface="Calibri"/>
              </a:rPr>
              <a:t>GPT</a:t>
            </a:r>
            <a:r>
              <a:rPr sz="2300" b="1" spc="-60" dirty="0">
                <a:latin typeface="Calibri"/>
                <a:cs typeface="Calibri"/>
              </a:rPr>
              <a:t> </a:t>
            </a:r>
            <a:r>
              <a:rPr sz="2300" dirty="0">
                <a:latin typeface="Calibri"/>
                <a:cs typeface="Calibri"/>
              </a:rPr>
              <a:t>(117M</a:t>
            </a:r>
            <a:r>
              <a:rPr sz="2300" spc="-30" dirty="0">
                <a:latin typeface="Calibri"/>
                <a:cs typeface="Calibri"/>
              </a:rPr>
              <a:t> </a:t>
            </a:r>
            <a:r>
              <a:rPr sz="2300" dirty="0">
                <a:latin typeface="Calibri"/>
                <a:cs typeface="Calibri"/>
              </a:rPr>
              <a:t>parameters;</a:t>
            </a:r>
            <a:r>
              <a:rPr sz="2300" spc="-50" dirty="0">
                <a:latin typeface="Calibri"/>
                <a:cs typeface="Calibri"/>
              </a:rPr>
              <a:t> </a:t>
            </a:r>
            <a:r>
              <a:rPr sz="2300" u="sng" dirty="0">
                <a:solidFill>
                  <a:srgbClr val="007A92"/>
                </a:solidFill>
                <a:uFill>
                  <a:solidFill>
                    <a:srgbClr val="007A92"/>
                  </a:solidFill>
                </a:uFill>
                <a:latin typeface="Calibri"/>
                <a:cs typeface="Calibri"/>
              </a:rPr>
              <a:t>Radford</a:t>
            </a:r>
            <a:r>
              <a:rPr sz="2300" u="sng" spc="-40" dirty="0">
                <a:solidFill>
                  <a:srgbClr val="007A92"/>
                </a:solidFill>
                <a:uFill>
                  <a:solidFill>
                    <a:srgbClr val="007A92"/>
                  </a:solidFill>
                </a:uFill>
                <a:latin typeface="Calibri"/>
                <a:cs typeface="Calibri"/>
              </a:rPr>
              <a:t> </a:t>
            </a:r>
            <a:r>
              <a:rPr sz="2300" u="sng" dirty="0">
                <a:solidFill>
                  <a:srgbClr val="007A92"/>
                </a:solidFill>
                <a:uFill>
                  <a:solidFill>
                    <a:srgbClr val="007A92"/>
                  </a:solidFill>
                </a:uFill>
                <a:latin typeface="Calibri"/>
                <a:cs typeface="Calibri"/>
              </a:rPr>
              <a:t>et</a:t>
            </a:r>
            <a:r>
              <a:rPr sz="2300" u="sng" spc="15" dirty="0">
                <a:solidFill>
                  <a:srgbClr val="007A92"/>
                </a:solidFill>
                <a:uFill>
                  <a:solidFill>
                    <a:srgbClr val="007A92"/>
                  </a:solidFill>
                </a:uFill>
                <a:latin typeface="Calibri"/>
                <a:cs typeface="Calibri"/>
              </a:rPr>
              <a:t> </a:t>
            </a:r>
            <a:r>
              <a:rPr sz="2300" u="sng" dirty="0">
                <a:solidFill>
                  <a:srgbClr val="007A92"/>
                </a:solidFill>
                <a:uFill>
                  <a:solidFill>
                    <a:srgbClr val="007A92"/>
                  </a:solidFill>
                </a:uFill>
                <a:latin typeface="Calibri"/>
                <a:cs typeface="Calibri"/>
              </a:rPr>
              <a:t>al.,</a:t>
            </a:r>
            <a:r>
              <a:rPr sz="2300" u="sng" spc="-35" dirty="0">
                <a:solidFill>
                  <a:srgbClr val="007A92"/>
                </a:solidFill>
                <a:uFill>
                  <a:solidFill>
                    <a:srgbClr val="007A92"/>
                  </a:solidFill>
                </a:uFill>
                <a:latin typeface="Calibri"/>
                <a:cs typeface="Calibri"/>
              </a:rPr>
              <a:t> </a:t>
            </a:r>
            <a:r>
              <a:rPr sz="2300" u="sng" spc="-10" dirty="0">
                <a:solidFill>
                  <a:srgbClr val="007A92"/>
                </a:solidFill>
                <a:uFill>
                  <a:solidFill>
                    <a:srgbClr val="007A92"/>
                  </a:solidFill>
                </a:uFill>
                <a:latin typeface="Calibri"/>
                <a:cs typeface="Calibri"/>
              </a:rPr>
              <a:t>2018</a:t>
            </a:r>
            <a:r>
              <a:rPr sz="2300" spc="-10" dirty="0">
                <a:latin typeface="Calibri"/>
                <a:cs typeface="Calibri"/>
              </a:rPr>
              <a:t>)</a:t>
            </a:r>
            <a:endParaRPr sz="2300">
              <a:latin typeface="Calibri"/>
              <a:cs typeface="Calibri"/>
            </a:endParaRPr>
          </a:p>
          <a:p>
            <a:pPr marL="354965" indent="-342265">
              <a:lnSpc>
                <a:spcPct val="100000"/>
              </a:lnSpc>
              <a:spcBef>
                <a:spcPts val="600"/>
              </a:spcBef>
              <a:buClr>
                <a:srgbClr val="8A1515"/>
              </a:buClr>
              <a:buFont typeface="Times New Roman"/>
              <a:buChar char="•"/>
              <a:tabLst>
                <a:tab pos="354965" algn="l"/>
                <a:tab pos="355600" algn="l"/>
              </a:tabLst>
            </a:pPr>
            <a:r>
              <a:rPr sz="2300" dirty="0">
                <a:latin typeface="Calibri"/>
                <a:cs typeface="Calibri"/>
              </a:rPr>
              <a:t>Transformer</a:t>
            </a:r>
            <a:r>
              <a:rPr sz="2300" spc="-70" dirty="0">
                <a:latin typeface="Calibri"/>
                <a:cs typeface="Calibri"/>
              </a:rPr>
              <a:t> </a:t>
            </a:r>
            <a:r>
              <a:rPr sz="2300" dirty="0">
                <a:latin typeface="Calibri"/>
                <a:cs typeface="Calibri"/>
              </a:rPr>
              <a:t>decoder</a:t>
            </a:r>
            <a:r>
              <a:rPr sz="2300" spc="-10" dirty="0">
                <a:latin typeface="Calibri"/>
                <a:cs typeface="Calibri"/>
              </a:rPr>
              <a:t> </a:t>
            </a:r>
            <a:r>
              <a:rPr sz="2300" dirty="0">
                <a:latin typeface="Calibri"/>
                <a:cs typeface="Calibri"/>
              </a:rPr>
              <a:t>with</a:t>
            </a:r>
            <a:r>
              <a:rPr sz="2300" spc="5" dirty="0">
                <a:latin typeface="Calibri"/>
                <a:cs typeface="Calibri"/>
              </a:rPr>
              <a:t> </a:t>
            </a:r>
            <a:r>
              <a:rPr sz="2300" dirty="0">
                <a:latin typeface="Calibri"/>
                <a:cs typeface="Calibri"/>
              </a:rPr>
              <a:t>12</a:t>
            </a:r>
            <a:r>
              <a:rPr sz="2300" spc="-30" dirty="0">
                <a:latin typeface="Calibri"/>
                <a:cs typeface="Calibri"/>
              </a:rPr>
              <a:t> </a:t>
            </a:r>
            <a:r>
              <a:rPr sz="2300" spc="-10" dirty="0">
                <a:latin typeface="Calibri"/>
                <a:cs typeface="Calibri"/>
              </a:rPr>
              <a:t>layers.</a:t>
            </a:r>
            <a:endParaRPr sz="2300">
              <a:latin typeface="Calibri"/>
              <a:cs typeface="Calibri"/>
            </a:endParaRPr>
          </a:p>
          <a:p>
            <a:pPr marL="354965" indent="-342265">
              <a:lnSpc>
                <a:spcPct val="100000"/>
              </a:lnSpc>
              <a:spcBef>
                <a:spcPts val="600"/>
              </a:spcBef>
              <a:buClr>
                <a:srgbClr val="8A1515"/>
              </a:buClr>
              <a:buFont typeface="Times New Roman"/>
              <a:buChar char="•"/>
              <a:tabLst>
                <a:tab pos="354965" algn="l"/>
                <a:tab pos="355600" algn="l"/>
              </a:tabLst>
            </a:pPr>
            <a:r>
              <a:rPr sz="2300" dirty="0">
                <a:latin typeface="Calibri"/>
                <a:cs typeface="Calibri"/>
              </a:rPr>
              <a:t>Trained</a:t>
            </a:r>
            <a:r>
              <a:rPr sz="2300" spc="-80" dirty="0">
                <a:latin typeface="Calibri"/>
                <a:cs typeface="Calibri"/>
              </a:rPr>
              <a:t> </a:t>
            </a:r>
            <a:r>
              <a:rPr sz="2300" dirty="0">
                <a:latin typeface="Calibri"/>
                <a:cs typeface="Calibri"/>
              </a:rPr>
              <a:t>on</a:t>
            </a:r>
            <a:r>
              <a:rPr sz="2300" spc="-40" dirty="0">
                <a:latin typeface="Calibri"/>
                <a:cs typeface="Calibri"/>
              </a:rPr>
              <a:t> </a:t>
            </a:r>
            <a:r>
              <a:rPr sz="2300" dirty="0">
                <a:latin typeface="Calibri"/>
                <a:cs typeface="Calibri"/>
              </a:rPr>
              <a:t>BooksCorpus:</a:t>
            </a:r>
            <a:r>
              <a:rPr sz="2300" spc="-20" dirty="0">
                <a:latin typeface="Calibri"/>
                <a:cs typeface="Calibri"/>
              </a:rPr>
              <a:t> </a:t>
            </a:r>
            <a:r>
              <a:rPr sz="2300" dirty="0">
                <a:latin typeface="Calibri"/>
                <a:cs typeface="Calibri"/>
              </a:rPr>
              <a:t>over</a:t>
            </a:r>
            <a:r>
              <a:rPr sz="2300" spc="-45" dirty="0">
                <a:latin typeface="Calibri"/>
                <a:cs typeface="Calibri"/>
              </a:rPr>
              <a:t> </a:t>
            </a:r>
            <a:r>
              <a:rPr sz="2300" dirty="0">
                <a:latin typeface="Calibri"/>
                <a:cs typeface="Calibri"/>
              </a:rPr>
              <a:t>7000</a:t>
            </a:r>
            <a:r>
              <a:rPr sz="2300" spc="-55" dirty="0">
                <a:latin typeface="Calibri"/>
                <a:cs typeface="Calibri"/>
              </a:rPr>
              <a:t> </a:t>
            </a:r>
            <a:r>
              <a:rPr sz="2300" dirty="0">
                <a:latin typeface="Calibri"/>
                <a:cs typeface="Calibri"/>
              </a:rPr>
              <a:t>unique</a:t>
            </a:r>
            <a:r>
              <a:rPr sz="2300" spc="-25" dirty="0">
                <a:latin typeface="Calibri"/>
                <a:cs typeface="Calibri"/>
              </a:rPr>
              <a:t> </a:t>
            </a:r>
            <a:r>
              <a:rPr sz="2300" dirty="0">
                <a:latin typeface="Calibri"/>
                <a:cs typeface="Calibri"/>
              </a:rPr>
              <a:t>books</a:t>
            </a:r>
            <a:r>
              <a:rPr sz="2300" spc="-20" dirty="0">
                <a:latin typeface="Calibri"/>
                <a:cs typeface="Calibri"/>
              </a:rPr>
              <a:t> </a:t>
            </a:r>
            <a:r>
              <a:rPr sz="2300" dirty="0">
                <a:latin typeface="Calibri"/>
                <a:cs typeface="Calibri"/>
              </a:rPr>
              <a:t>(4.6GB</a:t>
            </a:r>
            <a:r>
              <a:rPr sz="2300" spc="-55" dirty="0">
                <a:latin typeface="Calibri"/>
                <a:cs typeface="Calibri"/>
              </a:rPr>
              <a:t> </a:t>
            </a:r>
            <a:r>
              <a:rPr sz="2300" spc="-10" dirty="0">
                <a:latin typeface="Calibri"/>
                <a:cs typeface="Calibri"/>
              </a:rPr>
              <a:t>text).</a:t>
            </a:r>
            <a:endParaRPr sz="2300">
              <a:latin typeface="Calibri"/>
              <a:cs typeface="Calibri"/>
            </a:endParaRPr>
          </a:p>
          <a:p>
            <a:pPr>
              <a:lnSpc>
                <a:spcPct val="100000"/>
              </a:lnSpc>
              <a:spcBef>
                <a:spcPts val="55"/>
              </a:spcBef>
            </a:pPr>
            <a:endParaRPr sz="3050">
              <a:latin typeface="Calibri"/>
              <a:cs typeface="Calibri"/>
            </a:endParaRPr>
          </a:p>
          <a:p>
            <a:pPr marL="12700" marR="5080">
              <a:lnSpc>
                <a:spcPct val="100000"/>
              </a:lnSpc>
              <a:spcBef>
                <a:spcPts val="5"/>
              </a:spcBef>
            </a:pPr>
            <a:r>
              <a:rPr sz="2300" dirty="0">
                <a:latin typeface="Calibri"/>
                <a:cs typeface="Calibri"/>
              </a:rPr>
              <a:t>Showed that</a:t>
            </a:r>
            <a:r>
              <a:rPr sz="2300" spc="-5" dirty="0">
                <a:latin typeface="Calibri"/>
                <a:cs typeface="Calibri"/>
              </a:rPr>
              <a:t> </a:t>
            </a:r>
            <a:r>
              <a:rPr sz="2300" dirty="0">
                <a:latin typeface="Calibri"/>
                <a:cs typeface="Calibri"/>
              </a:rPr>
              <a:t>language modeling</a:t>
            </a:r>
            <a:r>
              <a:rPr sz="2300" spc="-20" dirty="0">
                <a:latin typeface="Calibri"/>
                <a:cs typeface="Calibri"/>
              </a:rPr>
              <a:t> </a:t>
            </a:r>
            <a:r>
              <a:rPr sz="2300" dirty="0">
                <a:latin typeface="Calibri"/>
                <a:cs typeface="Calibri"/>
              </a:rPr>
              <a:t>at</a:t>
            </a:r>
            <a:r>
              <a:rPr sz="2300" spc="-15" dirty="0">
                <a:latin typeface="Calibri"/>
                <a:cs typeface="Calibri"/>
              </a:rPr>
              <a:t> </a:t>
            </a:r>
            <a:r>
              <a:rPr sz="2300" dirty="0">
                <a:latin typeface="Calibri"/>
                <a:cs typeface="Calibri"/>
              </a:rPr>
              <a:t>scale can</a:t>
            </a:r>
            <a:r>
              <a:rPr sz="2300" spc="-10" dirty="0">
                <a:latin typeface="Calibri"/>
                <a:cs typeface="Calibri"/>
              </a:rPr>
              <a:t> </a:t>
            </a:r>
            <a:r>
              <a:rPr sz="2300" dirty="0">
                <a:latin typeface="Calibri"/>
                <a:cs typeface="Calibri"/>
              </a:rPr>
              <a:t>be</a:t>
            </a:r>
            <a:r>
              <a:rPr sz="2300" spc="-10" dirty="0">
                <a:latin typeface="Calibri"/>
                <a:cs typeface="Calibri"/>
              </a:rPr>
              <a:t> </a:t>
            </a:r>
            <a:r>
              <a:rPr sz="2300" dirty="0">
                <a:latin typeface="Calibri"/>
                <a:cs typeface="Calibri"/>
              </a:rPr>
              <a:t>an</a:t>
            </a:r>
            <a:r>
              <a:rPr sz="2300" spc="-10" dirty="0">
                <a:latin typeface="Calibri"/>
                <a:cs typeface="Calibri"/>
              </a:rPr>
              <a:t> </a:t>
            </a:r>
            <a:r>
              <a:rPr sz="2300" dirty="0">
                <a:latin typeface="Calibri"/>
                <a:cs typeface="Calibri"/>
              </a:rPr>
              <a:t>effective</a:t>
            </a:r>
            <a:r>
              <a:rPr sz="2300" spc="-25" dirty="0">
                <a:latin typeface="Calibri"/>
                <a:cs typeface="Calibri"/>
              </a:rPr>
              <a:t> </a:t>
            </a:r>
            <a:r>
              <a:rPr sz="2300" dirty="0">
                <a:latin typeface="Calibri"/>
                <a:cs typeface="Calibri"/>
              </a:rPr>
              <a:t>pretraining</a:t>
            </a:r>
            <a:r>
              <a:rPr sz="2300" spc="-25" dirty="0">
                <a:latin typeface="Calibri"/>
                <a:cs typeface="Calibri"/>
              </a:rPr>
              <a:t> </a:t>
            </a:r>
            <a:r>
              <a:rPr sz="2300" dirty="0">
                <a:latin typeface="Calibri"/>
                <a:cs typeface="Calibri"/>
              </a:rPr>
              <a:t>technique</a:t>
            </a:r>
            <a:r>
              <a:rPr sz="2300" spc="25" dirty="0">
                <a:latin typeface="Calibri"/>
                <a:cs typeface="Calibri"/>
              </a:rPr>
              <a:t> </a:t>
            </a:r>
            <a:r>
              <a:rPr sz="2300" spc="-25" dirty="0">
                <a:latin typeface="Calibri"/>
                <a:cs typeface="Calibri"/>
              </a:rPr>
              <a:t>for </a:t>
            </a:r>
            <a:r>
              <a:rPr sz="2300" dirty="0">
                <a:latin typeface="Calibri"/>
                <a:cs typeface="Calibri"/>
              </a:rPr>
              <a:t>downstream</a:t>
            </a:r>
            <a:r>
              <a:rPr sz="2300" spc="-25" dirty="0">
                <a:latin typeface="Calibri"/>
                <a:cs typeface="Calibri"/>
              </a:rPr>
              <a:t> </a:t>
            </a:r>
            <a:r>
              <a:rPr sz="2300" dirty="0">
                <a:latin typeface="Calibri"/>
                <a:cs typeface="Calibri"/>
              </a:rPr>
              <a:t>tasks</a:t>
            </a:r>
            <a:r>
              <a:rPr sz="2300" spc="-15" dirty="0">
                <a:latin typeface="Calibri"/>
                <a:cs typeface="Calibri"/>
              </a:rPr>
              <a:t> </a:t>
            </a:r>
            <a:r>
              <a:rPr sz="2300" dirty="0">
                <a:latin typeface="Calibri"/>
                <a:cs typeface="Calibri"/>
              </a:rPr>
              <a:t>like</a:t>
            </a:r>
            <a:r>
              <a:rPr sz="2300" spc="-30" dirty="0">
                <a:latin typeface="Calibri"/>
                <a:cs typeface="Calibri"/>
              </a:rPr>
              <a:t> </a:t>
            </a:r>
            <a:r>
              <a:rPr sz="2300" dirty="0">
                <a:latin typeface="Calibri"/>
                <a:cs typeface="Calibri"/>
              </a:rPr>
              <a:t>natural</a:t>
            </a:r>
            <a:r>
              <a:rPr sz="2300" spc="-35" dirty="0">
                <a:latin typeface="Calibri"/>
                <a:cs typeface="Calibri"/>
              </a:rPr>
              <a:t> </a:t>
            </a:r>
            <a:r>
              <a:rPr sz="2300" dirty="0">
                <a:latin typeface="Calibri"/>
                <a:cs typeface="Calibri"/>
              </a:rPr>
              <a:t>language</a:t>
            </a:r>
            <a:r>
              <a:rPr sz="2300" spc="-10" dirty="0">
                <a:latin typeface="Calibri"/>
                <a:cs typeface="Calibri"/>
              </a:rPr>
              <a:t> inference.</a:t>
            </a:r>
            <a:endParaRPr sz="2300">
              <a:latin typeface="Calibri"/>
              <a:cs typeface="Calibri"/>
            </a:endParaRPr>
          </a:p>
          <a:p>
            <a:pPr marR="360045" algn="r">
              <a:lnSpc>
                <a:spcPct val="100000"/>
              </a:lnSpc>
              <a:spcBef>
                <a:spcPts val="1795"/>
              </a:spcBef>
            </a:pPr>
            <a:r>
              <a:rPr sz="2400" spc="-10" dirty="0">
                <a:solidFill>
                  <a:srgbClr val="5F0057"/>
                </a:solidFill>
                <a:latin typeface="Calibri"/>
                <a:cs typeface="Calibri"/>
              </a:rPr>
              <a:t>entailment</a:t>
            </a:r>
            <a:endParaRPr sz="2400">
              <a:latin typeface="Calibri"/>
              <a:cs typeface="Calibri"/>
            </a:endParaRPr>
          </a:p>
          <a:p>
            <a:pPr>
              <a:lnSpc>
                <a:spcPct val="100000"/>
              </a:lnSpc>
              <a:spcBef>
                <a:spcPts val="25"/>
              </a:spcBef>
            </a:pPr>
            <a:endParaRPr sz="1950">
              <a:latin typeface="Calibri"/>
              <a:cs typeface="Calibri"/>
            </a:endParaRPr>
          </a:p>
          <a:p>
            <a:pPr marR="411480" algn="r">
              <a:lnSpc>
                <a:spcPct val="100000"/>
              </a:lnSpc>
            </a:pPr>
            <a:r>
              <a:rPr sz="2300" dirty="0">
                <a:latin typeface="Calibri"/>
                <a:cs typeface="Calibri"/>
              </a:rPr>
              <a:t>[START]</a:t>
            </a:r>
            <a:r>
              <a:rPr sz="2300" spc="-50" dirty="0">
                <a:latin typeface="Calibri"/>
                <a:cs typeface="Calibri"/>
              </a:rPr>
              <a:t> </a:t>
            </a:r>
            <a:r>
              <a:rPr sz="2300" i="1" dirty="0">
                <a:solidFill>
                  <a:srgbClr val="007A92"/>
                </a:solidFill>
                <a:latin typeface="Calibri"/>
                <a:cs typeface="Calibri"/>
              </a:rPr>
              <a:t>The man</a:t>
            </a:r>
            <a:r>
              <a:rPr sz="2300" i="1" spc="15" dirty="0">
                <a:solidFill>
                  <a:srgbClr val="007A92"/>
                </a:solidFill>
                <a:latin typeface="Calibri"/>
                <a:cs typeface="Calibri"/>
              </a:rPr>
              <a:t> </a:t>
            </a:r>
            <a:r>
              <a:rPr sz="2300" i="1" dirty="0">
                <a:solidFill>
                  <a:srgbClr val="007A92"/>
                </a:solidFill>
                <a:latin typeface="Calibri"/>
                <a:cs typeface="Calibri"/>
              </a:rPr>
              <a:t>is</a:t>
            </a:r>
            <a:r>
              <a:rPr sz="2300" i="1" spc="-5" dirty="0">
                <a:solidFill>
                  <a:srgbClr val="007A92"/>
                </a:solidFill>
                <a:latin typeface="Calibri"/>
                <a:cs typeface="Calibri"/>
              </a:rPr>
              <a:t> </a:t>
            </a:r>
            <a:r>
              <a:rPr sz="2300" i="1" dirty="0">
                <a:solidFill>
                  <a:srgbClr val="007A92"/>
                </a:solidFill>
                <a:latin typeface="Calibri"/>
                <a:cs typeface="Calibri"/>
              </a:rPr>
              <a:t>in</a:t>
            </a:r>
            <a:r>
              <a:rPr sz="2300" i="1" spc="-5" dirty="0">
                <a:solidFill>
                  <a:srgbClr val="007A92"/>
                </a:solidFill>
                <a:latin typeface="Calibri"/>
                <a:cs typeface="Calibri"/>
              </a:rPr>
              <a:t> </a:t>
            </a:r>
            <a:r>
              <a:rPr sz="2300" i="1" dirty="0">
                <a:solidFill>
                  <a:srgbClr val="007A92"/>
                </a:solidFill>
                <a:latin typeface="Calibri"/>
                <a:cs typeface="Calibri"/>
              </a:rPr>
              <a:t>the</a:t>
            </a:r>
            <a:r>
              <a:rPr sz="2300" i="1" spc="20" dirty="0">
                <a:solidFill>
                  <a:srgbClr val="007A92"/>
                </a:solidFill>
                <a:latin typeface="Calibri"/>
                <a:cs typeface="Calibri"/>
              </a:rPr>
              <a:t> </a:t>
            </a:r>
            <a:r>
              <a:rPr sz="2300" i="1" dirty="0">
                <a:solidFill>
                  <a:srgbClr val="007A92"/>
                </a:solidFill>
                <a:latin typeface="Calibri"/>
                <a:cs typeface="Calibri"/>
              </a:rPr>
              <a:t>doorway</a:t>
            </a:r>
            <a:r>
              <a:rPr sz="2300" i="1" spc="-40" dirty="0">
                <a:solidFill>
                  <a:srgbClr val="007A92"/>
                </a:solidFill>
                <a:latin typeface="Calibri"/>
                <a:cs typeface="Calibri"/>
              </a:rPr>
              <a:t> </a:t>
            </a:r>
            <a:r>
              <a:rPr sz="2300" dirty="0">
                <a:latin typeface="Calibri"/>
                <a:cs typeface="Calibri"/>
              </a:rPr>
              <a:t>[DELIM]</a:t>
            </a:r>
            <a:r>
              <a:rPr sz="2300" spc="-80" dirty="0">
                <a:latin typeface="Calibri"/>
                <a:cs typeface="Calibri"/>
              </a:rPr>
              <a:t> </a:t>
            </a:r>
            <a:r>
              <a:rPr sz="2300" i="1" dirty="0">
                <a:solidFill>
                  <a:srgbClr val="007A92"/>
                </a:solidFill>
                <a:latin typeface="Calibri"/>
                <a:cs typeface="Calibri"/>
              </a:rPr>
              <a:t>The person</a:t>
            </a:r>
            <a:r>
              <a:rPr sz="2300" i="1" spc="-45" dirty="0">
                <a:solidFill>
                  <a:srgbClr val="007A92"/>
                </a:solidFill>
                <a:latin typeface="Calibri"/>
                <a:cs typeface="Calibri"/>
              </a:rPr>
              <a:t> </a:t>
            </a:r>
            <a:r>
              <a:rPr sz="2300" i="1" dirty="0">
                <a:solidFill>
                  <a:srgbClr val="007A92"/>
                </a:solidFill>
                <a:latin typeface="Calibri"/>
                <a:cs typeface="Calibri"/>
              </a:rPr>
              <a:t>is</a:t>
            </a:r>
            <a:r>
              <a:rPr sz="2300" i="1" spc="5" dirty="0">
                <a:solidFill>
                  <a:srgbClr val="007A92"/>
                </a:solidFill>
                <a:latin typeface="Calibri"/>
                <a:cs typeface="Calibri"/>
              </a:rPr>
              <a:t> </a:t>
            </a:r>
            <a:r>
              <a:rPr sz="2300" i="1" dirty="0">
                <a:solidFill>
                  <a:srgbClr val="007A92"/>
                </a:solidFill>
                <a:latin typeface="Calibri"/>
                <a:cs typeface="Calibri"/>
              </a:rPr>
              <a:t>near the</a:t>
            </a:r>
            <a:r>
              <a:rPr sz="2300" i="1" spc="20" dirty="0">
                <a:solidFill>
                  <a:srgbClr val="007A92"/>
                </a:solidFill>
                <a:latin typeface="Calibri"/>
                <a:cs typeface="Calibri"/>
              </a:rPr>
              <a:t> </a:t>
            </a:r>
            <a:r>
              <a:rPr sz="2300" i="1" dirty="0">
                <a:solidFill>
                  <a:srgbClr val="007A92"/>
                </a:solidFill>
                <a:latin typeface="Calibri"/>
                <a:cs typeface="Calibri"/>
              </a:rPr>
              <a:t>door</a:t>
            </a:r>
            <a:r>
              <a:rPr sz="2300" i="1" spc="-20" dirty="0">
                <a:solidFill>
                  <a:srgbClr val="007A92"/>
                </a:solidFill>
                <a:latin typeface="Calibri"/>
                <a:cs typeface="Calibri"/>
              </a:rPr>
              <a:t> </a:t>
            </a:r>
            <a:r>
              <a:rPr sz="2300" spc="-10" dirty="0">
                <a:latin typeface="Calibri"/>
                <a:cs typeface="Calibri"/>
              </a:rPr>
              <a:t>[EXTRACT]</a:t>
            </a:r>
            <a:endParaRPr sz="2300">
              <a:latin typeface="Calibri"/>
              <a:cs typeface="Calibri"/>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13</a:t>
            </a:fld>
            <a:endParaRPr spc="-25" dirty="0"/>
          </a:p>
        </p:txBody>
      </p:sp>
      <p:sp>
        <p:nvSpPr>
          <p:cNvPr id="7" name="object 7"/>
          <p:cNvSpPr txBox="1"/>
          <p:nvPr/>
        </p:nvSpPr>
        <p:spPr>
          <a:xfrm>
            <a:off x="9505568" y="1150061"/>
            <a:ext cx="1433830" cy="514350"/>
          </a:xfrm>
          <a:prstGeom prst="rect">
            <a:avLst/>
          </a:prstGeom>
        </p:spPr>
        <p:txBody>
          <a:bodyPr vert="horz" wrap="square" lIns="0" tIns="13335" rIns="0" bIns="0" rtlCol="0">
            <a:spAutoFit/>
          </a:bodyPr>
          <a:lstStyle/>
          <a:p>
            <a:pPr marL="12700">
              <a:lnSpc>
                <a:spcPct val="100000"/>
              </a:lnSpc>
              <a:spcBef>
                <a:spcPts val="105"/>
              </a:spcBef>
            </a:pPr>
            <a:r>
              <a:rPr sz="3200" b="1" spc="-10" dirty="0">
                <a:latin typeface="Calibri"/>
                <a:cs typeface="Calibri"/>
              </a:rPr>
              <a:t>Decoder</a:t>
            </a:r>
            <a:endParaRPr sz="320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Emergent</a:t>
            </a:r>
            <a:r>
              <a:rPr b="0" spc="-65" dirty="0">
                <a:latin typeface="Calibri"/>
                <a:cs typeface="Calibri"/>
              </a:rPr>
              <a:t> </a:t>
            </a:r>
            <a:r>
              <a:rPr b="0" dirty="0">
                <a:latin typeface="Calibri"/>
                <a:cs typeface="Calibri"/>
              </a:rPr>
              <a:t>abilities</a:t>
            </a:r>
            <a:r>
              <a:rPr b="0" spc="10" dirty="0">
                <a:latin typeface="Calibri"/>
                <a:cs typeface="Calibri"/>
              </a:rPr>
              <a:t> </a:t>
            </a:r>
            <a:r>
              <a:rPr b="0" dirty="0">
                <a:latin typeface="Calibri"/>
                <a:cs typeface="Calibri"/>
              </a:rPr>
              <a:t>of</a:t>
            </a:r>
            <a:r>
              <a:rPr b="0" spc="-20" dirty="0">
                <a:latin typeface="Calibri"/>
                <a:cs typeface="Calibri"/>
              </a:rPr>
              <a:t> </a:t>
            </a:r>
            <a:r>
              <a:rPr b="0" dirty="0">
                <a:latin typeface="Calibri"/>
                <a:cs typeface="Calibri"/>
              </a:rPr>
              <a:t>large</a:t>
            </a:r>
            <a:r>
              <a:rPr b="0" spc="-40" dirty="0">
                <a:latin typeface="Calibri"/>
                <a:cs typeface="Calibri"/>
              </a:rPr>
              <a:t> </a:t>
            </a:r>
            <a:r>
              <a:rPr b="0" dirty="0">
                <a:latin typeface="Calibri"/>
                <a:cs typeface="Calibri"/>
              </a:rPr>
              <a:t>language</a:t>
            </a:r>
            <a:r>
              <a:rPr b="0" spc="20" dirty="0">
                <a:latin typeface="Calibri"/>
                <a:cs typeface="Calibri"/>
              </a:rPr>
              <a:t> </a:t>
            </a:r>
            <a:r>
              <a:rPr b="0" dirty="0">
                <a:latin typeface="Calibri"/>
                <a:cs typeface="Calibri"/>
              </a:rPr>
              <a:t>models:</a:t>
            </a:r>
            <a:r>
              <a:rPr b="0" spc="-5" dirty="0">
                <a:latin typeface="Calibri"/>
                <a:cs typeface="Calibri"/>
              </a:rPr>
              <a:t> </a:t>
            </a:r>
            <a:r>
              <a:rPr b="0" spc="-10" dirty="0">
                <a:latin typeface="Calibri"/>
                <a:cs typeface="Calibri"/>
              </a:rPr>
              <a:t>GPT-</a:t>
            </a:r>
            <a:r>
              <a:rPr b="0" dirty="0">
                <a:latin typeface="Calibri"/>
                <a:cs typeface="Calibri"/>
              </a:rPr>
              <a:t>2</a:t>
            </a:r>
            <a:r>
              <a:rPr b="0" spc="-40" dirty="0">
                <a:latin typeface="Calibri"/>
                <a:cs typeface="Calibri"/>
              </a:rPr>
              <a:t> </a:t>
            </a:r>
            <a:r>
              <a:rPr b="0" spc="-10" dirty="0">
                <a:latin typeface="Calibri"/>
                <a:cs typeface="Calibri"/>
              </a:rPr>
              <a:t>(2019)</a:t>
            </a:r>
          </a:p>
        </p:txBody>
      </p:sp>
      <p:sp>
        <p:nvSpPr>
          <p:cNvPr id="3" name="object 3"/>
          <p:cNvSpPr txBox="1"/>
          <p:nvPr/>
        </p:nvSpPr>
        <p:spPr>
          <a:xfrm>
            <a:off x="637133" y="1290065"/>
            <a:ext cx="10525760" cy="2838450"/>
          </a:xfrm>
          <a:prstGeom prst="rect">
            <a:avLst/>
          </a:prstGeom>
        </p:spPr>
        <p:txBody>
          <a:bodyPr vert="horz" wrap="square" lIns="0" tIns="13335" rIns="0" bIns="0" rtlCol="0">
            <a:spAutoFit/>
          </a:bodyPr>
          <a:lstStyle/>
          <a:p>
            <a:pPr marL="12700" marR="3736975">
              <a:lnSpc>
                <a:spcPct val="100000"/>
              </a:lnSpc>
              <a:spcBef>
                <a:spcPts val="105"/>
              </a:spcBef>
            </a:pPr>
            <a:r>
              <a:rPr sz="2300" dirty="0">
                <a:latin typeface="Calibri"/>
                <a:cs typeface="Calibri"/>
              </a:rPr>
              <a:t>Let’s</a:t>
            </a:r>
            <a:r>
              <a:rPr sz="2300" spc="-30" dirty="0">
                <a:latin typeface="Calibri"/>
                <a:cs typeface="Calibri"/>
              </a:rPr>
              <a:t> </a:t>
            </a:r>
            <a:r>
              <a:rPr sz="2300" dirty="0">
                <a:latin typeface="Calibri"/>
                <a:cs typeface="Calibri"/>
              </a:rPr>
              <a:t>revisit</a:t>
            </a:r>
            <a:r>
              <a:rPr sz="2300" spc="-40" dirty="0">
                <a:latin typeface="Calibri"/>
                <a:cs typeface="Calibri"/>
              </a:rPr>
              <a:t> </a:t>
            </a:r>
            <a:r>
              <a:rPr sz="2300" dirty="0">
                <a:latin typeface="Calibri"/>
                <a:cs typeface="Calibri"/>
              </a:rPr>
              <a:t>the</a:t>
            </a:r>
            <a:r>
              <a:rPr sz="2300" spc="5" dirty="0">
                <a:latin typeface="Calibri"/>
                <a:cs typeface="Calibri"/>
              </a:rPr>
              <a:t> </a:t>
            </a:r>
            <a:r>
              <a:rPr sz="2300" dirty="0">
                <a:latin typeface="Calibri"/>
                <a:cs typeface="Calibri"/>
              </a:rPr>
              <a:t>Generative</a:t>
            </a:r>
            <a:r>
              <a:rPr sz="2300" spc="-30" dirty="0">
                <a:latin typeface="Calibri"/>
                <a:cs typeface="Calibri"/>
              </a:rPr>
              <a:t> </a:t>
            </a:r>
            <a:r>
              <a:rPr sz="2300" dirty="0">
                <a:latin typeface="Calibri"/>
                <a:cs typeface="Calibri"/>
              </a:rPr>
              <a:t>Pretrained</a:t>
            </a:r>
            <a:r>
              <a:rPr sz="2300" spc="-35" dirty="0">
                <a:latin typeface="Calibri"/>
                <a:cs typeface="Calibri"/>
              </a:rPr>
              <a:t> </a:t>
            </a:r>
            <a:r>
              <a:rPr sz="2300" dirty="0">
                <a:latin typeface="Calibri"/>
                <a:cs typeface="Calibri"/>
              </a:rPr>
              <a:t>Transformer</a:t>
            </a:r>
            <a:r>
              <a:rPr sz="2300" spc="-35" dirty="0">
                <a:latin typeface="Calibri"/>
                <a:cs typeface="Calibri"/>
              </a:rPr>
              <a:t> </a:t>
            </a:r>
            <a:r>
              <a:rPr sz="2300" spc="-10" dirty="0">
                <a:latin typeface="Calibri"/>
                <a:cs typeface="Calibri"/>
              </a:rPr>
              <a:t>(GPT) </a:t>
            </a:r>
            <a:r>
              <a:rPr sz="2300" dirty="0">
                <a:latin typeface="Calibri"/>
                <a:cs typeface="Calibri"/>
              </a:rPr>
              <a:t>models</a:t>
            </a:r>
            <a:r>
              <a:rPr sz="2300" spc="-30" dirty="0">
                <a:latin typeface="Calibri"/>
                <a:cs typeface="Calibri"/>
              </a:rPr>
              <a:t> </a:t>
            </a:r>
            <a:r>
              <a:rPr sz="2300" dirty="0">
                <a:latin typeface="Calibri"/>
                <a:cs typeface="Calibri"/>
              </a:rPr>
              <a:t>from</a:t>
            </a:r>
            <a:r>
              <a:rPr sz="2300" spc="-25" dirty="0">
                <a:latin typeface="Calibri"/>
                <a:cs typeface="Calibri"/>
              </a:rPr>
              <a:t> </a:t>
            </a:r>
            <a:r>
              <a:rPr sz="2300" dirty="0">
                <a:latin typeface="Calibri"/>
                <a:cs typeface="Calibri"/>
              </a:rPr>
              <a:t>OpenAI</a:t>
            </a:r>
            <a:r>
              <a:rPr sz="2300" spc="-25" dirty="0">
                <a:latin typeface="Calibri"/>
                <a:cs typeface="Calibri"/>
              </a:rPr>
              <a:t> </a:t>
            </a:r>
            <a:r>
              <a:rPr sz="2300" dirty="0">
                <a:latin typeface="Calibri"/>
                <a:cs typeface="Calibri"/>
              </a:rPr>
              <a:t>as</a:t>
            </a:r>
            <a:r>
              <a:rPr sz="2300" spc="-5" dirty="0">
                <a:latin typeface="Calibri"/>
                <a:cs typeface="Calibri"/>
              </a:rPr>
              <a:t> </a:t>
            </a:r>
            <a:r>
              <a:rPr sz="2300" dirty="0">
                <a:latin typeface="Calibri"/>
                <a:cs typeface="Calibri"/>
              </a:rPr>
              <a:t>an</a:t>
            </a:r>
            <a:r>
              <a:rPr sz="2300" spc="-20" dirty="0">
                <a:latin typeface="Calibri"/>
                <a:cs typeface="Calibri"/>
              </a:rPr>
              <a:t> </a:t>
            </a:r>
            <a:r>
              <a:rPr sz="2300" spc="-10" dirty="0">
                <a:latin typeface="Calibri"/>
                <a:cs typeface="Calibri"/>
              </a:rPr>
              <a:t>example:</a:t>
            </a:r>
            <a:endParaRPr sz="2300">
              <a:latin typeface="Calibri"/>
              <a:cs typeface="Calibri"/>
            </a:endParaRPr>
          </a:p>
          <a:p>
            <a:pPr>
              <a:lnSpc>
                <a:spcPct val="100000"/>
              </a:lnSpc>
              <a:spcBef>
                <a:spcPts val="55"/>
              </a:spcBef>
            </a:pPr>
            <a:endParaRPr sz="3050">
              <a:latin typeface="Calibri"/>
              <a:cs typeface="Calibri"/>
            </a:endParaRPr>
          </a:p>
          <a:p>
            <a:pPr marL="12700">
              <a:lnSpc>
                <a:spcPct val="100000"/>
              </a:lnSpc>
            </a:pPr>
            <a:r>
              <a:rPr sz="2300" b="1" spc="-15" dirty="0">
                <a:latin typeface="Calibri"/>
                <a:cs typeface="Calibri"/>
              </a:rPr>
              <a:t>GPT-</a:t>
            </a:r>
            <a:r>
              <a:rPr sz="2300" b="1" dirty="0">
                <a:latin typeface="Calibri"/>
                <a:cs typeface="Calibri"/>
              </a:rPr>
              <a:t>2</a:t>
            </a:r>
            <a:r>
              <a:rPr sz="2300" b="1" spc="-55" dirty="0">
                <a:latin typeface="Calibri"/>
                <a:cs typeface="Calibri"/>
              </a:rPr>
              <a:t> </a:t>
            </a:r>
            <a:r>
              <a:rPr sz="2300" dirty="0">
                <a:latin typeface="Calibri"/>
                <a:cs typeface="Calibri"/>
              </a:rPr>
              <a:t>(1.5B</a:t>
            </a:r>
            <a:r>
              <a:rPr sz="2300" spc="-20" dirty="0">
                <a:latin typeface="Calibri"/>
                <a:cs typeface="Calibri"/>
              </a:rPr>
              <a:t> </a:t>
            </a:r>
            <a:r>
              <a:rPr sz="2300" dirty="0">
                <a:latin typeface="Calibri"/>
                <a:cs typeface="Calibri"/>
              </a:rPr>
              <a:t>parameters;</a:t>
            </a:r>
            <a:r>
              <a:rPr sz="2300" spc="-25" dirty="0">
                <a:latin typeface="Calibri"/>
                <a:cs typeface="Calibri"/>
              </a:rPr>
              <a:t> </a:t>
            </a:r>
            <a:r>
              <a:rPr sz="2300" u="sng" dirty="0">
                <a:solidFill>
                  <a:srgbClr val="007A92"/>
                </a:solidFill>
                <a:uFill>
                  <a:solidFill>
                    <a:srgbClr val="007A92"/>
                  </a:solidFill>
                </a:uFill>
                <a:latin typeface="Calibri"/>
                <a:cs typeface="Calibri"/>
              </a:rPr>
              <a:t>Radford</a:t>
            </a:r>
            <a:r>
              <a:rPr sz="2300" u="sng" spc="-40" dirty="0">
                <a:solidFill>
                  <a:srgbClr val="007A92"/>
                </a:solidFill>
                <a:uFill>
                  <a:solidFill>
                    <a:srgbClr val="007A92"/>
                  </a:solidFill>
                </a:uFill>
                <a:latin typeface="Calibri"/>
                <a:cs typeface="Calibri"/>
              </a:rPr>
              <a:t> </a:t>
            </a:r>
            <a:r>
              <a:rPr sz="2300" u="sng" dirty="0">
                <a:solidFill>
                  <a:srgbClr val="007A92"/>
                </a:solidFill>
                <a:uFill>
                  <a:solidFill>
                    <a:srgbClr val="007A92"/>
                  </a:solidFill>
                </a:uFill>
                <a:latin typeface="Calibri"/>
                <a:cs typeface="Calibri"/>
              </a:rPr>
              <a:t>et</a:t>
            </a:r>
            <a:r>
              <a:rPr sz="2300" u="sng" spc="5" dirty="0">
                <a:solidFill>
                  <a:srgbClr val="007A92"/>
                </a:solidFill>
                <a:uFill>
                  <a:solidFill>
                    <a:srgbClr val="007A92"/>
                  </a:solidFill>
                </a:uFill>
                <a:latin typeface="Calibri"/>
                <a:cs typeface="Calibri"/>
              </a:rPr>
              <a:t> </a:t>
            </a:r>
            <a:r>
              <a:rPr sz="2300" u="sng" dirty="0">
                <a:solidFill>
                  <a:srgbClr val="007A92"/>
                </a:solidFill>
                <a:uFill>
                  <a:solidFill>
                    <a:srgbClr val="007A92"/>
                  </a:solidFill>
                </a:uFill>
                <a:latin typeface="Calibri"/>
                <a:cs typeface="Calibri"/>
              </a:rPr>
              <a:t>al.,</a:t>
            </a:r>
            <a:r>
              <a:rPr sz="2300" u="sng" spc="-40" dirty="0">
                <a:solidFill>
                  <a:srgbClr val="007A92"/>
                </a:solidFill>
                <a:uFill>
                  <a:solidFill>
                    <a:srgbClr val="007A92"/>
                  </a:solidFill>
                </a:uFill>
                <a:latin typeface="Calibri"/>
                <a:cs typeface="Calibri"/>
              </a:rPr>
              <a:t> </a:t>
            </a:r>
            <a:r>
              <a:rPr sz="2300" u="sng" spc="-10" dirty="0">
                <a:solidFill>
                  <a:srgbClr val="007A92"/>
                </a:solidFill>
                <a:uFill>
                  <a:solidFill>
                    <a:srgbClr val="007A92"/>
                  </a:solidFill>
                </a:uFill>
                <a:latin typeface="Calibri"/>
                <a:cs typeface="Calibri"/>
              </a:rPr>
              <a:t>2019</a:t>
            </a:r>
            <a:r>
              <a:rPr sz="2300" spc="-10" dirty="0">
                <a:latin typeface="Calibri"/>
                <a:cs typeface="Calibri"/>
              </a:rPr>
              <a:t>)</a:t>
            </a:r>
            <a:endParaRPr sz="2300">
              <a:latin typeface="Calibri"/>
              <a:cs typeface="Calibri"/>
            </a:endParaRPr>
          </a:p>
          <a:p>
            <a:pPr marL="354965" indent="-342265">
              <a:lnSpc>
                <a:spcPct val="100000"/>
              </a:lnSpc>
              <a:spcBef>
                <a:spcPts val="605"/>
              </a:spcBef>
              <a:buClr>
                <a:srgbClr val="8A1515"/>
              </a:buClr>
              <a:buFont typeface="Times New Roman"/>
              <a:buChar char="•"/>
              <a:tabLst>
                <a:tab pos="354965" algn="l"/>
                <a:tab pos="355600" algn="l"/>
              </a:tabLst>
            </a:pPr>
            <a:r>
              <a:rPr sz="2300" dirty="0">
                <a:latin typeface="Calibri"/>
                <a:cs typeface="Calibri"/>
              </a:rPr>
              <a:t>Same</a:t>
            </a:r>
            <a:r>
              <a:rPr sz="2300" spc="-40" dirty="0">
                <a:latin typeface="Calibri"/>
                <a:cs typeface="Calibri"/>
              </a:rPr>
              <a:t> </a:t>
            </a:r>
            <a:r>
              <a:rPr sz="2300" dirty="0">
                <a:latin typeface="Calibri"/>
                <a:cs typeface="Calibri"/>
              </a:rPr>
              <a:t>architecture</a:t>
            </a:r>
            <a:r>
              <a:rPr sz="2300" spc="5" dirty="0">
                <a:latin typeface="Calibri"/>
                <a:cs typeface="Calibri"/>
              </a:rPr>
              <a:t> </a:t>
            </a:r>
            <a:r>
              <a:rPr sz="2300" dirty="0">
                <a:latin typeface="Calibri"/>
                <a:cs typeface="Calibri"/>
              </a:rPr>
              <a:t>as</a:t>
            </a:r>
            <a:r>
              <a:rPr sz="2300" spc="-10" dirty="0">
                <a:latin typeface="Calibri"/>
                <a:cs typeface="Calibri"/>
              </a:rPr>
              <a:t> </a:t>
            </a:r>
            <a:r>
              <a:rPr sz="2300" dirty="0">
                <a:latin typeface="Calibri"/>
                <a:cs typeface="Calibri"/>
              </a:rPr>
              <a:t>GPT,</a:t>
            </a:r>
            <a:r>
              <a:rPr sz="2300" spc="-15" dirty="0">
                <a:latin typeface="Calibri"/>
                <a:cs typeface="Calibri"/>
              </a:rPr>
              <a:t> </a:t>
            </a:r>
            <a:r>
              <a:rPr sz="2300" dirty="0">
                <a:latin typeface="Calibri"/>
                <a:cs typeface="Calibri"/>
              </a:rPr>
              <a:t>just</a:t>
            </a:r>
            <a:r>
              <a:rPr sz="2300" spc="-10" dirty="0">
                <a:latin typeface="Calibri"/>
                <a:cs typeface="Calibri"/>
              </a:rPr>
              <a:t> </a:t>
            </a:r>
            <a:r>
              <a:rPr sz="2300" dirty="0">
                <a:latin typeface="Calibri"/>
                <a:cs typeface="Calibri"/>
              </a:rPr>
              <a:t>bigger</a:t>
            </a:r>
            <a:r>
              <a:rPr sz="2300" spc="-10" dirty="0">
                <a:latin typeface="Calibri"/>
                <a:cs typeface="Calibri"/>
              </a:rPr>
              <a:t> </a:t>
            </a:r>
            <a:r>
              <a:rPr sz="2300" dirty="0">
                <a:latin typeface="Calibri"/>
                <a:cs typeface="Calibri"/>
              </a:rPr>
              <a:t>(117M</a:t>
            </a:r>
            <a:r>
              <a:rPr sz="2300" spc="-15" dirty="0">
                <a:latin typeface="Calibri"/>
                <a:cs typeface="Calibri"/>
              </a:rPr>
              <a:t> </a:t>
            </a:r>
            <a:r>
              <a:rPr sz="2300" dirty="0">
                <a:latin typeface="Calibri"/>
                <a:cs typeface="Calibri"/>
              </a:rPr>
              <a:t>-&gt;</a:t>
            </a:r>
            <a:r>
              <a:rPr sz="2300" spc="-20" dirty="0">
                <a:latin typeface="Calibri"/>
                <a:cs typeface="Calibri"/>
              </a:rPr>
              <a:t> </a:t>
            </a:r>
            <a:r>
              <a:rPr sz="2300" spc="-10" dirty="0">
                <a:latin typeface="Calibri"/>
                <a:cs typeface="Calibri"/>
              </a:rPr>
              <a:t>1.5B)</a:t>
            </a:r>
            <a:endParaRPr sz="2300">
              <a:latin typeface="Calibri"/>
              <a:cs typeface="Calibri"/>
            </a:endParaRPr>
          </a:p>
          <a:p>
            <a:pPr marL="354965" indent="-342265">
              <a:lnSpc>
                <a:spcPct val="100000"/>
              </a:lnSpc>
              <a:spcBef>
                <a:spcPts val="600"/>
              </a:spcBef>
              <a:buClr>
                <a:srgbClr val="8A1515"/>
              </a:buClr>
              <a:buFont typeface="Times New Roman"/>
              <a:buChar char="•"/>
              <a:tabLst>
                <a:tab pos="354965" algn="l"/>
                <a:tab pos="355600" algn="l"/>
              </a:tabLst>
            </a:pPr>
            <a:r>
              <a:rPr sz="2300" dirty="0">
                <a:latin typeface="Calibri"/>
                <a:cs typeface="Calibri"/>
              </a:rPr>
              <a:t>But</a:t>
            </a:r>
            <a:r>
              <a:rPr sz="2300" spc="-35" dirty="0">
                <a:latin typeface="Calibri"/>
                <a:cs typeface="Calibri"/>
              </a:rPr>
              <a:t> </a:t>
            </a:r>
            <a:r>
              <a:rPr sz="2300" dirty="0">
                <a:latin typeface="Calibri"/>
                <a:cs typeface="Calibri"/>
              </a:rPr>
              <a:t>trained</a:t>
            </a:r>
            <a:r>
              <a:rPr sz="2300" spc="-20" dirty="0">
                <a:latin typeface="Calibri"/>
                <a:cs typeface="Calibri"/>
              </a:rPr>
              <a:t> </a:t>
            </a:r>
            <a:r>
              <a:rPr sz="2300" dirty="0">
                <a:latin typeface="Calibri"/>
                <a:cs typeface="Calibri"/>
              </a:rPr>
              <a:t>on </a:t>
            </a:r>
            <a:r>
              <a:rPr sz="2300" b="1" dirty="0">
                <a:solidFill>
                  <a:srgbClr val="C00000"/>
                </a:solidFill>
                <a:latin typeface="Calibri"/>
                <a:cs typeface="Calibri"/>
              </a:rPr>
              <a:t>much</a:t>
            </a:r>
            <a:r>
              <a:rPr sz="2300" b="1" spc="-5" dirty="0">
                <a:solidFill>
                  <a:srgbClr val="C00000"/>
                </a:solidFill>
                <a:latin typeface="Calibri"/>
                <a:cs typeface="Calibri"/>
              </a:rPr>
              <a:t> </a:t>
            </a:r>
            <a:r>
              <a:rPr sz="2300" b="1" dirty="0">
                <a:solidFill>
                  <a:srgbClr val="C00000"/>
                </a:solidFill>
                <a:latin typeface="Calibri"/>
                <a:cs typeface="Calibri"/>
              </a:rPr>
              <a:t>more</a:t>
            </a:r>
            <a:r>
              <a:rPr sz="2300" b="1" spc="-20" dirty="0">
                <a:solidFill>
                  <a:srgbClr val="C00000"/>
                </a:solidFill>
                <a:latin typeface="Calibri"/>
                <a:cs typeface="Calibri"/>
              </a:rPr>
              <a:t> </a:t>
            </a:r>
            <a:r>
              <a:rPr sz="2300" b="1" dirty="0">
                <a:solidFill>
                  <a:srgbClr val="C00000"/>
                </a:solidFill>
                <a:latin typeface="Calibri"/>
                <a:cs typeface="Calibri"/>
              </a:rPr>
              <a:t>data</a:t>
            </a:r>
            <a:r>
              <a:rPr sz="2300" dirty="0">
                <a:latin typeface="Calibri"/>
                <a:cs typeface="Calibri"/>
              </a:rPr>
              <a:t>:</a:t>
            </a:r>
            <a:r>
              <a:rPr sz="2300" spc="-30" dirty="0">
                <a:latin typeface="Calibri"/>
                <a:cs typeface="Calibri"/>
              </a:rPr>
              <a:t> </a:t>
            </a:r>
            <a:r>
              <a:rPr sz="2300" dirty="0">
                <a:latin typeface="Calibri"/>
                <a:cs typeface="Calibri"/>
              </a:rPr>
              <a:t>4GB</a:t>
            </a:r>
            <a:r>
              <a:rPr sz="2300" spc="-30" dirty="0">
                <a:latin typeface="Calibri"/>
                <a:cs typeface="Calibri"/>
              </a:rPr>
              <a:t> </a:t>
            </a:r>
            <a:r>
              <a:rPr sz="2300" dirty="0">
                <a:latin typeface="Calibri"/>
                <a:cs typeface="Calibri"/>
              </a:rPr>
              <a:t>-&gt;</a:t>
            </a:r>
            <a:r>
              <a:rPr sz="2300" spc="-5" dirty="0">
                <a:latin typeface="Calibri"/>
                <a:cs typeface="Calibri"/>
              </a:rPr>
              <a:t> </a:t>
            </a:r>
            <a:r>
              <a:rPr sz="2300" dirty="0">
                <a:latin typeface="Calibri"/>
                <a:cs typeface="Calibri"/>
              </a:rPr>
              <a:t>40GB</a:t>
            </a:r>
            <a:r>
              <a:rPr sz="2300" spc="-35" dirty="0">
                <a:latin typeface="Calibri"/>
                <a:cs typeface="Calibri"/>
              </a:rPr>
              <a:t> </a:t>
            </a:r>
            <a:r>
              <a:rPr sz="2300" dirty="0">
                <a:latin typeface="Calibri"/>
                <a:cs typeface="Calibri"/>
              </a:rPr>
              <a:t>of</a:t>
            </a:r>
            <a:r>
              <a:rPr sz="2300" spc="-20" dirty="0">
                <a:latin typeface="Calibri"/>
                <a:cs typeface="Calibri"/>
              </a:rPr>
              <a:t> </a:t>
            </a:r>
            <a:r>
              <a:rPr sz="2300" dirty="0">
                <a:latin typeface="Calibri"/>
                <a:cs typeface="Calibri"/>
              </a:rPr>
              <a:t>internet</a:t>
            </a:r>
            <a:r>
              <a:rPr sz="2300" spc="-15" dirty="0">
                <a:latin typeface="Calibri"/>
                <a:cs typeface="Calibri"/>
              </a:rPr>
              <a:t> </a:t>
            </a:r>
            <a:r>
              <a:rPr sz="2300" dirty="0">
                <a:latin typeface="Calibri"/>
                <a:cs typeface="Calibri"/>
              </a:rPr>
              <a:t>text</a:t>
            </a:r>
            <a:r>
              <a:rPr sz="2300" spc="5" dirty="0">
                <a:latin typeface="Calibri"/>
                <a:cs typeface="Calibri"/>
              </a:rPr>
              <a:t> </a:t>
            </a:r>
            <a:r>
              <a:rPr sz="2300" dirty="0">
                <a:latin typeface="Calibri"/>
                <a:cs typeface="Calibri"/>
              </a:rPr>
              <a:t>data</a:t>
            </a:r>
            <a:r>
              <a:rPr sz="2300" spc="-5" dirty="0">
                <a:latin typeface="Calibri"/>
                <a:cs typeface="Calibri"/>
              </a:rPr>
              <a:t> </a:t>
            </a:r>
            <a:r>
              <a:rPr sz="2300" spc="-10" dirty="0">
                <a:latin typeface="Calibri"/>
                <a:cs typeface="Calibri"/>
              </a:rPr>
              <a:t>(WebText)</a:t>
            </a:r>
            <a:endParaRPr sz="2300">
              <a:latin typeface="Calibri"/>
              <a:cs typeface="Calibri"/>
            </a:endParaRPr>
          </a:p>
          <a:p>
            <a:pPr marL="698500" lvl="1" indent="-229235">
              <a:lnSpc>
                <a:spcPct val="100000"/>
              </a:lnSpc>
              <a:spcBef>
                <a:spcPts val="600"/>
              </a:spcBef>
              <a:buClr>
                <a:srgbClr val="007A92"/>
              </a:buClr>
              <a:buFont typeface="Times New Roman"/>
              <a:buChar char="•"/>
              <a:tabLst>
                <a:tab pos="699135" algn="l"/>
              </a:tabLst>
            </a:pPr>
            <a:r>
              <a:rPr sz="2300" dirty="0">
                <a:latin typeface="Calibri"/>
                <a:cs typeface="Calibri"/>
              </a:rPr>
              <a:t>Scrape</a:t>
            </a:r>
            <a:r>
              <a:rPr sz="2300" spc="-15" dirty="0">
                <a:latin typeface="Calibri"/>
                <a:cs typeface="Calibri"/>
              </a:rPr>
              <a:t> </a:t>
            </a:r>
            <a:r>
              <a:rPr sz="2300" dirty="0">
                <a:latin typeface="Calibri"/>
                <a:cs typeface="Calibri"/>
              </a:rPr>
              <a:t>links</a:t>
            </a:r>
            <a:r>
              <a:rPr sz="2300" spc="-35" dirty="0">
                <a:latin typeface="Calibri"/>
                <a:cs typeface="Calibri"/>
              </a:rPr>
              <a:t> </a:t>
            </a:r>
            <a:r>
              <a:rPr sz="2300" dirty="0">
                <a:latin typeface="Calibri"/>
                <a:cs typeface="Calibri"/>
              </a:rPr>
              <a:t>posted on</a:t>
            </a:r>
            <a:r>
              <a:rPr sz="2300" spc="-15" dirty="0">
                <a:latin typeface="Calibri"/>
                <a:cs typeface="Calibri"/>
              </a:rPr>
              <a:t> </a:t>
            </a:r>
            <a:r>
              <a:rPr sz="2300" dirty="0">
                <a:latin typeface="Calibri"/>
                <a:cs typeface="Calibri"/>
              </a:rPr>
              <a:t>Reddit</a:t>
            </a:r>
            <a:r>
              <a:rPr sz="2300" spc="-5" dirty="0">
                <a:latin typeface="Calibri"/>
                <a:cs typeface="Calibri"/>
              </a:rPr>
              <a:t> </a:t>
            </a:r>
            <a:r>
              <a:rPr sz="2300" dirty="0">
                <a:latin typeface="Calibri"/>
                <a:cs typeface="Calibri"/>
              </a:rPr>
              <a:t>w/</a:t>
            </a:r>
            <a:r>
              <a:rPr sz="2300" spc="-20" dirty="0">
                <a:latin typeface="Calibri"/>
                <a:cs typeface="Calibri"/>
              </a:rPr>
              <a:t> </a:t>
            </a:r>
            <a:r>
              <a:rPr sz="2300" dirty="0">
                <a:latin typeface="Calibri"/>
                <a:cs typeface="Calibri"/>
              </a:rPr>
              <a:t>at</a:t>
            </a:r>
            <a:r>
              <a:rPr sz="2300" spc="-20" dirty="0">
                <a:latin typeface="Calibri"/>
                <a:cs typeface="Calibri"/>
              </a:rPr>
              <a:t> </a:t>
            </a:r>
            <a:r>
              <a:rPr sz="2300" dirty="0">
                <a:latin typeface="Calibri"/>
                <a:cs typeface="Calibri"/>
              </a:rPr>
              <a:t>least</a:t>
            </a:r>
            <a:r>
              <a:rPr sz="2300" spc="-20" dirty="0">
                <a:latin typeface="Calibri"/>
                <a:cs typeface="Calibri"/>
              </a:rPr>
              <a:t> </a:t>
            </a:r>
            <a:r>
              <a:rPr sz="2300" dirty="0">
                <a:latin typeface="Calibri"/>
                <a:cs typeface="Calibri"/>
              </a:rPr>
              <a:t>3</a:t>
            </a:r>
            <a:r>
              <a:rPr sz="2300" spc="-20" dirty="0">
                <a:latin typeface="Calibri"/>
                <a:cs typeface="Calibri"/>
              </a:rPr>
              <a:t> </a:t>
            </a:r>
            <a:r>
              <a:rPr sz="2300" dirty="0">
                <a:latin typeface="Calibri"/>
                <a:cs typeface="Calibri"/>
              </a:rPr>
              <a:t>upvotes</a:t>
            </a:r>
            <a:r>
              <a:rPr sz="2300" spc="-15" dirty="0">
                <a:latin typeface="Calibri"/>
                <a:cs typeface="Calibri"/>
              </a:rPr>
              <a:t> </a:t>
            </a:r>
            <a:r>
              <a:rPr sz="2300" dirty="0">
                <a:latin typeface="Calibri"/>
                <a:cs typeface="Calibri"/>
              </a:rPr>
              <a:t>(rough</a:t>
            </a:r>
            <a:r>
              <a:rPr sz="2300" spc="15" dirty="0">
                <a:latin typeface="Calibri"/>
                <a:cs typeface="Calibri"/>
              </a:rPr>
              <a:t> </a:t>
            </a:r>
            <a:r>
              <a:rPr sz="2300" dirty="0">
                <a:latin typeface="Calibri"/>
                <a:cs typeface="Calibri"/>
              </a:rPr>
              <a:t>proxy</a:t>
            </a:r>
            <a:r>
              <a:rPr sz="2300" spc="-25" dirty="0">
                <a:latin typeface="Calibri"/>
                <a:cs typeface="Calibri"/>
              </a:rPr>
              <a:t> </a:t>
            </a:r>
            <a:r>
              <a:rPr sz="2300" dirty="0">
                <a:latin typeface="Calibri"/>
                <a:cs typeface="Calibri"/>
              </a:rPr>
              <a:t>of</a:t>
            </a:r>
            <a:r>
              <a:rPr sz="2300" spc="-25" dirty="0">
                <a:latin typeface="Calibri"/>
                <a:cs typeface="Calibri"/>
              </a:rPr>
              <a:t> </a:t>
            </a:r>
            <a:r>
              <a:rPr sz="2300" dirty="0">
                <a:latin typeface="Calibri"/>
                <a:cs typeface="Calibri"/>
              </a:rPr>
              <a:t>human</a:t>
            </a:r>
            <a:r>
              <a:rPr sz="2300" spc="-10" dirty="0">
                <a:latin typeface="Calibri"/>
                <a:cs typeface="Calibri"/>
              </a:rPr>
              <a:t> quality)</a:t>
            </a:r>
            <a:endParaRPr sz="2300">
              <a:latin typeface="Calibri"/>
              <a:cs typeface="Calibri"/>
            </a:endParaRPr>
          </a:p>
        </p:txBody>
      </p:sp>
      <p:pic>
        <p:nvPicPr>
          <p:cNvPr id="4" name="object 4"/>
          <p:cNvPicPr/>
          <p:nvPr/>
        </p:nvPicPr>
        <p:blipFill>
          <a:blip r:embed="rId3" cstate="print"/>
          <a:stretch>
            <a:fillRect/>
          </a:stretch>
        </p:blipFill>
        <p:spPr>
          <a:xfrm>
            <a:off x="4988052" y="5521452"/>
            <a:ext cx="149351" cy="149352"/>
          </a:xfrm>
          <a:prstGeom prst="rect">
            <a:avLst/>
          </a:prstGeom>
        </p:spPr>
      </p:pic>
      <p:sp>
        <p:nvSpPr>
          <p:cNvPr id="5" name="object 5"/>
          <p:cNvSpPr txBox="1"/>
          <p:nvPr/>
        </p:nvSpPr>
        <p:spPr>
          <a:xfrm>
            <a:off x="4660138" y="4729607"/>
            <a:ext cx="2348230" cy="1748789"/>
          </a:xfrm>
          <a:prstGeom prst="rect">
            <a:avLst/>
          </a:prstGeom>
        </p:spPr>
        <p:txBody>
          <a:bodyPr vert="horz" wrap="square" lIns="0" tIns="0" rIns="0" bIns="0" rtlCol="0">
            <a:spAutoFit/>
          </a:bodyPr>
          <a:lstStyle/>
          <a:p>
            <a:pPr marL="39370">
              <a:lnSpc>
                <a:spcPts val="2190"/>
              </a:lnSpc>
              <a:tabLst>
                <a:tab pos="1703705" algn="l"/>
              </a:tabLst>
            </a:pPr>
            <a:r>
              <a:rPr sz="2300" spc="-20" dirty="0">
                <a:latin typeface="Calibri"/>
                <a:cs typeface="Calibri"/>
              </a:rPr>
              <a:t>117M</a:t>
            </a:r>
            <a:r>
              <a:rPr sz="2300" dirty="0">
                <a:latin typeface="Calibri"/>
                <a:cs typeface="Calibri"/>
              </a:rPr>
              <a:t>	</a:t>
            </a:r>
            <a:r>
              <a:rPr sz="2300" spc="-20" dirty="0">
                <a:latin typeface="Calibri"/>
                <a:cs typeface="Calibri"/>
              </a:rPr>
              <a:t>1.5B</a:t>
            </a:r>
            <a:endParaRPr sz="2300">
              <a:latin typeface="Calibri"/>
              <a:cs typeface="Calibri"/>
            </a:endParaRPr>
          </a:p>
          <a:p>
            <a:pPr>
              <a:lnSpc>
                <a:spcPct val="100000"/>
              </a:lnSpc>
            </a:pPr>
            <a:endParaRPr sz="2300">
              <a:latin typeface="Calibri"/>
              <a:cs typeface="Calibri"/>
            </a:endParaRPr>
          </a:p>
          <a:p>
            <a:pPr>
              <a:lnSpc>
                <a:spcPct val="100000"/>
              </a:lnSpc>
              <a:spcBef>
                <a:spcPts val="20"/>
              </a:spcBef>
            </a:pPr>
            <a:endParaRPr sz="2550">
              <a:latin typeface="Calibri"/>
              <a:cs typeface="Calibri"/>
            </a:endParaRPr>
          </a:p>
          <a:p>
            <a:pPr indent="142875">
              <a:lnSpc>
                <a:spcPct val="100000"/>
              </a:lnSpc>
              <a:spcBef>
                <a:spcPts val="5"/>
              </a:spcBef>
              <a:tabLst>
                <a:tab pos="1581150" algn="l"/>
                <a:tab pos="1605280" algn="l"/>
              </a:tabLst>
            </a:pPr>
            <a:r>
              <a:rPr sz="2300" b="1" spc="-25" dirty="0">
                <a:latin typeface="Calibri"/>
                <a:cs typeface="Calibri"/>
              </a:rPr>
              <a:t>GPT</a:t>
            </a:r>
            <a:r>
              <a:rPr sz="2300" b="1" dirty="0">
                <a:latin typeface="Calibri"/>
                <a:cs typeface="Calibri"/>
              </a:rPr>
              <a:t>		</a:t>
            </a:r>
            <a:r>
              <a:rPr sz="2300" b="1" spc="-15" dirty="0">
                <a:latin typeface="Calibri"/>
                <a:cs typeface="Calibri"/>
              </a:rPr>
              <a:t>GPT-</a:t>
            </a:r>
            <a:r>
              <a:rPr sz="2300" b="1" spc="-50" dirty="0">
                <a:latin typeface="Calibri"/>
                <a:cs typeface="Calibri"/>
              </a:rPr>
              <a:t>2 </a:t>
            </a:r>
            <a:r>
              <a:rPr sz="2300" b="1" spc="-10" dirty="0">
                <a:latin typeface="Calibri"/>
                <a:cs typeface="Calibri"/>
              </a:rPr>
              <a:t>(2018)</a:t>
            </a:r>
            <a:r>
              <a:rPr sz="2300" b="1" dirty="0">
                <a:latin typeface="Calibri"/>
                <a:cs typeface="Calibri"/>
              </a:rPr>
              <a:t>	</a:t>
            </a:r>
            <a:r>
              <a:rPr sz="2300" b="1" spc="-25" dirty="0">
                <a:latin typeface="Calibri"/>
                <a:cs typeface="Calibri"/>
              </a:rPr>
              <a:t>(2019)</a:t>
            </a:r>
            <a:endParaRPr sz="2300">
              <a:latin typeface="Calibri"/>
              <a:cs typeface="Calibri"/>
            </a:endParaRPr>
          </a:p>
        </p:txBody>
      </p:sp>
      <p:grpSp>
        <p:nvGrpSpPr>
          <p:cNvPr id="6" name="object 6"/>
          <p:cNvGrpSpPr/>
          <p:nvPr/>
        </p:nvGrpSpPr>
        <p:grpSpPr>
          <a:xfrm>
            <a:off x="720851" y="4238244"/>
            <a:ext cx="11183620" cy="2391410"/>
            <a:chOff x="720851" y="4238244"/>
            <a:chExt cx="11183620" cy="2391410"/>
          </a:xfrm>
        </p:grpSpPr>
        <p:pic>
          <p:nvPicPr>
            <p:cNvPr id="7" name="object 7"/>
            <p:cNvPicPr/>
            <p:nvPr/>
          </p:nvPicPr>
          <p:blipFill>
            <a:blip r:embed="rId4" cstate="print"/>
            <a:stretch>
              <a:fillRect/>
            </a:stretch>
          </p:blipFill>
          <p:spPr>
            <a:xfrm>
              <a:off x="6394704" y="5195316"/>
              <a:ext cx="460248" cy="461772"/>
            </a:xfrm>
            <a:prstGeom prst="rect">
              <a:avLst/>
            </a:prstGeom>
          </p:spPr>
        </p:pic>
        <p:pic>
          <p:nvPicPr>
            <p:cNvPr id="8" name="object 8"/>
            <p:cNvPicPr/>
            <p:nvPr/>
          </p:nvPicPr>
          <p:blipFill>
            <a:blip r:embed="rId5" cstate="print"/>
            <a:stretch>
              <a:fillRect/>
            </a:stretch>
          </p:blipFill>
          <p:spPr>
            <a:xfrm>
              <a:off x="720851" y="4238244"/>
              <a:ext cx="11183112" cy="2391156"/>
            </a:xfrm>
            <a:prstGeom prst="rect">
              <a:avLst/>
            </a:prstGeom>
          </p:spPr>
        </p:pic>
      </p:gr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14</a:t>
            </a:fld>
            <a:endParaRPr spc="-2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7133" y="1290065"/>
            <a:ext cx="11127105" cy="3044190"/>
          </a:xfrm>
          <a:prstGeom prst="rect">
            <a:avLst/>
          </a:prstGeom>
        </p:spPr>
        <p:txBody>
          <a:bodyPr vert="horz" wrap="square" lIns="0" tIns="13335" rIns="0" bIns="0" rtlCol="0">
            <a:spAutoFit/>
          </a:bodyPr>
          <a:lstStyle/>
          <a:p>
            <a:pPr marL="12700" marR="147320">
              <a:lnSpc>
                <a:spcPct val="100000"/>
              </a:lnSpc>
              <a:spcBef>
                <a:spcPts val="105"/>
              </a:spcBef>
            </a:pPr>
            <a:r>
              <a:rPr sz="2300" dirty="0">
                <a:latin typeface="Calibri"/>
                <a:cs typeface="Calibri"/>
              </a:rPr>
              <a:t>One</a:t>
            </a:r>
            <a:r>
              <a:rPr sz="2300" spc="5" dirty="0">
                <a:latin typeface="Calibri"/>
                <a:cs typeface="Calibri"/>
              </a:rPr>
              <a:t> </a:t>
            </a:r>
            <a:r>
              <a:rPr sz="2300" dirty="0">
                <a:latin typeface="Calibri"/>
                <a:cs typeface="Calibri"/>
              </a:rPr>
              <a:t>key</a:t>
            </a:r>
            <a:r>
              <a:rPr sz="2300" spc="5" dirty="0">
                <a:latin typeface="Calibri"/>
                <a:cs typeface="Calibri"/>
              </a:rPr>
              <a:t> </a:t>
            </a:r>
            <a:r>
              <a:rPr sz="2300" dirty="0">
                <a:latin typeface="Calibri"/>
                <a:cs typeface="Calibri"/>
              </a:rPr>
              <a:t>emergent</a:t>
            </a:r>
            <a:r>
              <a:rPr sz="2300" spc="20" dirty="0">
                <a:latin typeface="Calibri"/>
                <a:cs typeface="Calibri"/>
              </a:rPr>
              <a:t> </a:t>
            </a:r>
            <a:r>
              <a:rPr sz="2300" dirty="0">
                <a:latin typeface="Calibri"/>
                <a:cs typeface="Calibri"/>
              </a:rPr>
              <a:t>ability</a:t>
            </a:r>
            <a:r>
              <a:rPr sz="2300" spc="-35" dirty="0">
                <a:latin typeface="Calibri"/>
                <a:cs typeface="Calibri"/>
              </a:rPr>
              <a:t> </a:t>
            </a:r>
            <a:r>
              <a:rPr sz="2300" dirty="0">
                <a:latin typeface="Calibri"/>
                <a:cs typeface="Calibri"/>
              </a:rPr>
              <a:t>in</a:t>
            </a:r>
            <a:r>
              <a:rPr sz="2300" spc="-5" dirty="0">
                <a:latin typeface="Calibri"/>
                <a:cs typeface="Calibri"/>
              </a:rPr>
              <a:t> </a:t>
            </a:r>
            <a:r>
              <a:rPr sz="2300" spc="-10" dirty="0">
                <a:latin typeface="Calibri"/>
                <a:cs typeface="Calibri"/>
              </a:rPr>
              <a:t>GPT-</a:t>
            </a:r>
            <a:r>
              <a:rPr sz="2300" dirty="0">
                <a:latin typeface="Calibri"/>
                <a:cs typeface="Calibri"/>
              </a:rPr>
              <a:t>2</a:t>
            </a:r>
            <a:r>
              <a:rPr sz="2300" spc="-35" dirty="0">
                <a:latin typeface="Calibri"/>
                <a:cs typeface="Calibri"/>
              </a:rPr>
              <a:t> </a:t>
            </a:r>
            <a:r>
              <a:rPr sz="2300" dirty="0">
                <a:latin typeface="Calibri"/>
                <a:cs typeface="Calibri"/>
              </a:rPr>
              <a:t>is</a:t>
            </a:r>
            <a:r>
              <a:rPr sz="2300" spc="-10" dirty="0">
                <a:latin typeface="Calibri"/>
                <a:cs typeface="Calibri"/>
              </a:rPr>
              <a:t> </a:t>
            </a:r>
            <a:r>
              <a:rPr sz="2300" b="1" spc="-20" dirty="0">
                <a:latin typeface="Calibri"/>
                <a:cs typeface="Calibri"/>
              </a:rPr>
              <a:t>zero-</a:t>
            </a:r>
            <a:r>
              <a:rPr sz="2300" b="1" dirty="0">
                <a:latin typeface="Calibri"/>
                <a:cs typeface="Calibri"/>
              </a:rPr>
              <a:t>shot</a:t>
            </a:r>
            <a:r>
              <a:rPr sz="2300" b="1" spc="-10" dirty="0">
                <a:latin typeface="Calibri"/>
                <a:cs typeface="Calibri"/>
              </a:rPr>
              <a:t> </a:t>
            </a:r>
            <a:r>
              <a:rPr sz="2300" b="1" dirty="0">
                <a:latin typeface="Calibri"/>
                <a:cs typeface="Calibri"/>
              </a:rPr>
              <a:t>learning</a:t>
            </a:r>
            <a:r>
              <a:rPr sz="2300" dirty="0">
                <a:latin typeface="Calibri"/>
                <a:cs typeface="Calibri"/>
              </a:rPr>
              <a:t>:</a:t>
            </a:r>
            <a:r>
              <a:rPr sz="2300" spc="-50" dirty="0">
                <a:latin typeface="Calibri"/>
                <a:cs typeface="Calibri"/>
              </a:rPr>
              <a:t> </a:t>
            </a:r>
            <a:r>
              <a:rPr sz="2300" dirty="0">
                <a:latin typeface="Calibri"/>
                <a:cs typeface="Calibri"/>
              </a:rPr>
              <a:t>the</a:t>
            </a:r>
            <a:r>
              <a:rPr sz="2300" spc="30" dirty="0">
                <a:latin typeface="Calibri"/>
                <a:cs typeface="Calibri"/>
              </a:rPr>
              <a:t> </a:t>
            </a:r>
            <a:r>
              <a:rPr sz="2300" dirty="0">
                <a:latin typeface="Calibri"/>
                <a:cs typeface="Calibri"/>
              </a:rPr>
              <a:t>ability</a:t>
            </a:r>
            <a:r>
              <a:rPr sz="2300" spc="-35" dirty="0">
                <a:latin typeface="Calibri"/>
                <a:cs typeface="Calibri"/>
              </a:rPr>
              <a:t> </a:t>
            </a:r>
            <a:r>
              <a:rPr sz="2300" dirty="0">
                <a:latin typeface="Calibri"/>
                <a:cs typeface="Calibri"/>
              </a:rPr>
              <a:t>to</a:t>
            </a:r>
            <a:r>
              <a:rPr sz="2300" spc="15" dirty="0">
                <a:latin typeface="Calibri"/>
                <a:cs typeface="Calibri"/>
              </a:rPr>
              <a:t> </a:t>
            </a:r>
            <a:r>
              <a:rPr sz="2300" dirty="0">
                <a:latin typeface="Calibri"/>
                <a:cs typeface="Calibri"/>
              </a:rPr>
              <a:t>do many tasks with</a:t>
            </a:r>
            <a:r>
              <a:rPr sz="2300" spc="50" dirty="0">
                <a:latin typeface="Calibri"/>
                <a:cs typeface="Calibri"/>
              </a:rPr>
              <a:t> </a:t>
            </a:r>
            <a:r>
              <a:rPr sz="2300" b="1" spc="-25" dirty="0">
                <a:latin typeface="Calibri"/>
                <a:cs typeface="Calibri"/>
              </a:rPr>
              <a:t>no </a:t>
            </a:r>
            <a:r>
              <a:rPr sz="2300" b="1" dirty="0">
                <a:latin typeface="Calibri"/>
                <a:cs typeface="Calibri"/>
              </a:rPr>
              <a:t>examples,</a:t>
            </a:r>
            <a:r>
              <a:rPr sz="2300" b="1" spc="-45" dirty="0">
                <a:latin typeface="Calibri"/>
                <a:cs typeface="Calibri"/>
              </a:rPr>
              <a:t> </a:t>
            </a:r>
            <a:r>
              <a:rPr sz="2300" dirty="0">
                <a:latin typeface="Calibri"/>
                <a:cs typeface="Calibri"/>
              </a:rPr>
              <a:t>and</a:t>
            </a:r>
            <a:r>
              <a:rPr sz="2300" spc="5" dirty="0">
                <a:latin typeface="Calibri"/>
                <a:cs typeface="Calibri"/>
              </a:rPr>
              <a:t> </a:t>
            </a:r>
            <a:r>
              <a:rPr sz="2300" b="1" dirty="0">
                <a:latin typeface="Calibri"/>
                <a:cs typeface="Calibri"/>
              </a:rPr>
              <a:t>no</a:t>
            </a:r>
            <a:r>
              <a:rPr sz="2300" b="1" spc="-15" dirty="0">
                <a:latin typeface="Calibri"/>
                <a:cs typeface="Calibri"/>
              </a:rPr>
              <a:t> </a:t>
            </a:r>
            <a:r>
              <a:rPr sz="2300" b="1" dirty="0">
                <a:latin typeface="Calibri"/>
                <a:cs typeface="Calibri"/>
              </a:rPr>
              <a:t>gradient</a:t>
            </a:r>
            <a:r>
              <a:rPr sz="2300" b="1" spc="-40" dirty="0">
                <a:latin typeface="Calibri"/>
                <a:cs typeface="Calibri"/>
              </a:rPr>
              <a:t> </a:t>
            </a:r>
            <a:r>
              <a:rPr sz="2300" b="1" dirty="0">
                <a:latin typeface="Calibri"/>
                <a:cs typeface="Calibri"/>
              </a:rPr>
              <a:t>updates,</a:t>
            </a:r>
            <a:r>
              <a:rPr sz="2300" b="1" spc="-35" dirty="0">
                <a:latin typeface="Calibri"/>
                <a:cs typeface="Calibri"/>
              </a:rPr>
              <a:t> </a:t>
            </a:r>
            <a:r>
              <a:rPr sz="2300" dirty="0">
                <a:latin typeface="Calibri"/>
                <a:cs typeface="Calibri"/>
              </a:rPr>
              <a:t>by</a:t>
            </a:r>
            <a:r>
              <a:rPr sz="2300" spc="-20" dirty="0">
                <a:latin typeface="Calibri"/>
                <a:cs typeface="Calibri"/>
              </a:rPr>
              <a:t> </a:t>
            </a:r>
            <a:r>
              <a:rPr sz="2300" spc="-10" dirty="0">
                <a:latin typeface="Calibri"/>
                <a:cs typeface="Calibri"/>
              </a:rPr>
              <a:t>simply:</a:t>
            </a:r>
            <a:endParaRPr sz="2300">
              <a:latin typeface="Calibri"/>
              <a:cs typeface="Calibri"/>
            </a:endParaRPr>
          </a:p>
          <a:p>
            <a:pPr>
              <a:lnSpc>
                <a:spcPct val="100000"/>
              </a:lnSpc>
              <a:spcBef>
                <a:spcPts val="55"/>
              </a:spcBef>
            </a:pPr>
            <a:endParaRPr sz="3050">
              <a:latin typeface="Calibri"/>
              <a:cs typeface="Calibri"/>
            </a:endParaRPr>
          </a:p>
          <a:p>
            <a:pPr marL="354965" indent="-342265">
              <a:lnSpc>
                <a:spcPct val="100000"/>
              </a:lnSpc>
              <a:buClr>
                <a:srgbClr val="8A1515"/>
              </a:buClr>
              <a:buFont typeface="Times New Roman"/>
              <a:buChar char="•"/>
              <a:tabLst>
                <a:tab pos="354965" algn="l"/>
                <a:tab pos="355600" algn="l"/>
              </a:tabLst>
            </a:pPr>
            <a:r>
              <a:rPr sz="2300" dirty="0">
                <a:latin typeface="Calibri"/>
                <a:cs typeface="Calibri"/>
              </a:rPr>
              <a:t>Specifying</a:t>
            </a:r>
            <a:r>
              <a:rPr sz="2300" spc="-75" dirty="0">
                <a:latin typeface="Calibri"/>
                <a:cs typeface="Calibri"/>
              </a:rPr>
              <a:t> </a:t>
            </a:r>
            <a:r>
              <a:rPr sz="2300" dirty="0">
                <a:latin typeface="Calibri"/>
                <a:cs typeface="Calibri"/>
              </a:rPr>
              <a:t>the</a:t>
            </a:r>
            <a:r>
              <a:rPr sz="2300" spc="5" dirty="0">
                <a:latin typeface="Calibri"/>
                <a:cs typeface="Calibri"/>
              </a:rPr>
              <a:t> </a:t>
            </a:r>
            <a:r>
              <a:rPr sz="2300" dirty="0">
                <a:latin typeface="Calibri"/>
                <a:cs typeface="Calibri"/>
              </a:rPr>
              <a:t>right</a:t>
            </a:r>
            <a:r>
              <a:rPr sz="2300" spc="-35" dirty="0">
                <a:latin typeface="Calibri"/>
                <a:cs typeface="Calibri"/>
              </a:rPr>
              <a:t> </a:t>
            </a:r>
            <a:r>
              <a:rPr sz="2300" dirty="0">
                <a:latin typeface="Calibri"/>
                <a:cs typeface="Calibri"/>
              </a:rPr>
              <a:t>sequence</a:t>
            </a:r>
            <a:r>
              <a:rPr sz="2300" spc="-15" dirty="0">
                <a:latin typeface="Calibri"/>
                <a:cs typeface="Calibri"/>
              </a:rPr>
              <a:t> </a:t>
            </a:r>
            <a:r>
              <a:rPr sz="2300" dirty="0">
                <a:latin typeface="Calibri"/>
                <a:cs typeface="Calibri"/>
              </a:rPr>
              <a:t>prediction</a:t>
            </a:r>
            <a:r>
              <a:rPr sz="2300" spc="-35" dirty="0">
                <a:latin typeface="Calibri"/>
                <a:cs typeface="Calibri"/>
              </a:rPr>
              <a:t> </a:t>
            </a:r>
            <a:r>
              <a:rPr sz="2300" dirty="0">
                <a:latin typeface="Calibri"/>
                <a:cs typeface="Calibri"/>
              </a:rPr>
              <a:t>problem</a:t>
            </a:r>
            <a:r>
              <a:rPr sz="2300" spc="-30" dirty="0">
                <a:latin typeface="Calibri"/>
                <a:cs typeface="Calibri"/>
              </a:rPr>
              <a:t> </a:t>
            </a:r>
            <a:r>
              <a:rPr sz="2300" dirty="0">
                <a:latin typeface="Calibri"/>
                <a:cs typeface="Calibri"/>
              </a:rPr>
              <a:t>(e.g.</a:t>
            </a:r>
            <a:r>
              <a:rPr sz="2300" spc="-25" dirty="0">
                <a:latin typeface="Calibri"/>
                <a:cs typeface="Calibri"/>
              </a:rPr>
              <a:t> </a:t>
            </a:r>
            <a:r>
              <a:rPr sz="2300" dirty="0">
                <a:latin typeface="Calibri"/>
                <a:cs typeface="Calibri"/>
              </a:rPr>
              <a:t>question</a:t>
            </a:r>
            <a:r>
              <a:rPr sz="2300" spc="-15" dirty="0">
                <a:latin typeface="Calibri"/>
                <a:cs typeface="Calibri"/>
              </a:rPr>
              <a:t> </a:t>
            </a:r>
            <a:r>
              <a:rPr sz="2300" spc="-10" dirty="0">
                <a:latin typeface="Calibri"/>
                <a:cs typeface="Calibri"/>
              </a:rPr>
              <a:t>answering):</a:t>
            </a:r>
            <a:endParaRPr sz="2300">
              <a:latin typeface="Calibri"/>
              <a:cs typeface="Calibri"/>
            </a:endParaRPr>
          </a:p>
          <a:p>
            <a:pPr>
              <a:lnSpc>
                <a:spcPct val="100000"/>
              </a:lnSpc>
              <a:spcBef>
                <a:spcPts val="20"/>
              </a:spcBef>
              <a:buClr>
                <a:srgbClr val="8A1515"/>
              </a:buClr>
              <a:buFont typeface="Times New Roman"/>
              <a:buChar char="•"/>
            </a:pPr>
            <a:endParaRPr sz="2000">
              <a:latin typeface="Calibri"/>
              <a:cs typeface="Calibri"/>
            </a:endParaRPr>
          </a:p>
          <a:p>
            <a:pPr marL="355600">
              <a:lnSpc>
                <a:spcPct val="100000"/>
              </a:lnSpc>
            </a:pPr>
            <a:r>
              <a:rPr sz="2300" dirty="0">
                <a:latin typeface="Courier New"/>
                <a:cs typeface="Courier New"/>
              </a:rPr>
              <a:t>Passage:</a:t>
            </a:r>
            <a:r>
              <a:rPr sz="2300" spc="-120" dirty="0">
                <a:latin typeface="Courier New"/>
                <a:cs typeface="Courier New"/>
              </a:rPr>
              <a:t> </a:t>
            </a:r>
            <a:r>
              <a:rPr sz="2300" dirty="0">
                <a:latin typeface="Courier New"/>
                <a:cs typeface="Courier New"/>
              </a:rPr>
              <a:t>Tom</a:t>
            </a:r>
            <a:r>
              <a:rPr sz="2300" spc="-105" dirty="0">
                <a:latin typeface="Courier New"/>
                <a:cs typeface="Courier New"/>
              </a:rPr>
              <a:t> </a:t>
            </a:r>
            <a:r>
              <a:rPr sz="2300" dirty="0">
                <a:latin typeface="Courier New"/>
                <a:cs typeface="Courier New"/>
              </a:rPr>
              <a:t>Brady...</a:t>
            </a:r>
            <a:r>
              <a:rPr sz="2300" spc="-100" dirty="0">
                <a:latin typeface="Courier New"/>
                <a:cs typeface="Courier New"/>
              </a:rPr>
              <a:t> </a:t>
            </a:r>
            <a:r>
              <a:rPr sz="2300" dirty="0">
                <a:latin typeface="Courier New"/>
                <a:cs typeface="Courier New"/>
              </a:rPr>
              <a:t>Q:</a:t>
            </a:r>
            <a:r>
              <a:rPr sz="2300" spc="-110" dirty="0">
                <a:latin typeface="Courier New"/>
                <a:cs typeface="Courier New"/>
              </a:rPr>
              <a:t> </a:t>
            </a:r>
            <a:r>
              <a:rPr sz="2300" dirty="0">
                <a:latin typeface="Courier New"/>
                <a:cs typeface="Courier New"/>
              </a:rPr>
              <a:t>Where</a:t>
            </a:r>
            <a:r>
              <a:rPr sz="2300" spc="-75" dirty="0">
                <a:latin typeface="Courier New"/>
                <a:cs typeface="Courier New"/>
              </a:rPr>
              <a:t> </a:t>
            </a:r>
            <a:r>
              <a:rPr sz="2300" dirty="0">
                <a:latin typeface="Courier New"/>
                <a:cs typeface="Courier New"/>
              </a:rPr>
              <a:t>was</a:t>
            </a:r>
            <a:r>
              <a:rPr sz="2300" spc="-114" dirty="0">
                <a:latin typeface="Courier New"/>
                <a:cs typeface="Courier New"/>
              </a:rPr>
              <a:t> </a:t>
            </a:r>
            <a:r>
              <a:rPr sz="2300" dirty="0">
                <a:latin typeface="Courier New"/>
                <a:cs typeface="Courier New"/>
              </a:rPr>
              <a:t>Tom</a:t>
            </a:r>
            <a:r>
              <a:rPr sz="2300" spc="-90" dirty="0">
                <a:latin typeface="Courier New"/>
                <a:cs typeface="Courier New"/>
              </a:rPr>
              <a:t> </a:t>
            </a:r>
            <a:r>
              <a:rPr sz="2300" dirty="0">
                <a:latin typeface="Courier New"/>
                <a:cs typeface="Courier New"/>
              </a:rPr>
              <a:t>Brady</a:t>
            </a:r>
            <a:r>
              <a:rPr sz="2300" spc="-90" dirty="0">
                <a:latin typeface="Courier New"/>
                <a:cs typeface="Courier New"/>
              </a:rPr>
              <a:t> </a:t>
            </a:r>
            <a:r>
              <a:rPr sz="2300" dirty="0">
                <a:latin typeface="Courier New"/>
                <a:cs typeface="Courier New"/>
              </a:rPr>
              <a:t>born?</a:t>
            </a:r>
            <a:r>
              <a:rPr sz="2300" spc="-105" dirty="0">
                <a:latin typeface="Courier New"/>
                <a:cs typeface="Courier New"/>
              </a:rPr>
              <a:t> </a:t>
            </a:r>
            <a:r>
              <a:rPr sz="2300" dirty="0">
                <a:latin typeface="Courier New"/>
                <a:cs typeface="Courier New"/>
              </a:rPr>
              <a:t>A:</a:t>
            </a:r>
            <a:r>
              <a:rPr sz="2300" spc="-100" dirty="0">
                <a:latin typeface="Courier New"/>
                <a:cs typeface="Courier New"/>
              </a:rPr>
              <a:t> </a:t>
            </a:r>
            <a:r>
              <a:rPr sz="2300" spc="-25" dirty="0">
                <a:latin typeface="Courier New"/>
                <a:cs typeface="Courier New"/>
              </a:rPr>
              <a:t>...</a:t>
            </a:r>
            <a:endParaRPr sz="2300">
              <a:latin typeface="Courier New"/>
              <a:cs typeface="Courier New"/>
            </a:endParaRPr>
          </a:p>
          <a:p>
            <a:pPr>
              <a:lnSpc>
                <a:spcPct val="100000"/>
              </a:lnSpc>
              <a:spcBef>
                <a:spcPts val="40"/>
              </a:spcBef>
            </a:pPr>
            <a:endParaRPr sz="3250">
              <a:latin typeface="Courier New"/>
              <a:cs typeface="Courier New"/>
            </a:endParaRPr>
          </a:p>
          <a:p>
            <a:pPr marL="354965" indent="-342265">
              <a:lnSpc>
                <a:spcPct val="100000"/>
              </a:lnSpc>
              <a:buClr>
                <a:srgbClr val="8A1515"/>
              </a:buClr>
              <a:buFont typeface="Times New Roman"/>
              <a:buChar char="•"/>
              <a:tabLst>
                <a:tab pos="354965" algn="l"/>
                <a:tab pos="355600" algn="l"/>
              </a:tabLst>
            </a:pPr>
            <a:r>
              <a:rPr sz="2300" dirty="0">
                <a:latin typeface="Calibri"/>
                <a:cs typeface="Calibri"/>
              </a:rPr>
              <a:t>Comparing</a:t>
            </a:r>
            <a:r>
              <a:rPr sz="2300" spc="-60" dirty="0">
                <a:latin typeface="Calibri"/>
                <a:cs typeface="Calibri"/>
              </a:rPr>
              <a:t> </a:t>
            </a:r>
            <a:r>
              <a:rPr sz="2300" dirty="0">
                <a:latin typeface="Calibri"/>
                <a:cs typeface="Calibri"/>
              </a:rPr>
              <a:t>probabilities</a:t>
            </a:r>
            <a:r>
              <a:rPr sz="2300" spc="-55" dirty="0">
                <a:latin typeface="Calibri"/>
                <a:cs typeface="Calibri"/>
              </a:rPr>
              <a:t> </a:t>
            </a:r>
            <a:r>
              <a:rPr sz="2300" dirty="0">
                <a:latin typeface="Calibri"/>
                <a:cs typeface="Calibri"/>
              </a:rPr>
              <a:t>of</a:t>
            </a:r>
            <a:r>
              <a:rPr sz="2300" spc="-20" dirty="0">
                <a:latin typeface="Calibri"/>
                <a:cs typeface="Calibri"/>
              </a:rPr>
              <a:t> </a:t>
            </a:r>
            <a:r>
              <a:rPr sz="2300" dirty="0">
                <a:latin typeface="Calibri"/>
                <a:cs typeface="Calibri"/>
              </a:rPr>
              <a:t>sequences</a:t>
            </a:r>
            <a:r>
              <a:rPr sz="2300" spc="-35" dirty="0">
                <a:latin typeface="Calibri"/>
                <a:cs typeface="Calibri"/>
              </a:rPr>
              <a:t> </a:t>
            </a:r>
            <a:r>
              <a:rPr sz="2300" dirty="0">
                <a:latin typeface="Calibri"/>
                <a:cs typeface="Calibri"/>
              </a:rPr>
              <a:t>(e.g.</a:t>
            </a:r>
            <a:r>
              <a:rPr sz="2300" spc="-15" dirty="0">
                <a:latin typeface="Calibri"/>
                <a:cs typeface="Calibri"/>
              </a:rPr>
              <a:t> </a:t>
            </a:r>
            <a:r>
              <a:rPr sz="2300" dirty="0">
                <a:latin typeface="Calibri"/>
                <a:cs typeface="Calibri"/>
              </a:rPr>
              <a:t>Winograd</a:t>
            </a:r>
            <a:r>
              <a:rPr sz="2300" spc="-55" dirty="0">
                <a:latin typeface="Calibri"/>
                <a:cs typeface="Calibri"/>
              </a:rPr>
              <a:t> </a:t>
            </a:r>
            <a:r>
              <a:rPr sz="2300" dirty="0">
                <a:latin typeface="Calibri"/>
                <a:cs typeface="Calibri"/>
              </a:rPr>
              <a:t>Schema</a:t>
            </a:r>
            <a:r>
              <a:rPr sz="2300" spc="-25" dirty="0">
                <a:latin typeface="Calibri"/>
                <a:cs typeface="Calibri"/>
              </a:rPr>
              <a:t> </a:t>
            </a:r>
            <a:r>
              <a:rPr sz="2300" dirty="0">
                <a:latin typeface="Calibri"/>
                <a:cs typeface="Calibri"/>
              </a:rPr>
              <a:t>Challenge</a:t>
            </a:r>
            <a:r>
              <a:rPr sz="2300" spc="-25" dirty="0">
                <a:latin typeface="Calibri"/>
                <a:cs typeface="Calibri"/>
              </a:rPr>
              <a:t> </a:t>
            </a:r>
            <a:r>
              <a:rPr sz="2300" dirty="0">
                <a:latin typeface="Calibri"/>
                <a:cs typeface="Calibri"/>
              </a:rPr>
              <a:t>[</a:t>
            </a:r>
            <a:r>
              <a:rPr sz="2300" u="sng" dirty="0">
                <a:solidFill>
                  <a:srgbClr val="175E52"/>
                </a:solidFill>
                <a:uFill>
                  <a:solidFill>
                    <a:srgbClr val="175E52"/>
                  </a:solidFill>
                </a:uFill>
                <a:latin typeface="Calibri"/>
                <a:cs typeface="Calibri"/>
              </a:rPr>
              <a:t>Levesque,</a:t>
            </a:r>
            <a:r>
              <a:rPr sz="2300" u="sng" spc="-75" dirty="0">
                <a:solidFill>
                  <a:srgbClr val="175E52"/>
                </a:solidFill>
                <a:uFill>
                  <a:solidFill>
                    <a:srgbClr val="175E52"/>
                  </a:solidFill>
                </a:uFill>
                <a:latin typeface="Calibri"/>
                <a:cs typeface="Calibri"/>
              </a:rPr>
              <a:t> </a:t>
            </a:r>
            <a:r>
              <a:rPr sz="2300" u="sng" spc="-10" dirty="0">
                <a:solidFill>
                  <a:srgbClr val="175E52"/>
                </a:solidFill>
                <a:uFill>
                  <a:solidFill>
                    <a:srgbClr val="175E52"/>
                  </a:solidFill>
                </a:uFill>
                <a:latin typeface="Calibri"/>
                <a:cs typeface="Calibri"/>
              </a:rPr>
              <a:t>2011</a:t>
            </a:r>
            <a:r>
              <a:rPr sz="2300" spc="-10" dirty="0">
                <a:latin typeface="Calibri"/>
                <a:cs typeface="Calibri"/>
              </a:rPr>
              <a:t>]):</a:t>
            </a:r>
            <a:endParaRPr sz="2300">
              <a:latin typeface="Calibri"/>
              <a:cs typeface="Calibri"/>
            </a:endParaRPr>
          </a:p>
        </p:txBody>
      </p:sp>
      <p:sp>
        <p:nvSpPr>
          <p:cNvPr id="6" name="object 6"/>
          <p:cNvSpPr txBox="1"/>
          <p:nvPr/>
        </p:nvSpPr>
        <p:spPr>
          <a:xfrm>
            <a:off x="9296527" y="6316243"/>
            <a:ext cx="2629535" cy="330835"/>
          </a:xfrm>
          <a:prstGeom prst="rect">
            <a:avLst/>
          </a:prstGeom>
        </p:spPr>
        <p:txBody>
          <a:bodyPr vert="horz" wrap="square" lIns="0" tIns="0" rIns="0" bIns="0" rtlCol="0">
            <a:spAutoFit/>
          </a:bodyPr>
          <a:lstStyle/>
          <a:p>
            <a:pPr marL="12700">
              <a:lnSpc>
                <a:spcPts val="2380"/>
              </a:lnSpc>
            </a:pPr>
            <a:r>
              <a:rPr sz="2400" dirty="0">
                <a:solidFill>
                  <a:srgbClr val="5F0057"/>
                </a:solidFill>
                <a:latin typeface="Calibri"/>
                <a:cs typeface="Calibri"/>
              </a:rPr>
              <a:t>[</a:t>
            </a:r>
            <a:r>
              <a:rPr sz="2400" u="sng" dirty="0">
                <a:solidFill>
                  <a:srgbClr val="007A92"/>
                </a:solidFill>
                <a:uFill>
                  <a:solidFill>
                    <a:srgbClr val="007A92"/>
                  </a:solidFill>
                </a:uFill>
                <a:latin typeface="Calibri"/>
                <a:cs typeface="Calibri"/>
              </a:rPr>
              <a:t>Radford</a:t>
            </a:r>
            <a:r>
              <a:rPr sz="2400" u="sng" spc="-4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3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30" dirty="0">
                <a:solidFill>
                  <a:srgbClr val="007A92"/>
                </a:solidFill>
                <a:uFill>
                  <a:solidFill>
                    <a:srgbClr val="007A92"/>
                  </a:solidFill>
                </a:uFill>
                <a:latin typeface="Calibri"/>
                <a:cs typeface="Calibri"/>
              </a:rPr>
              <a:t> </a:t>
            </a:r>
            <a:r>
              <a:rPr sz="2400" u="sng" spc="-10" dirty="0">
                <a:solidFill>
                  <a:srgbClr val="007A92"/>
                </a:solidFill>
                <a:uFill>
                  <a:solidFill>
                    <a:srgbClr val="007A92"/>
                  </a:solidFill>
                </a:uFill>
                <a:latin typeface="Calibri"/>
                <a:cs typeface="Calibri"/>
              </a:rPr>
              <a:t>2019</a:t>
            </a:r>
            <a:r>
              <a:rPr sz="2400" spc="-10" dirty="0">
                <a:solidFill>
                  <a:srgbClr val="5F0057"/>
                </a:solidFill>
                <a:latin typeface="Calibri"/>
                <a:cs typeface="Calibri"/>
              </a:rPr>
              <a:t>]</a:t>
            </a:r>
            <a:endParaRPr sz="2400">
              <a:latin typeface="Calibri"/>
              <a:cs typeface="Calibri"/>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15</a:t>
            </a:fld>
            <a:endParaRPr spc="-25" dirty="0"/>
          </a:p>
        </p:txBody>
      </p:sp>
      <p:graphicFrame>
        <p:nvGraphicFramePr>
          <p:cNvPr id="3" name="object 3"/>
          <p:cNvGraphicFramePr>
            <a:graphicFrameLocks noGrp="1"/>
          </p:cNvGraphicFramePr>
          <p:nvPr>
            <p:extLst>
              <p:ext uri="{D42A27DB-BD31-4B8C-83A1-F6EECF244321}">
                <p14:modId xmlns:p14="http://schemas.microsoft.com/office/powerpoint/2010/main" val="2126981724"/>
              </p:ext>
            </p:extLst>
          </p:nvPr>
        </p:nvGraphicFramePr>
        <p:xfrm>
          <a:off x="961593" y="4702667"/>
          <a:ext cx="10022204" cy="686435"/>
        </p:xfrm>
        <a:graphic>
          <a:graphicData uri="http://schemas.openxmlformats.org/drawingml/2006/table">
            <a:tbl>
              <a:tblPr firstRow="1" bandRow="1">
                <a:tableStyleId>{2D5ABB26-0587-4C30-8999-92F81FD0307C}</a:tableStyleId>
              </a:tblPr>
              <a:tblGrid>
                <a:gridCol w="1407795">
                  <a:extLst>
                    <a:ext uri="{9D8B030D-6E8A-4147-A177-3AD203B41FA5}">
                      <a16:colId xmlns:a16="http://schemas.microsoft.com/office/drawing/2014/main" val="20000"/>
                    </a:ext>
                  </a:extLst>
                </a:gridCol>
                <a:gridCol w="1483995">
                  <a:extLst>
                    <a:ext uri="{9D8B030D-6E8A-4147-A177-3AD203B41FA5}">
                      <a16:colId xmlns:a16="http://schemas.microsoft.com/office/drawing/2014/main" val="20001"/>
                    </a:ext>
                  </a:extLst>
                </a:gridCol>
                <a:gridCol w="2289810">
                  <a:extLst>
                    <a:ext uri="{9D8B030D-6E8A-4147-A177-3AD203B41FA5}">
                      <a16:colId xmlns:a16="http://schemas.microsoft.com/office/drawing/2014/main" val="20002"/>
                    </a:ext>
                  </a:extLst>
                </a:gridCol>
                <a:gridCol w="704850">
                  <a:extLst>
                    <a:ext uri="{9D8B030D-6E8A-4147-A177-3AD203B41FA5}">
                      <a16:colId xmlns:a16="http://schemas.microsoft.com/office/drawing/2014/main" val="20003"/>
                    </a:ext>
                  </a:extLst>
                </a:gridCol>
                <a:gridCol w="1399540">
                  <a:extLst>
                    <a:ext uri="{9D8B030D-6E8A-4147-A177-3AD203B41FA5}">
                      <a16:colId xmlns:a16="http://schemas.microsoft.com/office/drawing/2014/main" val="20004"/>
                    </a:ext>
                  </a:extLst>
                </a:gridCol>
                <a:gridCol w="525145">
                  <a:extLst>
                    <a:ext uri="{9D8B030D-6E8A-4147-A177-3AD203B41FA5}">
                      <a16:colId xmlns:a16="http://schemas.microsoft.com/office/drawing/2014/main" val="20005"/>
                    </a:ext>
                  </a:extLst>
                </a:gridCol>
                <a:gridCol w="699770">
                  <a:extLst>
                    <a:ext uri="{9D8B030D-6E8A-4147-A177-3AD203B41FA5}">
                      <a16:colId xmlns:a16="http://schemas.microsoft.com/office/drawing/2014/main" val="20006"/>
                    </a:ext>
                  </a:extLst>
                </a:gridCol>
                <a:gridCol w="700404">
                  <a:extLst>
                    <a:ext uri="{9D8B030D-6E8A-4147-A177-3AD203B41FA5}">
                      <a16:colId xmlns:a16="http://schemas.microsoft.com/office/drawing/2014/main" val="20007"/>
                    </a:ext>
                  </a:extLst>
                </a:gridCol>
                <a:gridCol w="810895">
                  <a:extLst>
                    <a:ext uri="{9D8B030D-6E8A-4147-A177-3AD203B41FA5}">
                      <a16:colId xmlns:a16="http://schemas.microsoft.com/office/drawing/2014/main" val="20008"/>
                    </a:ext>
                  </a:extLst>
                </a:gridCol>
              </a:tblGrid>
              <a:tr h="341630">
                <a:tc>
                  <a:txBody>
                    <a:bodyPr/>
                    <a:lstStyle/>
                    <a:p>
                      <a:pPr marL="31750">
                        <a:lnSpc>
                          <a:spcPts val="2380"/>
                        </a:lnSpc>
                      </a:pPr>
                      <a:r>
                        <a:rPr sz="2300" dirty="0">
                          <a:latin typeface="Courier New"/>
                          <a:cs typeface="Courier New"/>
                        </a:rPr>
                        <a:t>The</a:t>
                      </a:r>
                      <a:r>
                        <a:rPr sz="2300" spc="-60" dirty="0">
                          <a:latin typeface="Courier New"/>
                          <a:cs typeface="Courier New"/>
                        </a:rPr>
                        <a:t> </a:t>
                      </a:r>
                      <a:r>
                        <a:rPr sz="2300" spc="-25" dirty="0">
                          <a:latin typeface="Courier New"/>
                          <a:cs typeface="Courier New"/>
                        </a:rPr>
                        <a:t>cat</a:t>
                      </a:r>
                      <a:endParaRPr sz="2300">
                        <a:latin typeface="Courier New"/>
                        <a:cs typeface="Courier New"/>
                      </a:endParaRPr>
                    </a:p>
                  </a:txBody>
                  <a:tcPr marL="0" marR="0" marT="0" marB="0"/>
                </a:tc>
                <a:tc>
                  <a:txBody>
                    <a:bodyPr/>
                    <a:lstStyle/>
                    <a:p>
                      <a:pPr marR="63500" algn="r">
                        <a:lnSpc>
                          <a:spcPts val="2380"/>
                        </a:lnSpc>
                      </a:pPr>
                      <a:r>
                        <a:rPr sz="2300" spc="-10" dirty="0">
                          <a:latin typeface="Courier New"/>
                          <a:cs typeface="Courier New"/>
                        </a:rPr>
                        <a:t>couldn’t</a:t>
                      </a:r>
                      <a:endParaRPr sz="2300">
                        <a:latin typeface="Courier New"/>
                        <a:cs typeface="Courier New"/>
                      </a:endParaRPr>
                    </a:p>
                  </a:txBody>
                  <a:tcPr marL="0" marR="0" marT="0" marB="0"/>
                </a:tc>
                <a:tc>
                  <a:txBody>
                    <a:bodyPr/>
                    <a:lstStyle/>
                    <a:p>
                      <a:pPr marL="112395">
                        <a:lnSpc>
                          <a:spcPts val="2380"/>
                        </a:lnSpc>
                      </a:pPr>
                      <a:r>
                        <a:rPr sz="2300" dirty="0">
                          <a:latin typeface="Courier New"/>
                          <a:cs typeface="Courier New"/>
                        </a:rPr>
                        <a:t>fit</a:t>
                      </a:r>
                      <a:r>
                        <a:rPr sz="2300" spc="-85" dirty="0">
                          <a:latin typeface="Courier New"/>
                          <a:cs typeface="Courier New"/>
                        </a:rPr>
                        <a:t> </a:t>
                      </a:r>
                      <a:r>
                        <a:rPr sz="2300" dirty="0">
                          <a:latin typeface="Courier New"/>
                          <a:cs typeface="Courier New"/>
                        </a:rPr>
                        <a:t>into</a:t>
                      </a:r>
                      <a:r>
                        <a:rPr sz="2300" spc="-65" dirty="0">
                          <a:latin typeface="Courier New"/>
                          <a:cs typeface="Courier New"/>
                        </a:rPr>
                        <a:t> </a:t>
                      </a:r>
                      <a:r>
                        <a:rPr sz="2300" spc="-25" dirty="0">
                          <a:latin typeface="Courier New"/>
                          <a:cs typeface="Courier New"/>
                        </a:rPr>
                        <a:t>the</a:t>
                      </a:r>
                      <a:endParaRPr sz="2300">
                        <a:latin typeface="Courier New"/>
                        <a:cs typeface="Courier New"/>
                      </a:endParaRPr>
                    </a:p>
                  </a:txBody>
                  <a:tcPr marL="0" marR="0" marT="0" marB="0"/>
                </a:tc>
                <a:tc>
                  <a:txBody>
                    <a:bodyPr/>
                    <a:lstStyle/>
                    <a:p>
                      <a:pPr marL="94615">
                        <a:lnSpc>
                          <a:spcPts val="2380"/>
                        </a:lnSpc>
                      </a:pPr>
                      <a:r>
                        <a:rPr sz="2300" spc="-25" dirty="0">
                          <a:latin typeface="Courier New"/>
                          <a:cs typeface="Courier New"/>
                        </a:rPr>
                        <a:t>hat</a:t>
                      </a:r>
                      <a:endParaRPr sz="2300">
                        <a:latin typeface="Courier New"/>
                        <a:cs typeface="Courier New"/>
                      </a:endParaRPr>
                    </a:p>
                  </a:txBody>
                  <a:tcPr marL="0" marR="0" marT="0" marB="0"/>
                </a:tc>
                <a:tc>
                  <a:txBody>
                    <a:bodyPr/>
                    <a:lstStyle/>
                    <a:p>
                      <a:pPr marL="90805">
                        <a:lnSpc>
                          <a:spcPts val="2380"/>
                        </a:lnSpc>
                      </a:pPr>
                      <a:r>
                        <a:rPr sz="2300" spc="-10" dirty="0">
                          <a:latin typeface="Courier New"/>
                          <a:cs typeface="Courier New"/>
                        </a:rPr>
                        <a:t>because</a:t>
                      </a:r>
                      <a:endParaRPr sz="2300">
                        <a:latin typeface="Courier New"/>
                        <a:cs typeface="Courier New"/>
                      </a:endParaRPr>
                    </a:p>
                  </a:txBody>
                  <a:tcPr marL="0" marR="0" marT="0" marB="0"/>
                </a:tc>
                <a:tc>
                  <a:txBody>
                    <a:bodyPr/>
                    <a:lstStyle/>
                    <a:p>
                      <a:pPr marL="90805">
                        <a:lnSpc>
                          <a:spcPts val="2380"/>
                        </a:lnSpc>
                      </a:pPr>
                      <a:r>
                        <a:rPr sz="2300" b="1" u="sng" spc="-25" dirty="0">
                          <a:latin typeface="Courier New"/>
                          <a:cs typeface="Courier New"/>
                        </a:rPr>
                        <a:t>it</a:t>
                      </a:r>
                      <a:endParaRPr sz="2300" b="1" u="sng" dirty="0">
                        <a:latin typeface="Courier New"/>
                        <a:cs typeface="Courier New"/>
                      </a:endParaRPr>
                    </a:p>
                  </a:txBody>
                  <a:tcPr marL="0" marR="0" marT="0" marB="0"/>
                </a:tc>
                <a:tc>
                  <a:txBody>
                    <a:bodyPr/>
                    <a:lstStyle/>
                    <a:p>
                      <a:pPr marL="88900">
                        <a:lnSpc>
                          <a:spcPts val="2380"/>
                        </a:lnSpc>
                      </a:pPr>
                      <a:r>
                        <a:rPr sz="2300" spc="-25" dirty="0">
                          <a:latin typeface="Courier New"/>
                          <a:cs typeface="Courier New"/>
                        </a:rPr>
                        <a:t>was</a:t>
                      </a:r>
                      <a:endParaRPr sz="2300">
                        <a:latin typeface="Courier New"/>
                        <a:cs typeface="Courier New"/>
                      </a:endParaRPr>
                    </a:p>
                  </a:txBody>
                  <a:tcPr marL="0" marR="0" marT="0" marB="0"/>
                </a:tc>
                <a:tc>
                  <a:txBody>
                    <a:bodyPr/>
                    <a:lstStyle/>
                    <a:p>
                      <a:pPr marL="91440">
                        <a:lnSpc>
                          <a:spcPts val="2380"/>
                        </a:lnSpc>
                      </a:pPr>
                      <a:r>
                        <a:rPr sz="2300" spc="-25" dirty="0">
                          <a:latin typeface="Courier New"/>
                          <a:cs typeface="Courier New"/>
                        </a:rPr>
                        <a:t>too</a:t>
                      </a:r>
                      <a:endParaRPr sz="2300">
                        <a:latin typeface="Courier New"/>
                        <a:cs typeface="Courier New"/>
                      </a:endParaRPr>
                    </a:p>
                  </a:txBody>
                  <a:tcPr marL="0" marR="0" marT="0" marB="0"/>
                </a:tc>
                <a:tc>
                  <a:txBody>
                    <a:bodyPr/>
                    <a:lstStyle/>
                    <a:p>
                      <a:pPr marL="89535">
                        <a:lnSpc>
                          <a:spcPts val="2380"/>
                        </a:lnSpc>
                      </a:pPr>
                      <a:r>
                        <a:rPr sz="2300" spc="-20" dirty="0">
                          <a:latin typeface="Courier New"/>
                          <a:cs typeface="Courier New"/>
                        </a:rPr>
                        <a:t>big.</a:t>
                      </a:r>
                      <a:endParaRPr sz="2300">
                        <a:latin typeface="Courier New"/>
                        <a:cs typeface="Courier New"/>
                      </a:endParaRPr>
                    </a:p>
                  </a:txBody>
                  <a:tcPr marL="0" marR="0" marT="0" marB="0"/>
                </a:tc>
                <a:extLst>
                  <a:ext uri="{0D108BD9-81ED-4DB2-BD59-A6C34878D82A}">
                    <a16:rowId xmlns:a16="http://schemas.microsoft.com/office/drawing/2014/main" val="10000"/>
                  </a:ext>
                </a:extLst>
              </a:tr>
              <a:tr h="344805">
                <a:tc>
                  <a:txBody>
                    <a:bodyPr/>
                    <a:lstStyle/>
                    <a:p>
                      <a:pPr marL="31750">
                        <a:lnSpc>
                          <a:spcPts val="2485"/>
                        </a:lnSpc>
                      </a:pPr>
                      <a:r>
                        <a:rPr sz="2300" dirty="0">
                          <a:latin typeface="Calibri"/>
                          <a:cs typeface="Calibri"/>
                        </a:rPr>
                        <a:t>Does</a:t>
                      </a:r>
                      <a:r>
                        <a:rPr sz="2300" spc="-25" dirty="0">
                          <a:latin typeface="Calibri"/>
                          <a:cs typeface="Calibri"/>
                        </a:rPr>
                        <a:t> </a:t>
                      </a:r>
                      <a:r>
                        <a:rPr sz="2300" dirty="0">
                          <a:latin typeface="Courier New"/>
                          <a:cs typeface="Courier New"/>
                        </a:rPr>
                        <a:t>it</a:t>
                      </a:r>
                      <a:r>
                        <a:rPr sz="2300" spc="-65" dirty="0">
                          <a:latin typeface="Courier New"/>
                          <a:cs typeface="Courier New"/>
                        </a:rPr>
                        <a:t> </a:t>
                      </a:r>
                      <a:r>
                        <a:rPr sz="2300" spc="-50" dirty="0">
                          <a:latin typeface="Courier New"/>
                          <a:cs typeface="Courier New"/>
                        </a:rPr>
                        <a:t>=</a:t>
                      </a:r>
                      <a:endParaRPr sz="2300">
                        <a:latin typeface="Courier New"/>
                        <a:cs typeface="Courier New"/>
                      </a:endParaRPr>
                    </a:p>
                  </a:txBody>
                  <a:tcPr marL="0" marR="0" marT="0" marB="0"/>
                </a:tc>
                <a:tc>
                  <a:txBody>
                    <a:bodyPr/>
                    <a:lstStyle/>
                    <a:p>
                      <a:pPr marR="104775" algn="r">
                        <a:lnSpc>
                          <a:spcPts val="2460"/>
                        </a:lnSpc>
                      </a:pPr>
                      <a:r>
                        <a:rPr sz="2300" dirty="0">
                          <a:latin typeface="Courier New"/>
                          <a:cs typeface="Courier New"/>
                        </a:rPr>
                        <a:t>the</a:t>
                      </a:r>
                      <a:r>
                        <a:rPr sz="2300" spc="-65" dirty="0">
                          <a:latin typeface="Courier New"/>
                          <a:cs typeface="Courier New"/>
                        </a:rPr>
                        <a:t> </a:t>
                      </a:r>
                      <a:r>
                        <a:rPr sz="2300" spc="-25" dirty="0">
                          <a:latin typeface="Courier New"/>
                          <a:cs typeface="Courier New"/>
                        </a:rPr>
                        <a:t>cat</a:t>
                      </a:r>
                      <a:endParaRPr sz="2300">
                        <a:latin typeface="Courier New"/>
                        <a:cs typeface="Courier New"/>
                      </a:endParaRPr>
                    </a:p>
                  </a:txBody>
                  <a:tcPr marL="0" marR="0" marT="0" marB="0"/>
                </a:tc>
                <a:tc>
                  <a:txBody>
                    <a:bodyPr/>
                    <a:lstStyle/>
                    <a:p>
                      <a:pPr marL="71120">
                        <a:lnSpc>
                          <a:spcPts val="2485"/>
                        </a:lnSpc>
                        <a:tabLst>
                          <a:tab pos="500380" algn="l"/>
                        </a:tabLst>
                      </a:pPr>
                      <a:r>
                        <a:rPr sz="2300" spc="-25" dirty="0">
                          <a:latin typeface="Calibri"/>
                          <a:cs typeface="Calibri"/>
                        </a:rPr>
                        <a:t>or</a:t>
                      </a:r>
                      <a:r>
                        <a:rPr sz="2300" dirty="0">
                          <a:latin typeface="Calibri"/>
                          <a:cs typeface="Calibri"/>
                        </a:rPr>
                        <a:t>	</a:t>
                      </a:r>
                      <a:r>
                        <a:rPr sz="2300" dirty="0">
                          <a:latin typeface="Courier New"/>
                          <a:cs typeface="Courier New"/>
                        </a:rPr>
                        <a:t>the</a:t>
                      </a:r>
                      <a:r>
                        <a:rPr sz="2300" spc="-75" dirty="0">
                          <a:latin typeface="Courier New"/>
                          <a:cs typeface="Courier New"/>
                        </a:rPr>
                        <a:t> </a:t>
                      </a:r>
                      <a:r>
                        <a:rPr sz="2300" spc="-20" dirty="0">
                          <a:latin typeface="Courier New"/>
                          <a:cs typeface="Courier New"/>
                        </a:rPr>
                        <a:t>hat?</a:t>
                      </a:r>
                      <a:endParaRPr sz="2300">
                        <a:latin typeface="Courier New"/>
                        <a:cs typeface="Courier New"/>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a:latin typeface="Times New Roman"/>
                        <a:cs typeface="Times New Roman"/>
                      </a:endParaRPr>
                    </a:p>
                  </a:txBody>
                  <a:tcPr marL="0" marR="0" marT="0" marB="0"/>
                </a:tc>
                <a:tc>
                  <a:txBody>
                    <a:bodyPr/>
                    <a:lstStyle/>
                    <a:p>
                      <a:pPr>
                        <a:lnSpc>
                          <a:spcPct val="100000"/>
                        </a:lnSpc>
                      </a:pPr>
                      <a:endParaRPr sz="2100" dirty="0">
                        <a:latin typeface="Times New Roman"/>
                        <a:cs typeface="Times New Roman"/>
                      </a:endParaRPr>
                    </a:p>
                  </a:txBody>
                  <a:tcPr marL="0" marR="0" marT="0" marB="0"/>
                </a:tc>
                <a:extLst>
                  <a:ext uri="{0D108BD9-81ED-4DB2-BD59-A6C34878D82A}">
                    <a16:rowId xmlns:a16="http://schemas.microsoft.com/office/drawing/2014/main" val="10001"/>
                  </a:ext>
                </a:extLst>
              </a:tr>
            </a:tbl>
          </a:graphicData>
        </a:graphic>
      </p:graphicFrame>
      <p:graphicFrame>
        <p:nvGraphicFramePr>
          <p:cNvPr id="4" name="object 4"/>
          <p:cNvGraphicFramePr>
            <a:graphicFrameLocks noGrp="1"/>
          </p:cNvGraphicFramePr>
          <p:nvPr/>
        </p:nvGraphicFramePr>
        <p:xfrm>
          <a:off x="961593" y="5759434"/>
          <a:ext cx="7060562" cy="681355"/>
        </p:xfrm>
        <a:graphic>
          <a:graphicData uri="http://schemas.openxmlformats.org/drawingml/2006/table">
            <a:tbl>
              <a:tblPr firstRow="1" bandRow="1">
                <a:tableStyleId>{2D5ABB26-0587-4C30-8999-92F81FD0307C}</a:tableStyleId>
              </a:tblPr>
              <a:tblGrid>
                <a:gridCol w="278130">
                  <a:extLst>
                    <a:ext uri="{9D8B030D-6E8A-4147-A177-3AD203B41FA5}">
                      <a16:colId xmlns:a16="http://schemas.microsoft.com/office/drawing/2014/main" val="20000"/>
                    </a:ext>
                  </a:extLst>
                </a:gridCol>
                <a:gridCol w="2640965">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701039">
                  <a:extLst>
                    <a:ext uri="{9D8B030D-6E8A-4147-A177-3AD203B41FA5}">
                      <a16:colId xmlns:a16="http://schemas.microsoft.com/office/drawing/2014/main" val="20003"/>
                    </a:ext>
                  </a:extLst>
                </a:gridCol>
                <a:gridCol w="703579">
                  <a:extLst>
                    <a:ext uri="{9D8B030D-6E8A-4147-A177-3AD203B41FA5}">
                      <a16:colId xmlns:a16="http://schemas.microsoft.com/office/drawing/2014/main" val="20004"/>
                    </a:ext>
                  </a:extLst>
                </a:gridCol>
                <a:gridCol w="693420">
                  <a:extLst>
                    <a:ext uri="{9D8B030D-6E8A-4147-A177-3AD203B41FA5}">
                      <a16:colId xmlns:a16="http://schemas.microsoft.com/office/drawing/2014/main" val="20005"/>
                    </a:ext>
                  </a:extLst>
                </a:gridCol>
                <a:gridCol w="974089">
                  <a:extLst>
                    <a:ext uri="{9D8B030D-6E8A-4147-A177-3AD203B41FA5}">
                      <a16:colId xmlns:a16="http://schemas.microsoft.com/office/drawing/2014/main" val="20006"/>
                    </a:ext>
                  </a:extLst>
                </a:gridCol>
                <a:gridCol w="383540">
                  <a:extLst>
                    <a:ext uri="{9D8B030D-6E8A-4147-A177-3AD203B41FA5}">
                      <a16:colId xmlns:a16="http://schemas.microsoft.com/office/drawing/2014/main" val="20007"/>
                    </a:ext>
                  </a:extLst>
                </a:gridCol>
              </a:tblGrid>
              <a:tr h="342265">
                <a:tc>
                  <a:txBody>
                    <a:bodyPr/>
                    <a:lstStyle/>
                    <a:p>
                      <a:pPr marL="31750">
                        <a:lnSpc>
                          <a:spcPts val="2415"/>
                        </a:lnSpc>
                      </a:pPr>
                      <a:r>
                        <a:rPr sz="2300" dirty="0">
                          <a:latin typeface="Calibri"/>
                          <a:cs typeface="Calibri"/>
                        </a:rPr>
                        <a:t>≡</a:t>
                      </a:r>
                      <a:endParaRPr sz="2300">
                        <a:latin typeface="Calibri"/>
                        <a:cs typeface="Calibri"/>
                      </a:endParaRPr>
                    </a:p>
                  </a:txBody>
                  <a:tcPr marL="0" marR="0" marT="0" marB="0"/>
                </a:tc>
                <a:tc>
                  <a:txBody>
                    <a:bodyPr/>
                    <a:lstStyle/>
                    <a:p>
                      <a:pPr marR="85090" algn="r">
                        <a:lnSpc>
                          <a:spcPts val="2400"/>
                        </a:lnSpc>
                        <a:tabLst>
                          <a:tab pos="362585" algn="l"/>
                        </a:tabLst>
                      </a:pPr>
                      <a:r>
                        <a:rPr sz="2300" spc="-25" dirty="0">
                          <a:latin typeface="Calibri"/>
                          <a:cs typeface="Calibri"/>
                        </a:rPr>
                        <a:t>Is</a:t>
                      </a:r>
                      <a:r>
                        <a:rPr sz="2300" dirty="0">
                          <a:latin typeface="Calibri"/>
                          <a:cs typeface="Calibri"/>
                        </a:rPr>
                        <a:t>	</a:t>
                      </a:r>
                      <a:r>
                        <a:rPr sz="2300" spc="-10" dirty="0">
                          <a:latin typeface="Courier New"/>
                          <a:cs typeface="Courier New"/>
                        </a:rPr>
                        <a:t>P(...because</a:t>
                      </a:r>
                      <a:endParaRPr sz="2300">
                        <a:latin typeface="Courier New"/>
                        <a:cs typeface="Courier New"/>
                      </a:endParaRPr>
                    </a:p>
                  </a:txBody>
                  <a:tcPr marL="0" marR="0" marT="0" marB="0"/>
                </a:tc>
                <a:tc>
                  <a:txBody>
                    <a:bodyPr/>
                    <a:lstStyle/>
                    <a:p>
                      <a:pPr marR="3810" algn="ctr">
                        <a:lnSpc>
                          <a:spcPts val="2380"/>
                        </a:lnSpc>
                      </a:pPr>
                      <a:r>
                        <a:rPr sz="2300" b="1" spc="-25" dirty="0">
                          <a:latin typeface="Courier New"/>
                          <a:cs typeface="Courier New"/>
                        </a:rPr>
                        <a:t>the</a:t>
                      </a:r>
                      <a:endParaRPr sz="2300">
                        <a:latin typeface="Courier New"/>
                        <a:cs typeface="Courier New"/>
                      </a:endParaRPr>
                    </a:p>
                  </a:txBody>
                  <a:tcPr marL="0" marR="0" marT="0" marB="0"/>
                </a:tc>
                <a:tc>
                  <a:txBody>
                    <a:bodyPr/>
                    <a:lstStyle/>
                    <a:p>
                      <a:pPr marL="78740">
                        <a:lnSpc>
                          <a:spcPts val="2380"/>
                        </a:lnSpc>
                      </a:pPr>
                      <a:r>
                        <a:rPr sz="2300" b="1" spc="-25" dirty="0">
                          <a:latin typeface="Courier New"/>
                          <a:cs typeface="Courier New"/>
                        </a:rPr>
                        <a:t>cat</a:t>
                      </a:r>
                      <a:endParaRPr sz="2300">
                        <a:latin typeface="Courier New"/>
                        <a:cs typeface="Courier New"/>
                      </a:endParaRPr>
                    </a:p>
                  </a:txBody>
                  <a:tcPr marL="0" marR="0" marT="0" marB="0"/>
                </a:tc>
                <a:tc>
                  <a:txBody>
                    <a:bodyPr/>
                    <a:lstStyle/>
                    <a:p>
                      <a:pPr marL="86360">
                        <a:lnSpc>
                          <a:spcPts val="2380"/>
                        </a:lnSpc>
                      </a:pPr>
                      <a:r>
                        <a:rPr sz="2300" spc="-25" dirty="0">
                          <a:latin typeface="Courier New"/>
                          <a:cs typeface="Courier New"/>
                        </a:rPr>
                        <a:t>was</a:t>
                      </a:r>
                      <a:endParaRPr sz="2300">
                        <a:latin typeface="Courier New"/>
                        <a:cs typeface="Courier New"/>
                      </a:endParaRPr>
                    </a:p>
                  </a:txBody>
                  <a:tcPr marL="0" marR="0" marT="0" marB="0"/>
                </a:tc>
                <a:tc>
                  <a:txBody>
                    <a:bodyPr/>
                    <a:lstStyle/>
                    <a:p>
                      <a:pPr marL="83820">
                        <a:lnSpc>
                          <a:spcPts val="2380"/>
                        </a:lnSpc>
                      </a:pPr>
                      <a:r>
                        <a:rPr sz="2300" spc="-25" dirty="0">
                          <a:latin typeface="Courier New"/>
                          <a:cs typeface="Courier New"/>
                        </a:rPr>
                        <a:t>too</a:t>
                      </a:r>
                      <a:endParaRPr sz="2300">
                        <a:latin typeface="Courier New"/>
                        <a:cs typeface="Courier New"/>
                      </a:endParaRPr>
                    </a:p>
                  </a:txBody>
                  <a:tcPr marL="0" marR="0" marT="0" marB="0"/>
                </a:tc>
                <a:tc>
                  <a:txBody>
                    <a:bodyPr/>
                    <a:lstStyle/>
                    <a:p>
                      <a:pPr marL="77470">
                        <a:lnSpc>
                          <a:spcPts val="2380"/>
                        </a:lnSpc>
                      </a:pPr>
                      <a:r>
                        <a:rPr sz="2300" spc="-20" dirty="0">
                          <a:latin typeface="Courier New"/>
                          <a:cs typeface="Courier New"/>
                        </a:rPr>
                        <a:t>big)</a:t>
                      </a:r>
                      <a:endParaRPr sz="2300">
                        <a:latin typeface="Courier New"/>
                        <a:cs typeface="Courier New"/>
                      </a:endParaRPr>
                    </a:p>
                  </a:txBody>
                  <a:tcPr marL="0" marR="0" marT="0" marB="0"/>
                </a:tc>
                <a:tc>
                  <a:txBody>
                    <a:bodyPr/>
                    <a:lstStyle/>
                    <a:p>
                      <a:pPr marL="6350">
                        <a:lnSpc>
                          <a:spcPts val="2380"/>
                        </a:lnSpc>
                      </a:pPr>
                      <a:r>
                        <a:rPr sz="2300" spc="-25" dirty="0">
                          <a:latin typeface="Courier New"/>
                          <a:cs typeface="Courier New"/>
                        </a:rPr>
                        <a:t>&gt;=</a:t>
                      </a:r>
                      <a:endParaRPr sz="2300">
                        <a:latin typeface="Courier New"/>
                        <a:cs typeface="Courier New"/>
                      </a:endParaRPr>
                    </a:p>
                  </a:txBody>
                  <a:tcPr marL="0" marR="0" marT="0" marB="0"/>
                </a:tc>
                <a:extLst>
                  <a:ext uri="{0D108BD9-81ED-4DB2-BD59-A6C34878D82A}">
                    <a16:rowId xmlns:a16="http://schemas.microsoft.com/office/drawing/2014/main" val="10000"/>
                  </a:ext>
                </a:extLst>
              </a:tr>
              <a:tr h="339090">
                <a:tc>
                  <a:txBody>
                    <a:bodyPr/>
                    <a:lstStyle/>
                    <a:p>
                      <a:pPr>
                        <a:lnSpc>
                          <a:spcPct val="100000"/>
                        </a:lnSpc>
                      </a:pPr>
                      <a:endParaRPr sz="2100">
                        <a:latin typeface="Times New Roman"/>
                        <a:cs typeface="Times New Roman"/>
                      </a:endParaRPr>
                    </a:p>
                  </a:txBody>
                  <a:tcPr marL="0" marR="0" marT="0" marB="0"/>
                </a:tc>
                <a:tc>
                  <a:txBody>
                    <a:bodyPr/>
                    <a:lstStyle/>
                    <a:p>
                      <a:pPr marR="69850" algn="r">
                        <a:lnSpc>
                          <a:spcPts val="2440"/>
                        </a:lnSpc>
                      </a:pPr>
                      <a:r>
                        <a:rPr sz="2300" spc="-10" dirty="0">
                          <a:latin typeface="Courier New"/>
                          <a:cs typeface="Courier New"/>
                        </a:rPr>
                        <a:t>P(...because</a:t>
                      </a:r>
                      <a:endParaRPr sz="2300">
                        <a:latin typeface="Courier New"/>
                        <a:cs typeface="Courier New"/>
                      </a:endParaRPr>
                    </a:p>
                  </a:txBody>
                  <a:tcPr marL="0" marR="0" marT="0" marB="0"/>
                </a:tc>
                <a:tc>
                  <a:txBody>
                    <a:bodyPr/>
                    <a:lstStyle/>
                    <a:p>
                      <a:pPr marL="9525" algn="ctr">
                        <a:lnSpc>
                          <a:spcPts val="2440"/>
                        </a:lnSpc>
                      </a:pPr>
                      <a:r>
                        <a:rPr sz="2300" b="1" spc="-25" dirty="0">
                          <a:latin typeface="Courier New"/>
                          <a:cs typeface="Courier New"/>
                        </a:rPr>
                        <a:t>the</a:t>
                      </a:r>
                      <a:endParaRPr sz="2300">
                        <a:latin typeface="Courier New"/>
                        <a:cs typeface="Courier New"/>
                      </a:endParaRPr>
                    </a:p>
                  </a:txBody>
                  <a:tcPr marL="0" marR="0" marT="0" marB="0"/>
                </a:tc>
                <a:tc>
                  <a:txBody>
                    <a:bodyPr/>
                    <a:lstStyle/>
                    <a:p>
                      <a:pPr marL="95250">
                        <a:lnSpc>
                          <a:spcPts val="2440"/>
                        </a:lnSpc>
                      </a:pPr>
                      <a:r>
                        <a:rPr sz="2300" b="1" spc="-25" dirty="0">
                          <a:latin typeface="Courier New"/>
                          <a:cs typeface="Courier New"/>
                        </a:rPr>
                        <a:t>hat</a:t>
                      </a:r>
                      <a:endParaRPr sz="2300">
                        <a:latin typeface="Courier New"/>
                        <a:cs typeface="Courier New"/>
                      </a:endParaRPr>
                    </a:p>
                  </a:txBody>
                  <a:tcPr marL="0" marR="0" marT="0" marB="0"/>
                </a:tc>
                <a:tc>
                  <a:txBody>
                    <a:bodyPr/>
                    <a:lstStyle/>
                    <a:p>
                      <a:pPr marL="99695">
                        <a:lnSpc>
                          <a:spcPts val="2440"/>
                        </a:lnSpc>
                      </a:pPr>
                      <a:r>
                        <a:rPr sz="2300" spc="-25" dirty="0">
                          <a:latin typeface="Courier New"/>
                          <a:cs typeface="Courier New"/>
                        </a:rPr>
                        <a:t>was</a:t>
                      </a:r>
                      <a:endParaRPr sz="2300">
                        <a:latin typeface="Courier New"/>
                        <a:cs typeface="Courier New"/>
                      </a:endParaRPr>
                    </a:p>
                  </a:txBody>
                  <a:tcPr marL="0" marR="0" marT="0" marB="0"/>
                </a:tc>
                <a:tc>
                  <a:txBody>
                    <a:bodyPr/>
                    <a:lstStyle/>
                    <a:p>
                      <a:pPr marL="95885">
                        <a:lnSpc>
                          <a:spcPts val="2440"/>
                        </a:lnSpc>
                      </a:pPr>
                      <a:r>
                        <a:rPr sz="2300" spc="-25" dirty="0">
                          <a:latin typeface="Courier New"/>
                          <a:cs typeface="Courier New"/>
                        </a:rPr>
                        <a:t>too</a:t>
                      </a:r>
                      <a:endParaRPr sz="2300">
                        <a:latin typeface="Courier New"/>
                        <a:cs typeface="Courier New"/>
                      </a:endParaRPr>
                    </a:p>
                  </a:txBody>
                  <a:tcPr marL="0" marR="0" marT="0" marB="0"/>
                </a:tc>
                <a:tc>
                  <a:txBody>
                    <a:bodyPr/>
                    <a:lstStyle/>
                    <a:p>
                      <a:pPr marL="97790">
                        <a:lnSpc>
                          <a:spcPts val="2440"/>
                        </a:lnSpc>
                      </a:pPr>
                      <a:r>
                        <a:rPr sz="2300" spc="-20" dirty="0">
                          <a:latin typeface="Courier New"/>
                          <a:cs typeface="Courier New"/>
                        </a:rPr>
                        <a:t>big)?</a:t>
                      </a:r>
                      <a:endParaRPr sz="2300">
                        <a:latin typeface="Courier New"/>
                        <a:cs typeface="Courier New"/>
                      </a:endParaRPr>
                    </a:p>
                  </a:txBody>
                  <a:tcPr marL="0" marR="0" marT="0" marB="0"/>
                </a:tc>
                <a:tc>
                  <a:txBody>
                    <a:bodyPr/>
                    <a:lstStyle/>
                    <a:p>
                      <a:pPr>
                        <a:lnSpc>
                          <a:spcPct val="100000"/>
                        </a:lnSpc>
                      </a:pPr>
                      <a:endParaRPr sz="2100">
                        <a:latin typeface="Times New Roman"/>
                        <a:cs typeface="Times New Roman"/>
                      </a:endParaRPr>
                    </a:p>
                  </a:txBody>
                  <a:tcPr marL="0" marR="0" marT="0" marB="0"/>
                </a:tc>
                <a:extLst>
                  <a:ext uri="{0D108BD9-81ED-4DB2-BD59-A6C34878D82A}">
                    <a16:rowId xmlns:a16="http://schemas.microsoft.com/office/drawing/2014/main" val="10001"/>
                  </a:ext>
                </a:extLst>
              </a:tr>
            </a:tbl>
          </a:graphicData>
        </a:graphic>
      </p:graphicFrame>
      <p:sp>
        <p:nvSpPr>
          <p:cNvPr id="5" name="object 5"/>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Emergent</a:t>
            </a:r>
            <a:r>
              <a:rPr b="0" spc="-50" dirty="0">
                <a:latin typeface="Calibri"/>
                <a:cs typeface="Calibri"/>
              </a:rPr>
              <a:t> </a:t>
            </a:r>
            <a:r>
              <a:rPr b="0" spc="-15" dirty="0">
                <a:latin typeface="Calibri"/>
                <a:cs typeface="Calibri"/>
              </a:rPr>
              <a:t>zero-</a:t>
            </a:r>
            <a:r>
              <a:rPr b="0" dirty="0">
                <a:latin typeface="Calibri"/>
                <a:cs typeface="Calibri"/>
              </a:rPr>
              <a:t>shot</a:t>
            </a:r>
            <a:r>
              <a:rPr b="0" spc="-50" dirty="0">
                <a:latin typeface="Calibri"/>
                <a:cs typeface="Calibri"/>
              </a:rPr>
              <a:t> </a:t>
            </a:r>
            <a:r>
              <a:rPr b="0" spc="-10" dirty="0">
                <a:latin typeface="Calibri"/>
                <a:cs typeface="Calibri"/>
              </a:rPr>
              <a:t>learning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41959" y="1711451"/>
            <a:ext cx="11452860" cy="1033272"/>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Emergent</a:t>
            </a:r>
            <a:r>
              <a:rPr b="0" spc="-50" dirty="0">
                <a:latin typeface="Calibri"/>
                <a:cs typeface="Calibri"/>
              </a:rPr>
              <a:t> </a:t>
            </a:r>
            <a:r>
              <a:rPr b="0" spc="-15" dirty="0">
                <a:latin typeface="Calibri"/>
                <a:cs typeface="Calibri"/>
              </a:rPr>
              <a:t>zero-</a:t>
            </a:r>
            <a:r>
              <a:rPr b="0" dirty="0">
                <a:latin typeface="Calibri"/>
                <a:cs typeface="Calibri"/>
              </a:rPr>
              <a:t>shot</a:t>
            </a:r>
            <a:r>
              <a:rPr b="0" spc="-50" dirty="0">
                <a:latin typeface="Calibri"/>
                <a:cs typeface="Calibri"/>
              </a:rPr>
              <a:t> </a:t>
            </a:r>
            <a:r>
              <a:rPr b="0" spc="-10" dirty="0">
                <a:latin typeface="Calibri"/>
                <a:cs typeface="Calibri"/>
              </a:rPr>
              <a:t>learning</a:t>
            </a:r>
          </a:p>
        </p:txBody>
      </p:sp>
      <p:pic>
        <p:nvPicPr>
          <p:cNvPr id="4" name="object 4"/>
          <p:cNvPicPr/>
          <p:nvPr/>
        </p:nvPicPr>
        <p:blipFill>
          <a:blip r:embed="rId4" cstate="print"/>
          <a:stretch>
            <a:fillRect/>
          </a:stretch>
        </p:blipFill>
        <p:spPr>
          <a:xfrm>
            <a:off x="952500" y="3096767"/>
            <a:ext cx="10189464" cy="3041904"/>
          </a:xfrm>
          <a:prstGeom prst="rect">
            <a:avLst/>
          </a:prstGeom>
        </p:spPr>
      </p:pic>
      <p:sp>
        <p:nvSpPr>
          <p:cNvPr id="5" name="object 5"/>
          <p:cNvSpPr txBox="1"/>
          <p:nvPr/>
        </p:nvSpPr>
        <p:spPr>
          <a:xfrm>
            <a:off x="637133" y="1137665"/>
            <a:ext cx="11466830" cy="1703070"/>
          </a:xfrm>
          <a:prstGeom prst="rect">
            <a:avLst/>
          </a:prstGeom>
        </p:spPr>
        <p:txBody>
          <a:bodyPr vert="horz" wrap="square" lIns="0" tIns="13335" rIns="0" bIns="0" rtlCol="0">
            <a:spAutoFit/>
          </a:bodyPr>
          <a:lstStyle/>
          <a:p>
            <a:pPr marL="12700">
              <a:lnSpc>
                <a:spcPct val="100000"/>
              </a:lnSpc>
              <a:spcBef>
                <a:spcPts val="105"/>
              </a:spcBef>
            </a:pPr>
            <a:r>
              <a:rPr sz="2300" dirty="0">
                <a:latin typeface="Calibri"/>
                <a:cs typeface="Calibri"/>
              </a:rPr>
              <a:t>GPT-2</a:t>
            </a:r>
            <a:r>
              <a:rPr sz="2300" spc="-60" dirty="0">
                <a:latin typeface="Calibri"/>
                <a:cs typeface="Calibri"/>
              </a:rPr>
              <a:t> </a:t>
            </a:r>
            <a:r>
              <a:rPr sz="2300" dirty="0">
                <a:latin typeface="Calibri"/>
                <a:cs typeface="Calibri"/>
              </a:rPr>
              <a:t>beats</a:t>
            </a:r>
            <a:r>
              <a:rPr sz="2300" spc="-10" dirty="0">
                <a:latin typeface="Calibri"/>
                <a:cs typeface="Calibri"/>
              </a:rPr>
              <a:t> </a:t>
            </a:r>
            <a:r>
              <a:rPr sz="2300" dirty="0">
                <a:latin typeface="Calibri"/>
                <a:cs typeface="Calibri"/>
              </a:rPr>
              <a:t>SoTA on</a:t>
            </a:r>
            <a:r>
              <a:rPr sz="2300" spc="-15" dirty="0">
                <a:latin typeface="Calibri"/>
                <a:cs typeface="Calibri"/>
              </a:rPr>
              <a:t> </a:t>
            </a:r>
            <a:r>
              <a:rPr sz="2300" dirty="0">
                <a:latin typeface="Calibri"/>
                <a:cs typeface="Calibri"/>
              </a:rPr>
              <a:t>language</a:t>
            </a:r>
            <a:r>
              <a:rPr sz="2300" spc="15" dirty="0">
                <a:latin typeface="Calibri"/>
                <a:cs typeface="Calibri"/>
              </a:rPr>
              <a:t> </a:t>
            </a:r>
            <a:r>
              <a:rPr sz="2300" dirty="0">
                <a:latin typeface="Calibri"/>
                <a:cs typeface="Calibri"/>
              </a:rPr>
              <a:t>modeling</a:t>
            </a:r>
            <a:r>
              <a:rPr sz="2300" spc="-20" dirty="0">
                <a:latin typeface="Calibri"/>
                <a:cs typeface="Calibri"/>
              </a:rPr>
              <a:t> </a:t>
            </a:r>
            <a:r>
              <a:rPr sz="2300" dirty="0">
                <a:latin typeface="Calibri"/>
                <a:cs typeface="Calibri"/>
              </a:rPr>
              <a:t>benchmarks</a:t>
            </a:r>
            <a:r>
              <a:rPr sz="2300" spc="-15" dirty="0">
                <a:latin typeface="Calibri"/>
                <a:cs typeface="Calibri"/>
              </a:rPr>
              <a:t> </a:t>
            </a:r>
            <a:r>
              <a:rPr sz="2300" dirty="0">
                <a:latin typeface="Calibri"/>
                <a:cs typeface="Calibri"/>
              </a:rPr>
              <a:t>with</a:t>
            </a:r>
            <a:r>
              <a:rPr sz="2300" spc="25" dirty="0">
                <a:latin typeface="Calibri"/>
                <a:cs typeface="Calibri"/>
              </a:rPr>
              <a:t> </a:t>
            </a:r>
            <a:r>
              <a:rPr sz="2300" dirty="0">
                <a:solidFill>
                  <a:srgbClr val="CC0000"/>
                </a:solidFill>
                <a:latin typeface="Calibri"/>
                <a:cs typeface="Calibri"/>
              </a:rPr>
              <a:t>no</a:t>
            </a:r>
            <a:r>
              <a:rPr sz="2300" spc="-5" dirty="0">
                <a:solidFill>
                  <a:srgbClr val="CC0000"/>
                </a:solidFill>
                <a:latin typeface="Calibri"/>
                <a:cs typeface="Calibri"/>
              </a:rPr>
              <a:t> </a:t>
            </a:r>
            <a:r>
              <a:rPr sz="2300" spc="-15" dirty="0">
                <a:solidFill>
                  <a:srgbClr val="CC0000"/>
                </a:solidFill>
                <a:latin typeface="Calibri"/>
                <a:cs typeface="Calibri"/>
              </a:rPr>
              <a:t>task-</a:t>
            </a:r>
            <a:r>
              <a:rPr sz="2300" dirty="0">
                <a:solidFill>
                  <a:srgbClr val="CC0000"/>
                </a:solidFill>
                <a:latin typeface="Calibri"/>
                <a:cs typeface="Calibri"/>
              </a:rPr>
              <a:t>specific</a:t>
            </a:r>
            <a:r>
              <a:rPr sz="2300" spc="-5" dirty="0">
                <a:solidFill>
                  <a:srgbClr val="CC0000"/>
                </a:solidFill>
                <a:latin typeface="Calibri"/>
                <a:cs typeface="Calibri"/>
              </a:rPr>
              <a:t> </a:t>
            </a:r>
            <a:r>
              <a:rPr sz="2300" dirty="0">
                <a:solidFill>
                  <a:srgbClr val="CC0000"/>
                </a:solidFill>
                <a:latin typeface="Calibri"/>
                <a:cs typeface="Calibri"/>
              </a:rPr>
              <a:t>fine-</a:t>
            </a:r>
            <a:r>
              <a:rPr sz="2300" spc="-10" dirty="0">
                <a:solidFill>
                  <a:srgbClr val="CC0000"/>
                </a:solidFill>
                <a:latin typeface="Calibri"/>
                <a:cs typeface="Calibri"/>
              </a:rPr>
              <a:t>tuning</a:t>
            </a:r>
            <a:endParaRPr sz="2300">
              <a:latin typeface="Calibri"/>
              <a:cs typeface="Calibri"/>
            </a:endParaRPr>
          </a:p>
          <a:p>
            <a:pPr>
              <a:lnSpc>
                <a:spcPct val="100000"/>
              </a:lnSpc>
            </a:pPr>
            <a:endParaRPr sz="2300">
              <a:latin typeface="Calibri"/>
              <a:cs typeface="Calibri"/>
            </a:endParaRPr>
          </a:p>
          <a:p>
            <a:pPr>
              <a:lnSpc>
                <a:spcPct val="100000"/>
              </a:lnSpc>
              <a:spcBef>
                <a:spcPts val="25"/>
              </a:spcBef>
            </a:pPr>
            <a:endParaRPr sz="2300">
              <a:latin typeface="Calibri"/>
              <a:cs typeface="Calibri"/>
            </a:endParaRPr>
          </a:p>
          <a:p>
            <a:pPr marL="4863465" marR="5080">
              <a:lnSpc>
                <a:spcPct val="100000"/>
              </a:lnSpc>
            </a:pPr>
            <a:r>
              <a:rPr sz="2000" b="1" dirty="0">
                <a:latin typeface="Calibri"/>
                <a:cs typeface="Calibri"/>
              </a:rPr>
              <a:t>LAMBADA</a:t>
            </a:r>
            <a:r>
              <a:rPr sz="2000" b="1" spc="-95" dirty="0">
                <a:latin typeface="Calibri"/>
                <a:cs typeface="Calibri"/>
              </a:rPr>
              <a:t> </a:t>
            </a:r>
            <a:r>
              <a:rPr sz="2000" dirty="0">
                <a:latin typeface="Calibri"/>
                <a:cs typeface="Calibri"/>
              </a:rPr>
              <a:t>(language</a:t>
            </a:r>
            <a:r>
              <a:rPr sz="2000" spc="-100" dirty="0">
                <a:latin typeface="Calibri"/>
                <a:cs typeface="Calibri"/>
              </a:rPr>
              <a:t> </a:t>
            </a:r>
            <a:r>
              <a:rPr sz="2000" dirty="0">
                <a:latin typeface="Calibri"/>
                <a:cs typeface="Calibri"/>
              </a:rPr>
              <a:t>modeling</a:t>
            </a:r>
            <a:r>
              <a:rPr sz="2000" spc="-55" dirty="0">
                <a:latin typeface="Calibri"/>
                <a:cs typeface="Calibri"/>
              </a:rPr>
              <a:t> </a:t>
            </a:r>
            <a:r>
              <a:rPr sz="2000" dirty="0">
                <a:latin typeface="Calibri"/>
                <a:cs typeface="Calibri"/>
              </a:rPr>
              <a:t>w/</a:t>
            </a:r>
            <a:r>
              <a:rPr sz="2000" spc="-65" dirty="0">
                <a:latin typeface="Calibri"/>
                <a:cs typeface="Calibri"/>
              </a:rPr>
              <a:t> </a:t>
            </a:r>
            <a:r>
              <a:rPr sz="2000" dirty="0">
                <a:latin typeface="Calibri"/>
                <a:cs typeface="Calibri"/>
              </a:rPr>
              <a:t>long</a:t>
            </a:r>
            <a:r>
              <a:rPr sz="2000" spc="-75" dirty="0">
                <a:latin typeface="Calibri"/>
                <a:cs typeface="Calibri"/>
              </a:rPr>
              <a:t> </a:t>
            </a:r>
            <a:r>
              <a:rPr sz="2000" dirty="0">
                <a:latin typeface="Calibri"/>
                <a:cs typeface="Calibri"/>
              </a:rPr>
              <a:t>discourse</a:t>
            </a:r>
            <a:r>
              <a:rPr sz="2000" spc="-35" dirty="0">
                <a:latin typeface="Calibri"/>
                <a:cs typeface="Calibri"/>
              </a:rPr>
              <a:t> </a:t>
            </a:r>
            <a:r>
              <a:rPr sz="2000" spc="-10" dirty="0">
                <a:latin typeface="Calibri"/>
                <a:cs typeface="Calibri"/>
              </a:rPr>
              <a:t>dependencies) </a:t>
            </a:r>
            <a:r>
              <a:rPr sz="2000" dirty="0">
                <a:latin typeface="Calibri"/>
                <a:cs typeface="Calibri"/>
              </a:rPr>
              <a:t>[</a:t>
            </a:r>
            <a:r>
              <a:rPr sz="2000" u="sng" dirty="0">
                <a:solidFill>
                  <a:srgbClr val="007A92"/>
                </a:solidFill>
                <a:uFill>
                  <a:solidFill>
                    <a:srgbClr val="007A92"/>
                  </a:solidFill>
                </a:uFill>
                <a:latin typeface="Calibri"/>
                <a:cs typeface="Calibri"/>
              </a:rPr>
              <a:t>Paperno</a:t>
            </a:r>
            <a:r>
              <a:rPr sz="2000" u="sng" spc="-50" dirty="0">
                <a:solidFill>
                  <a:srgbClr val="007A92"/>
                </a:solidFill>
                <a:uFill>
                  <a:solidFill>
                    <a:srgbClr val="007A92"/>
                  </a:solidFill>
                </a:uFill>
                <a:latin typeface="Calibri"/>
                <a:cs typeface="Calibri"/>
              </a:rPr>
              <a:t> </a:t>
            </a:r>
            <a:r>
              <a:rPr sz="2000" u="sng" dirty="0">
                <a:solidFill>
                  <a:srgbClr val="007A92"/>
                </a:solidFill>
                <a:uFill>
                  <a:solidFill>
                    <a:srgbClr val="007A92"/>
                  </a:solidFill>
                </a:uFill>
                <a:latin typeface="Calibri"/>
                <a:cs typeface="Calibri"/>
              </a:rPr>
              <a:t>et</a:t>
            </a:r>
            <a:r>
              <a:rPr sz="2000" u="sng" spc="-25" dirty="0">
                <a:solidFill>
                  <a:srgbClr val="007A92"/>
                </a:solidFill>
                <a:uFill>
                  <a:solidFill>
                    <a:srgbClr val="007A92"/>
                  </a:solidFill>
                </a:uFill>
                <a:latin typeface="Calibri"/>
                <a:cs typeface="Calibri"/>
              </a:rPr>
              <a:t> </a:t>
            </a:r>
            <a:r>
              <a:rPr sz="2000" u="sng" dirty="0">
                <a:solidFill>
                  <a:srgbClr val="007A92"/>
                </a:solidFill>
                <a:uFill>
                  <a:solidFill>
                    <a:srgbClr val="007A92"/>
                  </a:solidFill>
                </a:uFill>
                <a:latin typeface="Calibri"/>
                <a:cs typeface="Calibri"/>
              </a:rPr>
              <a:t>al.,</a:t>
            </a:r>
            <a:r>
              <a:rPr sz="2000" u="sng" spc="-35" dirty="0">
                <a:solidFill>
                  <a:srgbClr val="007A92"/>
                </a:solidFill>
                <a:uFill>
                  <a:solidFill>
                    <a:srgbClr val="007A92"/>
                  </a:solidFill>
                </a:uFill>
                <a:latin typeface="Calibri"/>
                <a:cs typeface="Calibri"/>
              </a:rPr>
              <a:t> </a:t>
            </a:r>
            <a:r>
              <a:rPr sz="2000" u="sng" spc="-20" dirty="0">
                <a:solidFill>
                  <a:srgbClr val="007A92"/>
                </a:solidFill>
                <a:uFill>
                  <a:solidFill>
                    <a:srgbClr val="007A92"/>
                  </a:solidFill>
                </a:uFill>
                <a:latin typeface="Calibri"/>
                <a:cs typeface="Calibri"/>
              </a:rPr>
              <a:t>2016</a:t>
            </a:r>
            <a:r>
              <a:rPr sz="2000" spc="-20" dirty="0">
                <a:latin typeface="Calibri"/>
                <a:cs typeface="Calibri"/>
              </a:rPr>
              <a:t>]</a:t>
            </a:r>
            <a:endParaRPr sz="2000">
              <a:latin typeface="Calibri"/>
              <a:cs typeface="Calibri"/>
            </a:endParaRPr>
          </a:p>
        </p:txBody>
      </p:sp>
      <p:sp>
        <p:nvSpPr>
          <p:cNvPr id="6" name="object 6"/>
          <p:cNvSpPr txBox="1"/>
          <p:nvPr/>
        </p:nvSpPr>
        <p:spPr>
          <a:xfrm>
            <a:off x="9296527" y="6316243"/>
            <a:ext cx="2629535" cy="330835"/>
          </a:xfrm>
          <a:prstGeom prst="rect">
            <a:avLst/>
          </a:prstGeom>
        </p:spPr>
        <p:txBody>
          <a:bodyPr vert="horz" wrap="square" lIns="0" tIns="0" rIns="0" bIns="0" rtlCol="0">
            <a:spAutoFit/>
          </a:bodyPr>
          <a:lstStyle/>
          <a:p>
            <a:pPr marL="12700">
              <a:lnSpc>
                <a:spcPts val="2380"/>
              </a:lnSpc>
            </a:pPr>
            <a:r>
              <a:rPr sz="2400" dirty="0">
                <a:solidFill>
                  <a:srgbClr val="5F0057"/>
                </a:solidFill>
                <a:latin typeface="Calibri"/>
                <a:cs typeface="Calibri"/>
              </a:rPr>
              <a:t>[</a:t>
            </a:r>
            <a:r>
              <a:rPr sz="2400" u="sng" dirty="0">
                <a:solidFill>
                  <a:srgbClr val="007A92"/>
                </a:solidFill>
                <a:uFill>
                  <a:solidFill>
                    <a:srgbClr val="007A92"/>
                  </a:solidFill>
                </a:uFill>
                <a:latin typeface="Calibri"/>
                <a:cs typeface="Calibri"/>
              </a:rPr>
              <a:t>Radford</a:t>
            </a:r>
            <a:r>
              <a:rPr sz="2400" u="sng" spc="-4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3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30" dirty="0">
                <a:solidFill>
                  <a:srgbClr val="007A92"/>
                </a:solidFill>
                <a:uFill>
                  <a:solidFill>
                    <a:srgbClr val="007A92"/>
                  </a:solidFill>
                </a:uFill>
                <a:latin typeface="Calibri"/>
                <a:cs typeface="Calibri"/>
              </a:rPr>
              <a:t> </a:t>
            </a:r>
            <a:r>
              <a:rPr sz="2400" u="sng" spc="-10" dirty="0">
                <a:solidFill>
                  <a:srgbClr val="007A92"/>
                </a:solidFill>
                <a:uFill>
                  <a:solidFill>
                    <a:srgbClr val="007A92"/>
                  </a:solidFill>
                </a:uFill>
                <a:latin typeface="Calibri"/>
                <a:cs typeface="Calibri"/>
              </a:rPr>
              <a:t>2019</a:t>
            </a:r>
            <a:r>
              <a:rPr sz="2400" spc="-10" dirty="0">
                <a:solidFill>
                  <a:srgbClr val="5F0057"/>
                </a:solidFill>
                <a:latin typeface="Calibri"/>
                <a:cs typeface="Calibri"/>
              </a:rPr>
              <a:t>]</a:t>
            </a:r>
            <a:endParaRPr sz="2400">
              <a:latin typeface="Calibri"/>
              <a:cs typeface="Calibri"/>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16</a:t>
            </a:fld>
            <a:endParaRPr spc="-2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Emergent</a:t>
            </a:r>
            <a:r>
              <a:rPr b="0" spc="-65" dirty="0">
                <a:latin typeface="Calibri"/>
                <a:cs typeface="Calibri"/>
              </a:rPr>
              <a:t> </a:t>
            </a:r>
            <a:r>
              <a:rPr b="0" dirty="0">
                <a:latin typeface="Calibri"/>
                <a:cs typeface="Calibri"/>
              </a:rPr>
              <a:t>abilities</a:t>
            </a:r>
            <a:r>
              <a:rPr b="0" spc="10" dirty="0">
                <a:latin typeface="Calibri"/>
                <a:cs typeface="Calibri"/>
              </a:rPr>
              <a:t> </a:t>
            </a:r>
            <a:r>
              <a:rPr b="0" dirty="0">
                <a:latin typeface="Calibri"/>
                <a:cs typeface="Calibri"/>
              </a:rPr>
              <a:t>of</a:t>
            </a:r>
            <a:r>
              <a:rPr b="0" spc="-20" dirty="0">
                <a:latin typeface="Calibri"/>
                <a:cs typeface="Calibri"/>
              </a:rPr>
              <a:t> </a:t>
            </a:r>
            <a:r>
              <a:rPr b="0" dirty="0">
                <a:latin typeface="Calibri"/>
                <a:cs typeface="Calibri"/>
              </a:rPr>
              <a:t>large</a:t>
            </a:r>
            <a:r>
              <a:rPr b="0" spc="-40" dirty="0">
                <a:latin typeface="Calibri"/>
                <a:cs typeface="Calibri"/>
              </a:rPr>
              <a:t> </a:t>
            </a:r>
            <a:r>
              <a:rPr b="0" dirty="0">
                <a:latin typeface="Calibri"/>
                <a:cs typeface="Calibri"/>
              </a:rPr>
              <a:t>language</a:t>
            </a:r>
            <a:r>
              <a:rPr b="0" spc="20" dirty="0">
                <a:latin typeface="Calibri"/>
                <a:cs typeface="Calibri"/>
              </a:rPr>
              <a:t> </a:t>
            </a:r>
            <a:r>
              <a:rPr b="0" dirty="0">
                <a:latin typeface="Calibri"/>
                <a:cs typeface="Calibri"/>
              </a:rPr>
              <a:t>models:</a:t>
            </a:r>
            <a:r>
              <a:rPr b="0" spc="-5" dirty="0">
                <a:latin typeface="Calibri"/>
                <a:cs typeface="Calibri"/>
              </a:rPr>
              <a:t> </a:t>
            </a:r>
            <a:r>
              <a:rPr b="0" spc="-10" dirty="0">
                <a:latin typeface="Calibri"/>
                <a:cs typeface="Calibri"/>
              </a:rPr>
              <a:t>GPT-</a:t>
            </a:r>
            <a:r>
              <a:rPr b="0" dirty="0">
                <a:latin typeface="Calibri"/>
                <a:cs typeface="Calibri"/>
              </a:rPr>
              <a:t>3</a:t>
            </a:r>
            <a:r>
              <a:rPr b="0" spc="-40" dirty="0">
                <a:latin typeface="Calibri"/>
                <a:cs typeface="Calibri"/>
              </a:rPr>
              <a:t> </a:t>
            </a:r>
            <a:r>
              <a:rPr b="0" spc="-10" dirty="0">
                <a:latin typeface="Calibri"/>
                <a:cs typeface="Calibri"/>
              </a:rPr>
              <a:t>(2020)</a:t>
            </a:r>
          </a:p>
        </p:txBody>
      </p:sp>
      <p:sp>
        <p:nvSpPr>
          <p:cNvPr id="3" name="object 3"/>
          <p:cNvSpPr txBox="1"/>
          <p:nvPr/>
        </p:nvSpPr>
        <p:spPr>
          <a:xfrm>
            <a:off x="637133" y="1213263"/>
            <a:ext cx="5327015" cy="1306830"/>
          </a:xfrm>
          <a:prstGeom prst="rect">
            <a:avLst/>
          </a:prstGeom>
        </p:spPr>
        <p:txBody>
          <a:bodyPr vert="horz" wrap="square" lIns="0" tIns="88900" rIns="0" bIns="0" rtlCol="0">
            <a:spAutoFit/>
          </a:bodyPr>
          <a:lstStyle/>
          <a:p>
            <a:pPr marL="12700">
              <a:lnSpc>
                <a:spcPct val="100000"/>
              </a:lnSpc>
              <a:spcBef>
                <a:spcPts val="700"/>
              </a:spcBef>
            </a:pPr>
            <a:r>
              <a:rPr sz="2300" b="1" spc="-25" dirty="0">
                <a:latin typeface="Calibri"/>
                <a:cs typeface="Calibri"/>
              </a:rPr>
              <a:t>GPT-</a:t>
            </a:r>
            <a:r>
              <a:rPr sz="2300" b="1" dirty="0">
                <a:latin typeface="Calibri"/>
                <a:cs typeface="Calibri"/>
              </a:rPr>
              <a:t>3</a:t>
            </a:r>
            <a:r>
              <a:rPr sz="2300" b="1" spc="-60" dirty="0">
                <a:latin typeface="Calibri"/>
                <a:cs typeface="Calibri"/>
              </a:rPr>
              <a:t> </a:t>
            </a:r>
            <a:r>
              <a:rPr sz="2300" dirty="0">
                <a:latin typeface="Calibri"/>
                <a:cs typeface="Calibri"/>
              </a:rPr>
              <a:t>(175B</a:t>
            </a:r>
            <a:r>
              <a:rPr sz="2300" spc="-25" dirty="0">
                <a:latin typeface="Calibri"/>
                <a:cs typeface="Calibri"/>
              </a:rPr>
              <a:t> </a:t>
            </a:r>
            <a:r>
              <a:rPr sz="2300" dirty="0">
                <a:latin typeface="Calibri"/>
                <a:cs typeface="Calibri"/>
              </a:rPr>
              <a:t>parameters;</a:t>
            </a:r>
            <a:r>
              <a:rPr sz="2300" spc="-25" dirty="0">
                <a:latin typeface="Calibri"/>
                <a:cs typeface="Calibri"/>
              </a:rPr>
              <a:t> </a:t>
            </a:r>
            <a:r>
              <a:rPr sz="2300" u="sng" dirty="0">
                <a:solidFill>
                  <a:srgbClr val="007A92"/>
                </a:solidFill>
                <a:uFill>
                  <a:solidFill>
                    <a:srgbClr val="007A92"/>
                  </a:solidFill>
                </a:uFill>
                <a:latin typeface="Calibri"/>
                <a:cs typeface="Calibri"/>
              </a:rPr>
              <a:t>Brown</a:t>
            </a:r>
            <a:r>
              <a:rPr sz="2300" u="sng" spc="-5" dirty="0">
                <a:solidFill>
                  <a:srgbClr val="007A92"/>
                </a:solidFill>
                <a:uFill>
                  <a:solidFill>
                    <a:srgbClr val="007A92"/>
                  </a:solidFill>
                </a:uFill>
                <a:latin typeface="Calibri"/>
                <a:cs typeface="Calibri"/>
              </a:rPr>
              <a:t> </a:t>
            </a:r>
            <a:r>
              <a:rPr sz="2300" u="sng" dirty="0">
                <a:solidFill>
                  <a:srgbClr val="007A92"/>
                </a:solidFill>
                <a:uFill>
                  <a:solidFill>
                    <a:srgbClr val="007A92"/>
                  </a:solidFill>
                </a:uFill>
                <a:latin typeface="Calibri"/>
                <a:cs typeface="Calibri"/>
              </a:rPr>
              <a:t>et</a:t>
            </a:r>
            <a:r>
              <a:rPr sz="2300" u="sng" spc="-10" dirty="0">
                <a:solidFill>
                  <a:srgbClr val="007A92"/>
                </a:solidFill>
                <a:uFill>
                  <a:solidFill>
                    <a:srgbClr val="007A92"/>
                  </a:solidFill>
                </a:uFill>
                <a:latin typeface="Calibri"/>
                <a:cs typeface="Calibri"/>
              </a:rPr>
              <a:t> </a:t>
            </a:r>
            <a:r>
              <a:rPr sz="2300" u="sng" dirty="0">
                <a:solidFill>
                  <a:srgbClr val="007A92"/>
                </a:solidFill>
                <a:uFill>
                  <a:solidFill>
                    <a:srgbClr val="007A92"/>
                  </a:solidFill>
                </a:uFill>
                <a:latin typeface="Calibri"/>
                <a:cs typeface="Calibri"/>
              </a:rPr>
              <a:t>al.,</a:t>
            </a:r>
            <a:r>
              <a:rPr sz="2300" u="sng" spc="-25" dirty="0">
                <a:solidFill>
                  <a:srgbClr val="007A92"/>
                </a:solidFill>
                <a:uFill>
                  <a:solidFill>
                    <a:srgbClr val="007A92"/>
                  </a:solidFill>
                </a:uFill>
                <a:latin typeface="Calibri"/>
                <a:cs typeface="Calibri"/>
              </a:rPr>
              <a:t> </a:t>
            </a:r>
            <a:r>
              <a:rPr sz="2300" u="sng" spc="-10" dirty="0">
                <a:solidFill>
                  <a:srgbClr val="007A92"/>
                </a:solidFill>
                <a:uFill>
                  <a:solidFill>
                    <a:srgbClr val="007A92"/>
                  </a:solidFill>
                </a:uFill>
                <a:latin typeface="Calibri"/>
                <a:cs typeface="Calibri"/>
              </a:rPr>
              <a:t>2020</a:t>
            </a:r>
            <a:r>
              <a:rPr sz="2300" spc="-10" dirty="0">
                <a:latin typeface="Calibri"/>
                <a:cs typeface="Calibri"/>
              </a:rPr>
              <a:t>)</a:t>
            </a:r>
            <a:endParaRPr sz="2300">
              <a:latin typeface="Calibri"/>
              <a:cs typeface="Calibri"/>
            </a:endParaRPr>
          </a:p>
          <a:p>
            <a:pPr marL="354965" indent="-342265">
              <a:lnSpc>
                <a:spcPct val="100000"/>
              </a:lnSpc>
              <a:spcBef>
                <a:spcPts val="605"/>
              </a:spcBef>
              <a:buClr>
                <a:srgbClr val="8A1515"/>
              </a:buClr>
              <a:buFont typeface="Times New Roman"/>
              <a:buChar char="•"/>
              <a:tabLst>
                <a:tab pos="354965" algn="l"/>
                <a:tab pos="355600" algn="l"/>
              </a:tabLst>
            </a:pPr>
            <a:r>
              <a:rPr sz="2300" dirty="0">
                <a:latin typeface="Calibri"/>
                <a:cs typeface="Calibri"/>
              </a:rPr>
              <a:t>Another</a:t>
            </a:r>
            <a:r>
              <a:rPr sz="2300" spc="-55" dirty="0">
                <a:latin typeface="Calibri"/>
                <a:cs typeface="Calibri"/>
              </a:rPr>
              <a:t> </a:t>
            </a:r>
            <a:r>
              <a:rPr sz="2300" dirty="0">
                <a:latin typeface="Calibri"/>
                <a:cs typeface="Calibri"/>
              </a:rPr>
              <a:t>increase</a:t>
            </a:r>
            <a:r>
              <a:rPr sz="2300" spc="-15" dirty="0">
                <a:latin typeface="Calibri"/>
                <a:cs typeface="Calibri"/>
              </a:rPr>
              <a:t> </a:t>
            </a:r>
            <a:r>
              <a:rPr sz="2300" dirty="0">
                <a:latin typeface="Calibri"/>
                <a:cs typeface="Calibri"/>
              </a:rPr>
              <a:t>in</a:t>
            </a:r>
            <a:r>
              <a:rPr sz="2300" spc="-20" dirty="0">
                <a:latin typeface="Calibri"/>
                <a:cs typeface="Calibri"/>
              </a:rPr>
              <a:t> </a:t>
            </a:r>
            <a:r>
              <a:rPr sz="2300" dirty="0">
                <a:latin typeface="Calibri"/>
                <a:cs typeface="Calibri"/>
              </a:rPr>
              <a:t>size</a:t>
            </a:r>
            <a:r>
              <a:rPr sz="2300" spc="-25" dirty="0">
                <a:latin typeface="Calibri"/>
                <a:cs typeface="Calibri"/>
              </a:rPr>
              <a:t> </a:t>
            </a:r>
            <a:r>
              <a:rPr sz="2300" dirty="0">
                <a:latin typeface="Calibri"/>
                <a:cs typeface="Calibri"/>
              </a:rPr>
              <a:t>(1.5B</a:t>
            </a:r>
            <a:r>
              <a:rPr sz="2300" spc="-20" dirty="0">
                <a:latin typeface="Calibri"/>
                <a:cs typeface="Calibri"/>
              </a:rPr>
              <a:t> </a:t>
            </a:r>
            <a:r>
              <a:rPr sz="2300" dirty="0">
                <a:latin typeface="Calibri"/>
                <a:cs typeface="Calibri"/>
              </a:rPr>
              <a:t>-&gt;</a:t>
            </a:r>
            <a:r>
              <a:rPr sz="2300" spc="-20" dirty="0">
                <a:latin typeface="Calibri"/>
                <a:cs typeface="Calibri"/>
              </a:rPr>
              <a:t> </a:t>
            </a:r>
            <a:r>
              <a:rPr sz="2300" b="1" spc="-10" dirty="0">
                <a:latin typeface="Calibri"/>
                <a:cs typeface="Calibri"/>
              </a:rPr>
              <a:t>175B</a:t>
            </a:r>
            <a:r>
              <a:rPr sz="2300" spc="-10" dirty="0">
                <a:latin typeface="Calibri"/>
                <a:cs typeface="Calibri"/>
              </a:rPr>
              <a:t>)</a:t>
            </a:r>
            <a:endParaRPr sz="2300">
              <a:latin typeface="Calibri"/>
              <a:cs typeface="Calibri"/>
            </a:endParaRPr>
          </a:p>
          <a:p>
            <a:pPr marL="354965" indent="-342265">
              <a:lnSpc>
                <a:spcPct val="100000"/>
              </a:lnSpc>
              <a:spcBef>
                <a:spcPts val="600"/>
              </a:spcBef>
              <a:buClr>
                <a:srgbClr val="8A1515"/>
              </a:buClr>
              <a:buFont typeface="Times New Roman"/>
              <a:buChar char="•"/>
              <a:tabLst>
                <a:tab pos="354965" algn="l"/>
                <a:tab pos="355600" algn="l"/>
              </a:tabLst>
            </a:pPr>
            <a:r>
              <a:rPr sz="2300" dirty="0">
                <a:latin typeface="Calibri"/>
                <a:cs typeface="Calibri"/>
              </a:rPr>
              <a:t>and</a:t>
            </a:r>
            <a:r>
              <a:rPr sz="2300" spc="-35" dirty="0">
                <a:latin typeface="Calibri"/>
                <a:cs typeface="Calibri"/>
              </a:rPr>
              <a:t> </a:t>
            </a:r>
            <a:r>
              <a:rPr sz="2300" dirty="0">
                <a:latin typeface="Calibri"/>
                <a:cs typeface="Calibri"/>
              </a:rPr>
              <a:t>data</a:t>
            </a:r>
            <a:r>
              <a:rPr sz="2300" spc="-10" dirty="0">
                <a:latin typeface="Calibri"/>
                <a:cs typeface="Calibri"/>
              </a:rPr>
              <a:t> </a:t>
            </a:r>
            <a:r>
              <a:rPr sz="2300" dirty="0">
                <a:latin typeface="Calibri"/>
                <a:cs typeface="Calibri"/>
              </a:rPr>
              <a:t>(40GB</a:t>
            </a:r>
            <a:r>
              <a:rPr sz="2300" spc="-10" dirty="0">
                <a:latin typeface="Calibri"/>
                <a:cs typeface="Calibri"/>
              </a:rPr>
              <a:t> </a:t>
            </a:r>
            <a:r>
              <a:rPr sz="2300" dirty="0">
                <a:latin typeface="Calibri"/>
                <a:cs typeface="Calibri"/>
              </a:rPr>
              <a:t>-&gt;</a:t>
            </a:r>
            <a:r>
              <a:rPr sz="2300" spc="-15" dirty="0">
                <a:latin typeface="Calibri"/>
                <a:cs typeface="Calibri"/>
              </a:rPr>
              <a:t> </a:t>
            </a:r>
            <a:r>
              <a:rPr sz="2300" b="1" dirty="0">
                <a:latin typeface="Calibri"/>
                <a:cs typeface="Calibri"/>
              </a:rPr>
              <a:t>over</a:t>
            </a:r>
            <a:r>
              <a:rPr sz="2300" b="1" spc="-25" dirty="0">
                <a:latin typeface="Calibri"/>
                <a:cs typeface="Calibri"/>
              </a:rPr>
              <a:t> </a:t>
            </a:r>
            <a:r>
              <a:rPr sz="2300" b="1" spc="-10" dirty="0">
                <a:latin typeface="Calibri"/>
                <a:cs typeface="Calibri"/>
              </a:rPr>
              <a:t>600GB</a:t>
            </a:r>
            <a:r>
              <a:rPr sz="2300" spc="-10" dirty="0">
                <a:latin typeface="Calibri"/>
                <a:cs typeface="Calibri"/>
              </a:rPr>
              <a:t>)</a:t>
            </a:r>
            <a:endParaRPr sz="2300">
              <a:latin typeface="Calibri"/>
              <a:cs typeface="Calibri"/>
            </a:endParaRPr>
          </a:p>
        </p:txBody>
      </p:sp>
      <p:sp>
        <p:nvSpPr>
          <p:cNvPr id="4" name="object 4"/>
          <p:cNvSpPr txBox="1"/>
          <p:nvPr/>
        </p:nvSpPr>
        <p:spPr>
          <a:xfrm>
            <a:off x="4134358" y="4338954"/>
            <a:ext cx="709930" cy="376555"/>
          </a:xfrm>
          <a:prstGeom prst="rect">
            <a:avLst/>
          </a:prstGeom>
        </p:spPr>
        <p:txBody>
          <a:bodyPr vert="horz" wrap="square" lIns="0" tIns="12700" rIns="0" bIns="0" rtlCol="0">
            <a:spAutoFit/>
          </a:bodyPr>
          <a:lstStyle/>
          <a:p>
            <a:pPr marL="12700">
              <a:lnSpc>
                <a:spcPct val="100000"/>
              </a:lnSpc>
              <a:spcBef>
                <a:spcPts val="100"/>
              </a:spcBef>
            </a:pPr>
            <a:r>
              <a:rPr sz="2300" spc="-20" dirty="0">
                <a:latin typeface="Calibri"/>
                <a:cs typeface="Calibri"/>
              </a:rPr>
              <a:t>117M</a:t>
            </a:r>
            <a:endParaRPr sz="2300">
              <a:latin typeface="Calibri"/>
              <a:cs typeface="Calibri"/>
            </a:endParaRPr>
          </a:p>
        </p:txBody>
      </p:sp>
      <p:sp>
        <p:nvSpPr>
          <p:cNvPr id="5" name="object 5"/>
          <p:cNvSpPr txBox="1"/>
          <p:nvPr/>
        </p:nvSpPr>
        <p:spPr>
          <a:xfrm>
            <a:off x="5798565" y="4338954"/>
            <a:ext cx="544830" cy="376555"/>
          </a:xfrm>
          <a:prstGeom prst="rect">
            <a:avLst/>
          </a:prstGeom>
        </p:spPr>
        <p:txBody>
          <a:bodyPr vert="horz" wrap="square" lIns="0" tIns="12700" rIns="0" bIns="0" rtlCol="0">
            <a:spAutoFit/>
          </a:bodyPr>
          <a:lstStyle/>
          <a:p>
            <a:pPr marL="12700">
              <a:lnSpc>
                <a:spcPct val="100000"/>
              </a:lnSpc>
              <a:spcBef>
                <a:spcPts val="100"/>
              </a:spcBef>
            </a:pPr>
            <a:r>
              <a:rPr sz="2300" spc="-20" dirty="0">
                <a:latin typeface="Calibri"/>
                <a:cs typeface="Calibri"/>
              </a:rPr>
              <a:t>1.5B</a:t>
            </a:r>
            <a:endParaRPr sz="2300">
              <a:latin typeface="Calibri"/>
              <a:cs typeface="Calibri"/>
            </a:endParaRPr>
          </a:p>
        </p:txBody>
      </p:sp>
      <p:grpSp>
        <p:nvGrpSpPr>
          <p:cNvPr id="6" name="object 6"/>
          <p:cNvGrpSpPr/>
          <p:nvPr/>
        </p:nvGrpSpPr>
        <p:grpSpPr>
          <a:xfrm>
            <a:off x="3879913" y="4681537"/>
            <a:ext cx="2406650" cy="684530"/>
            <a:chOff x="3879913" y="4681537"/>
            <a:chExt cx="2406650" cy="684530"/>
          </a:xfrm>
        </p:grpSpPr>
        <p:pic>
          <p:nvPicPr>
            <p:cNvPr id="7" name="object 7"/>
            <p:cNvPicPr/>
            <p:nvPr/>
          </p:nvPicPr>
          <p:blipFill>
            <a:blip r:embed="rId2" cstate="print"/>
            <a:stretch>
              <a:fillRect/>
            </a:stretch>
          </p:blipFill>
          <p:spPr>
            <a:xfrm>
              <a:off x="4049268" y="4838700"/>
              <a:ext cx="2237232" cy="527304"/>
            </a:xfrm>
            <a:prstGeom prst="rect">
              <a:avLst/>
            </a:prstGeom>
          </p:spPr>
        </p:pic>
        <p:sp>
          <p:nvSpPr>
            <p:cNvPr id="8" name="object 8"/>
            <p:cNvSpPr/>
            <p:nvPr/>
          </p:nvSpPr>
          <p:spPr>
            <a:xfrm>
              <a:off x="3884676" y="4686300"/>
              <a:ext cx="1219200" cy="304800"/>
            </a:xfrm>
            <a:custGeom>
              <a:avLst/>
              <a:gdLst/>
              <a:ahLst/>
              <a:cxnLst/>
              <a:rect l="l" t="t" r="r" b="b"/>
              <a:pathLst>
                <a:path w="1219200" h="304800">
                  <a:moveTo>
                    <a:pt x="1219200" y="0"/>
                  </a:moveTo>
                  <a:lnTo>
                    <a:pt x="0" y="0"/>
                  </a:lnTo>
                  <a:lnTo>
                    <a:pt x="0" y="304800"/>
                  </a:lnTo>
                  <a:lnTo>
                    <a:pt x="1219200" y="304800"/>
                  </a:lnTo>
                  <a:lnTo>
                    <a:pt x="1219200" y="0"/>
                  </a:lnTo>
                  <a:close/>
                </a:path>
              </a:pathLst>
            </a:custGeom>
            <a:solidFill>
              <a:srgbClr val="FFFFFF"/>
            </a:solidFill>
          </p:spPr>
          <p:txBody>
            <a:bodyPr wrap="square" lIns="0" tIns="0" rIns="0" bIns="0" rtlCol="0"/>
            <a:lstStyle/>
            <a:p>
              <a:endParaRPr/>
            </a:p>
          </p:txBody>
        </p:sp>
        <p:sp>
          <p:nvSpPr>
            <p:cNvPr id="9" name="object 9"/>
            <p:cNvSpPr/>
            <p:nvPr/>
          </p:nvSpPr>
          <p:spPr>
            <a:xfrm>
              <a:off x="3884676" y="4686300"/>
              <a:ext cx="1219200" cy="304800"/>
            </a:xfrm>
            <a:custGeom>
              <a:avLst/>
              <a:gdLst/>
              <a:ahLst/>
              <a:cxnLst/>
              <a:rect l="l" t="t" r="r" b="b"/>
              <a:pathLst>
                <a:path w="1219200" h="304800">
                  <a:moveTo>
                    <a:pt x="0" y="304800"/>
                  </a:moveTo>
                  <a:lnTo>
                    <a:pt x="1219200" y="304800"/>
                  </a:lnTo>
                  <a:lnTo>
                    <a:pt x="1219200" y="0"/>
                  </a:lnTo>
                  <a:lnTo>
                    <a:pt x="0" y="0"/>
                  </a:lnTo>
                  <a:lnTo>
                    <a:pt x="0" y="304800"/>
                  </a:lnTo>
                  <a:close/>
                </a:path>
              </a:pathLst>
            </a:custGeom>
            <a:ln w="9525">
              <a:solidFill>
                <a:srgbClr val="FFFFFF"/>
              </a:solidFill>
            </a:ln>
          </p:spPr>
          <p:txBody>
            <a:bodyPr wrap="square" lIns="0" tIns="0" rIns="0" bIns="0" rtlCol="0"/>
            <a:lstStyle/>
            <a:p>
              <a:endParaRPr/>
            </a:p>
          </p:txBody>
        </p:sp>
      </p:grpSp>
      <p:sp>
        <p:nvSpPr>
          <p:cNvPr id="10" name="object 10"/>
          <p:cNvSpPr txBox="1"/>
          <p:nvPr/>
        </p:nvSpPr>
        <p:spPr>
          <a:xfrm>
            <a:off x="4094734" y="5444439"/>
            <a:ext cx="791845" cy="727075"/>
          </a:xfrm>
          <a:prstGeom prst="rect">
            <a:avLst/>
          </a:prstGeom>
        </p:spPr>
        <p:txBody>
          <a:bodyPr vert="horz" wrap="square" lIns="0" tIns="12700" rIns="0" bIns="0" rtlCol="0">
            <a:spAutoFit/>
          </a:bodyPr>
          <a:lstStyle/>
          <a:p>
            <a:pPr marL="12700" marR="5080" indent="142875">
              <a:lnSpc>
                <a:spcPct val="100000"/>
              </a:lnSpc>
              <a:spcBef>
                <a:spcPts val="100"/>
              </a:spcBef>
            </a:pPr>
            <a:r>
              <a:rPr sz="2300" b="1" spc="-25" dirty="0">
                <a:latin typeface="Calibri"/>
                <a:cs typeface="Calibri"/>
              </a:rPr>
              <a:t>GPT (2018)</a:t>
            </a:r>
            <a:endParaRPr sz="2300">
              <a:latin typeface="Calibri"/>
              <a:cs typeface="Calibri"/>
            </a:endParaRPr>
          </a:p>
        </p:txBody>
      </p:sp>
      <p:sp>
        <p:nvSpPr>
          <p:cNvPr id="11" name="object 11"/>
          <p:cNvSpPr txBox="1"/>
          <p:nvPr/>
        </p:nvSpPr>
        <p:spPr>
          <a:xfrm>
            <a:off x="5676391" y="5444134"/>
            <a:ext cx="791845" cy="727075"/>
          </a:xfrm>
          <a:prstGeom prst="rect">
            <a:avLst/>
          </a:prstGeom>
        </p:spPr>
        <p:txBody>
          <a:bodyPr vert="horz" wrap="square" lIns="0" tIns="12700" rIns="0" bIns="0" rtlCol="0">
            <a:spAutoFit/>
          </a:bodyPr>
          <a:lstStyle/>
          <a:p>
            <a:pPr marL="12700" marR="5080" indent="24130">
              <a:lnSpc>
                <a:spcPct val="100000"/>
              </a:lnSpc>
              <a:spcBef>
                <a:spcPts val="100"/>
              </a:spcBef>
            </a:pPr>
            <a:r>
              <a:rPr sz="2300" b="1" spc="-15" dirty="0">
                <a:latin typeface="Calibri"/>
                <a:cs typeface="Calibri"/>
              </a:rPr>
              <a:t>GPT-</a:t>
            </a:r>
            <a:r>
              <a:rPr sz="2300" b="1" spc="-50" dirty="0">
                <a:latin typeface="Calibri"/>
                <a:cs typeface="Calibri"/>
              </a:rPr>
              <a:t>2 </a:t>
            </a:r>
            <a:r>
              <a:rPr sz="2300" b="1" spc="-25" dirty="0">
                <a:latin typeface="Calibri"/>
                <a:cs typeface="Calibri"/>
              </a:rPr>
              <a:t>(2019)</a:t>
            </a:r>
            <a:endParaRPr sz="2300">
              <a:latin typeface="Calibri"/>
              <a:cs typeface="Calibri"/>
            </a:endParaRPr>
          </a:p>
        </p:txBody>
      </p:sp>
      <p:pic>
        <p:nvPicPr>
          <p:cNvPr id="12" name="object 12"/>
          <p:cNvPicPr/>
          <p:nvPr/>
        </p:nvPicPr>
        <p:blipFill>
          <a:blip r:embed="rId3" cstate="print"/>
          <a:stretch>
            <a:fillRect/>
          </a:stretch>
        </p:blipFill>
        <p:spPr>
          <a:xfrm>
            <a:off x="7088123" y="4206240"/>
            <a:ext cx="1181100" cy="1182624"/>
          </a:xfrm>
          <a:prstGeom prst="rect">
            <a:avLst/>
          </a:prstGeom>
        </p:spPr>
      </p:pic>
      <p:sp>
        <p:nvSpPr>
          <p:cNvPr id="13" name="object 13"/>
          <p:cNvSpPr txBox="1"/>
          <p:nvPr/>
        </p:nvSpPr>
        <p:spPr>
          <a:xfrm>
            <a:off x="7295768" y="5444439"/>
            <a:ext cx="791845" cy="727075"/>
          </a:xfrm>
          <a:prstGeom prst="rect">
            <a:avLst/>
          </a:prstGeom>
        </p:spPr>
        <p:txBody>
          <a:bodyPr vert="horz" wrap="square" lIns="0" tIns="12700" rIns="0" bIns="0" rtlCol="0">
            <a:spAutoFit/>
          </a:bodyPr>
          <a:lstStyle/>
          <a:p>
            <a:pPr marL="12700" marR="5080" indent="24130">
              <a:lnSpc>
                <a:spcPct val="100000"/>
              </a:lnSpc>
              <a:spcBef>
                <a:spcPts val="100"/>
              </a:spcBef>
            </a:pPr>
            <a:r>
              <a:rPr sz="2300" b="1" spc="-15" dirty="0">
                <a:latin typeface="Calibri"/>
                <a:cs typeface="Calibri"/>
              </a:rPr>
              <a:t>GPT-</a:t>
            </a:r>
            <a:r>
              <a:rPr sz="2300" b="1" spc="-50" dirty="0">
                <a:latin typeface="Calibri"/>
                <a:cs typeface="Calibri"/>
              </a:rPr>
              <a:t>3 </a:t>
            </a:r>
            <a:r>
              <a:rPr sz="2300" b="1" spc="-25" dirty="0">
                <a:latin typeface="Calibri"/>
                <a:cs typeface="Calibri"/>
              </a:rPr>
              <a:t>(2020)</a:t>
            </a:r>
            <a:endParaRPr sz="2300">
              <a:latin typeface="Calibri"/>
              <a:cs typeface="Calibri"/>
            </a:endParaRPr>
          </a:p>
        </p:txBody>
      </p:sp>
      <p:sp>
        <p:nvSpPr>
          <p:cNvPr id="14" name="object 14"/>
          <p:cNvSpPr txBox="1"/>
          <p:nvPr/>
        </p:nvSpPr>
        <p:spPr>
          <a:xfrm>
            <a:off x="7339965" y="3576573"/>
            <a:ext cx="615950" cy="376555"/>
          </a:xfrm>
          <a:prstGeom prst="rect">
            <a:avLst/>
          </a:prstGeom>
        </p:spPr>
        <p:txBody>
          <a:bodyPr vert="horz" wrap="square" lIns="0" tIns="13335" rIns="0" bIns="0" rtlCol="0">
            <a:spAutoFit/>
          </a:bodyPr>
          <a:lstStyle/>
          <a:p>
            <a:pPr marL="12700">
              <a:lnSpc>
                <a:spcPct val="100000"/>
              </a:lnSpc>
              <a:spcBef>
                <a:spcPts val="105"/>
              </a:spcBef>
            </a:pPr>
            <a:r>
              <a:rPr sz="2300" spc="-20" dirty="0">
                <a:latin typeface="Calibri"/>
                <a:cs typeface="Calibri"/>
              </a:rPr>
              <a:t>175B</a:t>
            </a:r>
            <a:endParaRPr sz="2300">
              <a:latin typeface="Calibri"/>
              <a:cs typeface="Calibri"/>
            </a:endParaRPr>
          </a:p>
        </p:txBody>
      </p:sp>
      <p:pic>
        <p:nvPicPr>
          <p:cNvPr id="15" name="object 15"/>
          <p:cNvPicPr/>
          <p:nvPr/>
        </p:nvPicPr>
        <p:blipFill>
          <a:blip r:embed="rId4" cstate="print"/>
          <a:stretch>
            <a:fillRect/>
          </a:stretch>
        </p:blipFill>
        <p:spPr>
          <a:xfrm>
            <a:off x="457200" y="3604259"/>
            <a:ext cx="11337036" cy="2567940"/>
          </a:xfrm>
          <a:prstGeom prst="rect">
            <a:avLst/>
          </a:prstGeom>
        </p:spPr>
      </p:pic>
      <p:sp>
        <p:nvSpPr>
          <p:cNvPr id="16" name="object 16"/>
          <p:cNvSpPr txBox="1"/>
          <p:nvPr/>
        </p:nvSpPr>
        <p:spPr>
          <a:xfrm>
            <a:off x="484733" y="6532727"/>
            <a:ext cx="199390" cy="204470"/>
          </a:xfrm>
          <a:prstGeom prst="rect">
            <a:avLst/>
          </a:prstGeom>
        </p:spPr>
        <p:txBody>
          <a:bodyPr vert="horz" wrap="square" lIns="0" tIns="0" rIns="0" bIns="0" rtlCol="0">
            <a:spAutoFit/>
          </a:bodyPr>
          <a:lstStyle/>
          <a:p>
            <a:pPr marL="12700">
              <a:lnSpc>
                <a:spcPts val="1435"/>
              </a:lnSpc>
            </a:pPr>
            <a:r>
              <a:rPr sz="1400" spc="-25" dirty="0">
                <a:latin typeface="Calibri"/>
                <a:cs typeface="Calibri"/>
              </a:rPr>
              <a:t>19</a:t>
            </a:r>
            <a:endParaRPr sz="1400">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Emergent</a:t>
            </a:r>
            <a:r>
              <a:rPr b="0" spc="-55" dirty="0">
                <a:latin typeface="Calibri"/>
                <a:cs typeface="Calibri"/>
              </a:rPr>
              <a:t> </a:t>
            </a:r>
            <a:r>
              <a:rPr b="0" spc="-15" dirty="0">
                <a:latin typeface="Calibri"/>
                <a:cs typeface="Calibri"/>
              </a:rPr>
              <a:t>few-</a:t>
            </a:r>
            <a:r>
              <a:rPr b="0" dirty="0">
                <a:latin typeface="Calibri"/>
                <a:cs typeface="Calibri"/>
              </a:rPr>
              <a:t>shot</a:t>
            </a:r>
            <a:r>
              <a:rPr b="0" spc="-40" dirty="0">
                <a:latin typeface="Calibri"/>
                <a:cs typeface="Calibri"/>
              </a:rPr>
              <a:t> </a:t>
            </a:r>
            <a:r>
              <a:rPr b="0" spc="-10" dirty="0">
                <a:latin typeface="Calibri"/>
                <a:cs typeface="Calibri"/>
              </a:rPr>
              <a:t>learning</a:t>
            </a:r>
          </a:p>
        </p:txBody>
      </p:sp>
      <p:pic>
        <p:nvPicPr>
          <p:cNvPr id="3" name="object 3"/>
          <p:cNvPicPr/>
          <p:nvPr/>
        </p:nvPicPr>
        <p:blipFill>
          <a:blip r:embed="rId2" cstate="print"/>
          <a:stretch>
            <a:fillRect/>
          </a:stretch>
        </p:blipFill>
        <p:spPr>
          <a:xfrm>
            <a:off x="2197607" y="2516123"/>
            <a:ext cx="7697724" cy="3808476"/>
          </a:xfrm>
          <a:prstGeom prst="rect">
            <a:avLst/>
          </a:prstGeom>
        </p:spPr>
      </p:pic>
      <p:sp>
        <p:nvSpPr>
          <p:cNvPr id="4" name="object 4"/>
          <p:cNvSpPr txBox="1"/>
          <p:nvPr/>
        </p:nvSpPr>
        <p:spPr>
          <a:xfrm>
            <a:off x="637133" y="1213263"/>
            <a:ext cx="10667365" cy="1230630"/>
          </a:xfrm>
          <a:prstGeom prst="rect">
            <a:avLst/>
          </a:prstGeom>
        </p:spPr>
        <p:txBody>
          <a:bodyPr vert="horz" wrap="square" lIns="0" tIns="88900" rIns="0" bIns="0" rtlCol="0">
            <a:spAutoFit/>
          </a:bodyPr>
          <a:lstStyle/>
          <a:p>
            <a:pPr marL="354965" indent="-342265">
              <a:lnSpc>
                <a:spcPct val="100000"/>
              </a:lnSpc>
              <a:spcBef>
                <a:spcPts val="700"/>
              </a:spcBef>
              <a:buClr>
                <a:srgbClr val="8A1515"/>
              </a:buClr>
              <a:buFont typeface="Times New Roman"/>
              <a:buChar char="•"/>
              <a:tabLst>
                <a:tab pos="354965" algn="l"/>
                <a:tab pos="355600" algn="l"/>
              </a:tabLst>
            </a:pPr>
            <a:r>
              <a:rPr sz="2300" dirty="0">
                <a:latin typeface="Calibri"/>
                <a:cs typeface="Calibri"/>
              </a:rPr>
              <a:t>Specify</a:t>
            </a:r>
            <a:r>
              <a:rPr sz="2300" spc="-45" dirty="0">
                <a:latin typeface="Calibri"/>
                <a:cs typeface="Calibri"/>
              </a:rPr>
              <a:t> </a:t>
            </a:r>
            <a:r>
              <a:rPr sz="2300" dirty="0">
                <a:latin typeface="Calibri"/>
                <a:cs typeface="Calibri"/>
              </a:rPr>
              <a:t>a</a:t>
            </a:r>
            <a:r>
              <a:rPr sz="2300" spc="-15" dirty="0">
                <a:latin typeface="Calibri"/>
                <a:cs typeface="Calibri"/>
              </a:rPr>
              <a:t> </a:t>
            </a:r>
            <a:r>
              <a:rPr sz="2300" dirty="0">
                <a:latin typeface="Calibri"/>
                <a:cs typeface="Calibri"/>
              </a:rPr>
              <a:t>task by</a:t>
            </a:r>
            <a:r>
              <a:rPr sz="2300" spc="-25" dirty="0">
                <a:latin typeface="Calibri"/>
                <a:cs typeface="Calibri"/>
              </a:rPr>
              <a:t> </a:t>
            </a:r>
            <a:r>
              <a:rPr sz="2300" dirty="0">
                <a:latin typeface="Calibri"/>
                <a:cs typeface="Calibri"/>
              </a:rPr>
              <a:t>simply</a:t>
            </a:r>
            <a:r>
              <a:rPr sz="2300" spc="-5" dirty="0">
                <a:latin typeface="Calibri"/>
                <a:cs typeface="Calibri"/>
              </a:rPr>
              <a:t> </a:t>
            </a:r>
            <a:r>
              <a:rPr sz="2300" b="1" dirty="0">
                <a:latin typeface="Calibri"/>
                <a:cs typeface="Calibri"/>
              </a:rPr>
              <a:t>prepending</a:t>
            </a:r>
            <a:r>
              <a:rPr sz="2300" b="1" spc="-25" dirty="0">
                <a:latin typeface="Calibri"/>
                <a:cs typeface="Calibri"/>
              </a:rPr>
              <a:t> </a:t>
            </a:r>
            <a:r>
              <a:rPr sz="2300" b="1" dirty="0">
                <a:latin typeface="Calibri"/>
                <a:cs typeface="Calibri"/>
              </a:rPr>
              <a:t>examples</a:t>
            </a:r>
            <a:r>
              <a:rPr sz="2300" b="1" spc="-10" dirty="0">
                <a:latin typeface="Calibri"/>
                <a:cs typeface="Calibri"/>
              </a:rPr>
              <a:t> </a:t>
            </a:r>
            <a:r>
              <a:rPr sz="2300" b="1" dirty="0">
                <a:latin typeface="Calibri"/>
                <a:cs typeface="Calibri"/>
              </a:rPr>
              <a:t>of</a:t>
            </a:r>
            <a:r>
              <a:rPr sz="2300" b="1" spc="10" dirty="0">
                <a:latin typeface="Calibri"/>
                <a:cs typeface="Calibri"/>
              </a:rPr>
              <a:t> </a:t>
            </a:r>
            <a:r>
              <a:rPr sz="2300" b="1" dirty="0">
                <a:latin typeface="Calibri"/>
                <a:cs typeface="Calibri"/>
              </a:rPr>
              <a:t>the</a:t>
            </a:r>
            <a:r>
              <a:rPr sz="2300" b="1" spc="-10" dirty="0">
                <a:latin typeface="Calibri"/>
                <a:cs typeface="Calibri"/>
              </a:rPr>
              <a:t> </a:t>
            </a:r>
            <a:r>
              <a:rPr sz="2300" b="1" dirty="0">
                <a:latin typeface="Calibri"/>
                <a:cs typeface="Calibri"/>
              </a:rPr>
              <a:t>task</a:t>
            </a:r>
            <a:r>
              <a:rPr sz="2300" b="1" spc="-55" dirty="0">
                <a:latin typeface="Calibri"/>
                <a:cs typeface="Calibri"/>
              </a:rPr>
              <a:t> </a:t>
            </a:r>
            <a:r>
              <a:rPr sz="2300" b="1" dirty="0">
                <a:latin typeface="Calibri"/>
                <a:cs typeface="Calibri"/>
              </a:rPr>
              <a:t>before</a:t>
            </a:r>
            <a:r>
              <a:rPr sz="2300" b="1" spc="-20" dirty="0">
                <a:latin typeface="Calibri"/>
                <a:cs typeface="Calibri"/>
              </a:rPr>
              <a:t> </a:t>
            </a:r>
            <a:r>
              <a:rPr sz="2300" b="1" dirty="0">
                <a:latin typeface="Calibri"/>
                <a:cs typeface="Calibri"/>
              </a:rPr>
              <a:t>your</a:t>
            </a:r>
            <a:r>
              <a:rPr sz="2300" b="1" spc="-20" dirty="0">
                <a:latin typeface="Calibri"/>
                <a:cs typeface="Calibri"/>
              </a:rPr>
              <a:t> </a:t>
            </a:r>
            <a:r>
              <a:rPr sz="2300" b="1" spc="-10" dirty="0">
                <a:latin typeface="Calibri"/>
                <a:cs typeface="Calibri"/>
              </a:rPr>
              <a:t>example</a:t>
            </a:r>
            <a:endParaRPr sz="2300">
              <a:latin typeface="Calibri"/>
              <a:cs typeface="Calibri"/>
            </a:endParaRPr>
          </a:p>
          <a:p>
            <a:pPr marL="354965" marR="5080" indent="-342265">
              <a:lnSpc>
                <a:spcPct val="100000"/>
              </a:lnSpc>
              <a:spcBef>
                <a:spcPts val="605"/>
              </a:spcBef>
              <a:buClr>
                <a:srgbClr val="8A1515"/>
              </a:buClr>
              <a:buFont typeface="Times New Roman"/>
              <a:buChar char="•"/>
              <a:tabLst>
                <a:tab pos="354965" algn="l"/>
                <a:tab pos="355600" algn="l"/>
              </a:tabLst>
            </a:pPr>
            <a:r>
              <a:rPr sz="2300" dirty="0">
                <a:latin typeface="Calibri"/>
                <a:cs typeface="Calibri"/>
              </a:rPr>
              <a:t>Also</a:t>
            </a:r>
            <a:r>
              <a:rPr sz="2300" spc="-55" dirty="0">
                <a:latin typeface="Calibri"/>
                <a:cs typeface="Calibri"/>
              </a:rPr>
              <a:t> </a:t>
            </a:r>
            <a:r>
              <a:rPr sz="2300" dirty="0">
                <a:latin typeface="Calibri"/>
                <a:cs typeface="Calibri"/>
              </a:rPr>
              <a:t>called</a:t>
            </a:r>
            <a:r>
              <a:rPr sz="2300" spc="-20" dirty="0">
                <a:latin typeface="Calibri"/>
                <a:cs typeface="Calibri"/>
              </a:rPr>
              <a:t> </a:t>
            </a:r>
            <a:r>
              <a:rPr sz="2300" b="1" spc="-20" dirty="0">
                <a:solidFill>
                  <a:srgbClr val="C00000"/>
                </a:solidFill>
                <a:latin typeface="Calibri"/>
                <a:cs typeface="Calibri"/>
              </a:rPr>
              <a:t>in-</a:t>
            </a:r>
            <a:r>
              <a:rPr sz="2300" b="1" dirty="0">
                <a:solidFill>
                  <a:srgbClr val="C00000"/>
                </a:solidFill>
                <a:latin typeface="Calibri"/>
                <a:cs typeface="Calibri"/>
              </a:rPr>
              <a:t>context</a:t>
            </a:r>
            <a:r>
              <a:rPr sz="2300" b="1" spc="-5" dirty="0">
                <a:solidFill>
                  <a:srgbClr val="C00000"/>
                </a:solidFill>
                <a:latin typeface="Calibri"/>
                <a:cs typeface="Calibri"/>
              </a:rPr>
              <a:t> </a:t>
            </a:r>
            <a:r>
              <a:rPr sz="2300" b="1" dirty="0">
                <a:solidFill>
                  <a:srgbClr val="C00000"/>
                </a:solidFill>
                <a:latin typeface="Calibri"/>
                <a:cs typeface="Calibri"/>
              </a:rPr>
              <a:t>learning</a:t>
            </a:r>
            <a:r>
              <a:rPr sz="2300" b="1" dirty="0">
                <a:latin typeface="Calibri"/>
                <a:cs typeface="Calibri"/>
              </a:rPr>
              <a:t>,</a:t>
            </a:r>
            <a:r>
              <a:rPr sz="2300" b="1" spc="-40" dirty="0">
                <a:latin typeface="Calibri"/>
                <a:cs typeface="Calibri"/>
              </a:rPr>
              <a:t> </a:t>
            </a:r>
            <a:r>
              <a:rPr sz="2300" dirty="0">
                <a:latin typeface="Calibri"/>
                <a:cs typeface="Calibri"/>
              </a:rPr>
              <a:t>to</a:t>
            </a:r>
            <a:r>
              <a:rPr sz="2300" spc="-15" dirty="0">
                <a:latin typeface="Calibri"/>
                <a:cs typeface="Calibri"/>
              </a:rPr>
              <a:t> </a:t>
            </a:r>
            <a:r>
              <a:rPr sz="2300" dirty="0">
                <a:latin typeface="Calibri"/>
                <a:cs typeface="Calibri"/>
              </a:rPr>
              <a:t>stress</a:t>
            </a:r>
            <a:r>
              <a:rPr sz="2300" spc="-5" dirty="0">
                <a:latin typeface="Calibri"/>
                <a:cs typeface="Calibri"/>
              </a:rPr>
              <a:t> </a:t>
            </a:r>
            <a:r>
              <a:rPr sz="2300" dirty="0">
                <a:latin typeface="Calibri"/>
                <a:cs typeface="Calibri"/>
              </a:rPr>
              <a:t>that</a:t>
            </a:r>
            <a:r>
              <a:rPr sz="2300" spc="5" dirty="0">
                <a:latin typeface="Calibri"/>
                <a:cs typeface="Calibri"/>
              </a:rPr>
              <a:t> </a:t>
            </a:r>
            <a:r>
              <a:rPr sz="2300" i="1" dirty="0">
                <a:latin typeface="Calibri"/>
                <a:cs typeface="Calibri"/>
              </a:rPr>
              <a:t>no</a:t>
            </a:r>
            <a:r>
              <a:rPr sz="2300" i="1" spc="-40" dirty="0">
                <a:latin typeface="Calibri"/>
                <a:cs typeface="Calibri"/>
              </a:rPr>
              <a:t> </a:t>
            </a:r>
            <a:r>
              <a:rPr sz="2300" i="1" dirty="0">
                <a:latin typeface="Calibri"/>
                <a:cs typeface="Calibri"/>
              </a:rPr>
              <a:t>gradient</a:t>
            </a:r>
            <a:r>
              <a:rPr sz="2300" i="1" spc="-10" dirty="0">
                <a:latin typeface="Calibri"/>
                <a:cs typeface="Calibri"/>
              </a:rPr>
              <a:t> </a:t>
            </a:r>
            <a:r>
              <a:rPr sz="2300" i="1" dirty="0">
                <a:latin typeface="Calibri"/>
                <a:cs typeface="Calibri"/>
              </a:rPr>
              <a:t>updates</a:t>
            </a:r>
            <a:r>
              <a:rPr sz="2300" i="1" spc="10" dirty="0">
                <a:latin typeface="Calibri"/>
                <a:cs typeface="Calibri"/>
              </a:rPr>
              <a:t> </a:t>
            </a:r>
            <a:r>
              <a:rPr sz="2300" dirty="0">
                <a:latin typeface="Calibri"/>
                <a:cs typeface="Calibri"/>
              </a:rPr>
              <a:t>are</a:t>
            </a:r>
            <a:r>
              <a:rPr sz="2300" spc="-30" dirty="0">
                <a:latin typeface="Calibri"/>
                <a:cs typeface="Calibri"/>
              </a:rPr>
              <a:t> </a:t>
            </a:r>
            <a:r>
              <a:rPr sz="2300" dirty="0">
                <a:latin typeface="Calibri"/>
                <a:cs typeface="Calibri"/>
              </a:rPr>
              <a:t>performed</a:t>
            </a:r>
            <a:r>
              <a:rPr sz="2300" spc="-25" dirty="0">
                <a:latin typeface="Calibri"/>
                <a:cs typeface="Calibri"/>
              </a:rPr>
              <a:t> </a:t>
            </a:r>
            <a:r>
              <a:rPr sz="2300" spc="-20" dirty="0">
                <a:latin typeface="Calibri"/>
                <a:cs typeface="Calibri"/>
              </a:rPr>
              <a:t>when </a:t>
            </a:r>
            <a:r>
              <a:rPr sz="2300" dirty="0">
                <a:latin typeface="Calibri"/>
                <a:cs typeface="Calibri"/>
              </a:rPr>
              <a:t>learning</a:t>
            </a:r>
            <a:r>
              <a:rPr sz="2300" spc="-50" dirty="0">
                <a:latin typeface="Calibri"/>
                <a:cs typeface="Calibri"/>
              </a:rPr>
              <a:t> </a:t>
            </a:r>
            <a:r>
              <a:rPr sz="2300" dirty="0">
                <a:latin typeface="Calibri"/>
                <a:cs typeface="Calibri"/>
              </a:rPr>
              <a:t>a</a:t>
            </a:r>
            <a:r>
              <a:rPr sz="2300" spc="-10" dirty="0">
                <a:latin typeface="Calibri"/>
                <a:cs typeface="Calibri"/>
              </a:rPr>
              <a:t> </a:t>
            </a:r>
            <a:r>
              <a:rPr sz="2300" dirty="0">
                <a:latin typeface="Calibri"/>
                <a:cs typeface="Calibri"/>
              </a:rPr>
              <a:t>new task</a:t>
            </a:r>
            <a:r>
              <a:rPr sz="2300" spc="5" dirty="0">
                <a:latin typeface="Calibri"/>
                <a:cs typeface="Calibri"/>
              </a:rPr>
              <a:t> </a:t>
            </a:r>
            <a:r>
              <a:rPr sz="1800" dirty="0">
                <a:latin typeface="Calibri"/>
                <a:cs typeface="Calibri"/>
              </a:rPr>
              <a:t>(there</a:t>
            </a:r>
            <a:r>
              <a:rPr sz="1800" spc="35" dirty="0">
                <a:latin typeface="Calibri"/>
                <a:cs typeface="Calibri"/>
              </a:rPr>
              <a:t> </a:t>
            </a:r>
            <a:r>
              <a:rPr sz="1800" dirty="0">
                <a:latin typeface="Calibri"/>
                <a:cs typeface="Calibri"/>
              </a:rPr>
              <a:t>is</a:t>
            </a:r>
            <a:r>
              <a:rPr sz="1800" spc="-5" dirty="0">
                <a:latin typeface="Calibri"/>
                <a:cs typeface="Calibri"/>
              </a:rPr>
              <a:t> </a:t>
            </a:r>
            <a:r>
              <a:rPr sz="1800" dirty="0">
                <a:latin typeface="Calibri"/>
                <a:cs typeface="Calibri"/>
              </a:rPr>
              <a:t>a</a:t>
            </a:r>
            <a:r>
              <a:rPr sz="1800" spc="-10" dirty="0">
                <a:latin typeface="Calibri"/>
                <a:cs typeface="Calibri"/>
              </a:rPr>
              <a:t> </a:t>
            </a:r>
            <a:r>
              <a:rPr sz="1800" dirty="0">
                <a:latin typeface="Calibri"/>
                <a:cs typeface="Calibri"/>
              </a:rPr>
              <a:t>separate</a:t>
            </a:r>
            <a:r>
              <a:rPr sz="1800" spc="5" dirty="0">
                <a:latin typeface="Calibri"/>
                <a:cs typeface="Calibri"/>
              </a:rPr>
              <a:t> </a:t>
            </a:r>
            <a:r>
              <a:rPr sz="1800" dirty="0">
                <a:latin typeface="Calibri"/>
                <a:cs typeface="Calibri"/>
              </a:rPr>
              <a:t>literature</a:t>
            </a:r>
            <a:r>
              <a:rPr sz="1800" spc="25" dirty="0">
                <a:latin typeface="Calibri"/>
                <a:cs typeface="Calibri"/>
              </a:rPr>
              <a:t> </a:t>
            </a:r>
            <a:r>
              <a:rPr sz="1800" dirty="0">
                <a:latin typeface="Calibri"/>
                <a:cs typeface="Calibri"/>
              </a:rPr>
              <a:t>on</a:t>
            </a:r>
            <a:r>
              <a:rPr sz="1800" spc="10" dirty="0">
                <a:latin typeface="Calibri"/>
                <a:cs typeface="Calibri"/>
              </a:rPr>
              <a:t> </a:t>
            </a:r>
            <a:r>
              <a:rPr sz="1800" spc="-10" dirty="0">
                <a:latin typeface="Calibri"/>
                <a:cs typeface="Calibri"/>
              </a:rPr>
              <a:t>few-</a:t>
            </a:r>
            <a:r>
              <a:rPr sz="1800" dirty="0">
                <a:latin typeface="Calibri"/>
                <a:cs typeface="Calibri"/>
              </a:rPr>
              <a:t>shot</a:t>
            </a:r>
            <a:r>
              <a:rPr sz="1800" spc="-20" dirty="0">
                <a:latin typeface="Calibri"/>
                <a:cs typeface="Calibri"/>
              </a:rPr>
              <a:t> </a:t>
            </a:r>
            <a:r>
              <a:rPr sz="1800" dirty="0">
                <a:latin typeface="Calibri"/>
                <a:cs typeface="Calibri"/>
              </a:rPr>
              <a:t>learning</a:t>
            </a:r>
            <a:r>
              <a:rPr sz="1800" spc="30" dirty="0">
                <a:latin typeface="Calibri"/>
                <a:cs typeface="Calibri"/>
              </a:rPr>
              <a:t> </a:t>
            </a:r>
            <a:r>
              <a:rPr sz="1800" dirty="0">
                <a:latin typeface="Calibri"/>
                <a:cs typeface="Calibri"/>
              </a:rPr>
              <a:t>with</a:t>
            </a:r>
            <a:r>
              <a:rPr sz="1800" spc="5" dirty="0">
                <a:latin typeface="Calibri"/>
                <a:cs typeface="Calibri"/>
              </a:rPr>
              <a:t> </a:t>
            </a:r>
            <a:r>
              <a:rPr sz="1800" dirty="0">
                <a:latin typeface="Calibri"/>
                <a:cs typeface="Calibri"/>
              </a:rPr>
              <a:t>gradient</a:t>
            </a:r>
            <a:r>
              <a:rPr sz="1800" spc="5" dirty="0">
                <a:latin typeface="Calibri"/>
                <a:cs typeface="Calibri"/>
              </a:rPr>
              <a:t> </a:t>
            </a:r>
            <a:r>
              <a:rPr sz="1800" spc="-10" dirty="0">
                <a:latin typeface="Calibri"/>
                <a:cs typeface="Calibri"/>
              </a:rPr>
              <a:t>updates)</a:t>
            </a:r>
            <a:endParaRPr sz="1800">
              <a:latin typeface="Calibri"/>
              <a:cs typeface="Calibri"/>
            </a:endParaRPr>
          </a:p>
        </p:txBody>
      </p:sp>
      <p:sp>
        <p:nvSpPr>
          <p:cNvPr id="5" name="object 5"/>
          <p:cNvSpPr txBox="1"/>
          <p:nvPr/>
        </p:nvSpPr>
        <p:spPr>
          <a:xfrm>
            <a:off x="8968231" y="6376822"/>
            <a:ext cx="2447925" cy="330200"/>
          </a:xfrm>
          <a:prstGeom prst="rect">
            <a:avLst/>
          </a:prstGeom>
        </p:spPr>
        <p:txBody>
          <a:bodyPr vert="horz" wrap="square" lIns="0" tIns="0" rIns="0" bIns="0" rtlCol="0">
            <a:spAutoFit/>
          </a:bodyPr>
          <a:lstStyle/>
          <a:p>
            <a:pPr marL="12700">
              <a:lnSpc>
                <a:spcPts val="2380"/>
              </a:lnSpc>
            </a:pPr>
            <a:r>
              <a:rPr sz="2400" u="sng" dirty="0">
                <a:uFill>
                  <a:solidFill>
                    <a:srgbClr val="000000"/>
                  </a:solidFill>
                </a:uFill>
                <a:latin typeface="Calibri"/>
                <a:cs typeface="Calibri"/>
              </a:rPr>
              <a:t>[</a:t>
            </a:r>
            <a:r>
              <a:rPr sz="2400" u="sng" dirty="0">
                <a:solidFill>
                  <a:srgbClr val="007A92"/>
                </a:solidFill>
                <a:uFill>
                  <a:solidFill>
                    <a:srgbClr val="000000"/>
                  </a:solidFill>
                </a:uFill>
                <a:latin typeface="Calibri"/>
                <a:cs typeface="Calibri"/>
              </a:rPr>
              <a:t>Brown</a:t>
            </a:r>
            <a:r>
              <a:rPr sz="2400" u="sng" spc="-35" dirty="0">
                <a:solidFill>
                  <a:srgbClr val="007A92"/>
                </a:solidFill>
                <a:uFill>
                  <a:solidFill>
                    <a:srgbClr val="000000"/>
                  </a:solidFill>
                </a:uFill>
                <a:latin typeface="Calibri"/>
                <a:cs typeface="Calibri"/>
              </a:rPr>
              <a:t> </a:t>
            </a:r>
            <a:r>
              <a:rPr sz="2400" u="sng" dirty="0">
                <a:solidFill>
                  <a:srgbClr val="007A92"/>
                </a:solidFill>
                <a:uFill>
                  <a:solidFill>
                    <a:srgbClr val="000000"/>
                  </a:solidFill>
                </a:uFill>
                <a:latin typeface="Calibri"/>
                <a:cs typeface="Calibri"/>
              </a:rPr>
              <a:t>et</a:t>
            </a:r>
            <a:r>
              <a:rPr sz="2400" u="sng" spc="-20" dirty="0">
                <a:solidFill>
                  <a:srgbClr val="007A92"/>
                </a:solidFill>
                <a:uFill>
                  <a:solidFill>
                    <a:srgbClr val="000000"/>
                  </a:solidFill>
                </a:uFill>
                <a:latin typeface="Calibri"/>
                <a:cs typeface="Calibri"/>
              </a:rPr>
              <a:t> </a:t>
            </a:r>
            <a:r>
              <a:rPr sz="2400" u="sng" dirty="0">
                <a:solidFill>
                  <a:srgbClr val="007A92"/>
                </a:solidFill>
                <a:uFill>
                  <a:solidFill>
                    <a:srgbClr val="000000"/>
                  </a:solidFill>
                </a:uFill>
                <a:latin typeface="Calibri"/>
                <a:cs typeface="Calibri"/>
              </a:rPr>
              <a:t>al.,</a:t>
            </a:r>
            <a:r>
              <a:rPr sz="2400" u="sng" spc="-30" dirty="0">
                <a:solidFill>
                  <a:srgbClr val="007A92"/>
                </a:solidFill>
                <a:uFill>
                  <a:solidFill>
                    <a:srgbClr val="000000"/>
                  </a:solidFill>
                </a:uFill>
                <a:latin typeface="Calibri"/>
                <a:cs typeface="Calibri"/>
              </a:rPr>
              <a:t> </a:t>
            </a:r>
            <a:r>
              <a:rPr sz="2400" u="sng" spc="-10" dirty="0">
                <a:solidFill>
                  <a:srgbClr val="007A92"/>
                </a:solidFill>
                <a:uFill>
                  <a:solidFill>
                    <a:srgbClr val="000000"/>
                  </a:solidFill>
                </a:uFill>
                <a:latin typeface="Calibri"/>
                <a:cs typeface="Calibri"/>
              </a:rPr>
              <a:t>2020</a:t>
            </a:r>
            <a:r>
              <a:rPr sz="2400" u="sng" spc="-10" dirty="0">
                <a:uFill>
                  <a:solidFill>
                    <a:srgbClr val="000000"/>
                  </a:solidFill>
                </a:uFill>
                <a:latin typeface="Calibri"/>
                <a:cs typeface="Calibri"/>
              </a:rPr>
              <a:t>]</a:t>
            </a:r>
            <a:endParaRPr sz="2400">
              <a:latin typeface="Calibri"/>
              <a:cs typeface="Calibri"/>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18</a:t>
            </a:fld>
            <a:endParaRPr spc="-25"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50165">
              <a:lnSpc>
                <a:spcPct val="100000"/>
              </a:lnSpc>
              <a:spcBef>
                <a:spcPts val="100"/>
              </a:spcBef>
            </a:pPr>
            <a:r>
              <a:rPr b="0" dirty="0">
                <a:latin typeface="Calibri"/>
                <a:cs typeface="Calibri"/>
              </a:rPr>
              <a:t>Emergent</a:t>
            </a:r>
            <a:r>
              <a:rPr b="0" spc="-55" dirty="0">
                <a:latin typeface="Calibri"/>
                <a:cs typeface="Calibri"/>
              </a:rPr>
              <a:t> </a:t>
            </a:r>
            <a:r>
              <a:rPr b="0" spc="-15" dirty="0">
                <a:latin typeface="Calibri"/>
                <a:cs typeface="Calibri"/>
              </a:rPr>
              <a:t>few-</a:t>
            </a:r>
            <a:r>
              <a:rPr b="0" dirty="0">
                <a:latin typeface="Calibri"/>
                <a:cs typeface="Calibri"/>
              </a:rPr>
              <a:t>shot</a:t>
            </a:r>
            <a:r>
              <a:rPr b="0" spc="-40" dirty="0">
                <a:latin typeface="Calibri"/>
                <a:cs typeface="Calibri"/>
              </a:rPr>
              <a:t> </a:t>
            </a:r>
            <a:r>
              <a:rPr b="0" spc="-10" dirty="0">
                <a:latin typeface="Calibri"/>
                <a:cs typeface="Calibri"/>
              </a:rPr>
              <a:t>learning</a:t>
            </a:r>
          </a:p>
        </p:txBody>
      </p:sp>
      <p:grpSp>
        <p:nvGrpSpPr>
          <p:cNvPr id="3" name="object 3"/>
          <p:cNvGrpSpPr/>
          <p:nvPr/>
        </p:nvGrpSpPr>
        <p:grpSpPr>
          <a:xfrm>
            <a:off x="5494020" y="600455"/>
            <a:ext cx="6201410" cy="5739765"/>
            <a:chOff x="5494020" y="600455"/>
            <a:chExt cx="6201410" cy="5739765"/>
          </a:xfrm>
        </p:grpSpPr>
        <p:pic>
          <p:nvPicPr>
            <p:cNvPr id="4" name="object 4"/>
            <p:cNvPicPr/>
            <p:nvPr/>
          </p:nvPicPr>
          <p:blipFill>
            <a:blip r:embed="rId2" cstate="print"/>
            <a:stretch>
              <a:fillRect/>
            </a:stretch>
          </p:blipFill>
          <p:spPr>
            <a:xfrm>
              <a:off x="5762244" y="600455"/>
              <a:ext cx="5932932" cy="5739384"/>
            </a:xfrm>
            <a:prstGeom prst="rect">
              <a:avLst/>
            </a:prstGeom>
          </p:spPr>
        </p:pic>
        <p:sp>
          <p:nvSpPr>
            <p:cNvPr id="5" name="object 5"/>
            <p:cNvSpPr/>
            <p:nvPr/>
          </p:nvSpPr>
          <p:spPr>
            <a:xfrm>
              <a:off x="5494020" y="4279772"/>
              <a:ext cx="385445" cy="275590"/>
            </a:xfrm>
            <a:custGeom>
              <a:avLst/>
              <a:gdLst/>
              <a:ahLst/>
              <a:cxnLst/>
              <a:rect l="l" t="t" r="r" b="b"/>
              <a:pathLst>
                <a:path w="385445" h="275589">
                  <a:moveTo>
                    <a:pt x="363854" y="0"/>
                  </a:moveTo>
                  <a:lnTo>
                    <a:pt x="0" y="243585"/>
                  </a:lnTo>
                  <a:lnTo>
                    <a:pt x="21081" y="275208"/>
                  </a:lnTo>
                  <a:lnTo>
                    <a:pt x="384937" y="31622"/>
                  </a:lnTo>
                  <a:lnTo>
                    <a:pt x="363854" y="0"/>
                  </a:lnTo>
                  <a:close/>
                </a:path>
              </a:pathLst>
            </a:custGeom>
            <a:solidFill>
              <a:srgbClr val="5F0057"/>
            </a:solidFill>
          </p:spPr>
          <p:txBody>
            <a:bodyPr wrap="square" lIns="0" tIns="0" rIns="0" bIns="0" rtlCol="0"/>
            <a:lstStyle/>
            <a:p>
              <a:endParaRPr/>
            </a:p>
          </p:txBody>
        </p:sp>
        <p:pic>
          <p:nvPicPr>
            <p:cNvPr id="6" name="object 6"/>
            <p:cNvPicPr/>
            <p:nvPr/>
          </p:nvPicPr>
          <p:blipFill>
            <a:blip r:embed="rId3" cstate="print"/>
            <a:stretch>
              <a:fillRect/>
            </a:stretch>
          </p:blipFill>
          <p:spPr>
            <a:xfrm>
              <a:off x="5836666" y="4232147"/>
              <a:ext cx="126619" cy="110997"/>
            </a:xfrm>
            <a:prstGeom prst="rect">
              <a:avLst/>
            </a:prstGeom>
          </p:spPr>
        </p:pic>
      </p:grpSp>
      <p:pic>
        <p:nvPicPr>
          <p:cNvPr id="7" name="object 7"/>
          <p:cNvPicPr/>
          <p:nvPr/>
        </p:nvPicPr>
        <p:blipFill>
          <a:blip r:embed="rId4" cstate="print"/>
          <a:stretch>
            <a:fillRect/>
          </a:stretch>
        </p:blipFill>
        <p:spPr>
          <a:xfrm>
            <a:off x="195071" y="4108703"/>
            <a:ext cx="5190744" cy="1289304"/>
          </a:xfrm>
          <a:prstGeom prst="rect">
            <a:avLst/>
          </a:prstGeom>
        </p:spPr>
      </p:pic>
      <p:sp>
        <p:nvSpPr>
          <p:cNvPr id="8" name="object 8"/>
          <p:cNvSpPr txBox="1"/>
          <p:nvPr/>
        </p:nvSpPr>
        <p:spPr>
          <a:xfrm>
            <a:off x="1997201" y="3531870"/>
            <a:ext cx="1412240" cy="452120"/>
          </a:xfrm>
          <a:prstGeom prst="rect">
            <a:avLst/>
          </a:prstGeom>
        </p:spPr>
        <p:txBody>
          <a:bodyPr vert="horz" wrap="square" lIns="0" tIns="12065" rIns="0" bIns="0" rtlCol="0">
            <a:spAutoFit/>
          </a:bodyPr>
          <a:lstStyle/>
          <a:p>
            <a:pPr marL="12700">
              <a:lnSpc>
                <a:spcPct val="100000"/>
              </a:lnSpc>
              <a:spcBef>
                <a:spcPts val="95"/>
              </a:spcBef>
            </a:pPr>
            <a:r>
              <a:rPr sz="2800" b="1" spc="-60" dirty="0">
                <a:solidFill>
                  <a:srgbClr val="5F0057"/>
                </a:solidFill>
                <a:latin typeface="Calibri"/>
                <a:cs typeface="Calibri"/>
              </a:rPr>
              <a:t>Zero-</a:t>
            </a:r>
            <a:r>
              <a:rPr sz="2800" b="1" spc="-20" dirty="0">
                <a:solidFill>
                  <a:srgbClr val="5F0057"/>
                </a:solidFill>
                <a:latin typeface="Calibri"/>
                <a:cs typeface="Calibri"/>
              </a:rPr>
              <a:t>shot</a:t>
            </a:r>
            <a:endParaRPr sz="2800">
              <a:latin typeface="Calibri"/>
              <a:cs typeface="Calibri"/>
            </a:endParaRPr>
          </a:p>
        </p:txBody>
      </p:sp>
      <p:sp>
        <p:nvSpPr>
          <p:cNvPr id="9" name="object 9"/>
          <p:cNvSpPr txBox="1"/>
          <p:nvPr/>
        </p:nvSpPr>
        <p:spPr>
          <a:xfrm>
            <a:off x="8968231" y="6376822"/>
            <a:ext cx="2447925" cy="330200"/>
          </a:xfrm>
          <a:prstGeom prst="rect">
            <a:avLst/>
          </a:prstGeom>
        </p:spPr>
        <p:txBody>
          <a:bodyPr vert="horz" wrap="square" lIns="0" tIns="0" rIns="0" bIns="0" rtlCol="0">
            <a:spAutoFit/>
          </a:bodyPr>
          <a:lstStyle/>
          <a:p>
            <a:pPr marL="12700">
              <a:lnSpc>
                <a:spcPts val="2380"/>
              </a:lnSpc>
            </a:pPr>
            <a:r>
              <a:rPr sz="2400" u="sng" dirty="0">
                <a:uFill>
                  <a:solidFill>
                    <a:srgbClr val="000000"/>
                  </a:solidFill>
                </a:uFill>
                <a:latin typeface="Calibri"/>
                <a:cs typeface="Calibri"/>
              </a:rPr>
              <a:t>[</a:t>
            </a:r>
            <a:r>
              <a:rPr sz="2400" u="sng" dirty="0">
                <a:solidFill>
                  <a:srgbClr val="007A92"/>
                </a:solidFill>
                <a:uFill>
                  <a:solidFill>
                    <a:srgbClr val="000000"/>
                  </a:solidFill>
                </a:uFill>
                <a:latin typeface="Calibri"/>
                <a:cs typeface="Calibri"/>
              </a:rPr>
              <a:t>Brown</a:t>
            </a:r>
            <a:r>
              <a:rPr sz="2400" u="sng" spc="-35" dirty="0">
                <a:solidFill>
                  <a:srgbClr val="007A92"/>
                </a:solidFill>
                <a:uFill>
                  <a:solidFill>
                    <a:srgbClr val="000000"/>
                  </a:solidFill>
                </a:uFill>
                <a:latin typeface="Calibri"/>
                <a:cs typeface="Calibri"/>
              </a:rPr>
              <a:t> </a:t>
            </a:r>
            <a:r>
              <a:rPr sz="2400" u="sng" dirty="0">
                <a:solidFill>
                  <a:srgbClr val="007A92"/>
                </a:solidFill>
                <a:uFill>
                  <a:solidFill>
                    <a:srgbClr val="000000"/>
                  </a:solidFill>
                </a:uFill>
                <a:latin typeface="Calibri"/>
                <a:cs typeface="Calibri"/>
              </a:rPr>
              <a:t>et</a:t>
            </a:r>
            <a:r>
              <a:rPr sz="2400" u="sng" spc="-20" dirty="0">
                <a:solidFill>
                  <a:srgbClr val="007A92"/>
                </a:solidFill>
                <a:uFill>
                  <a:solidFill>
                    <a:srgbClr val="000000"/>
                  </a:solidFill>
                </a:uFill>
                <a:latin typeface="Calibri"/>
                <a:cs typeface="Calibri"/>
              </a:rPr>
              <a:t> </a:t>
            </a:r>
            <a:r>
              <a:rPr sz="2400" u="sng" dirty="0">
                <a:solidFill>
                  <a:srgbClr val="007A92"/>
                </a:solidFill>
                <a:uFill>
                  <a:solidFill>
                    <a:srgbClr val="000000"/>
                  </a:solidFill>
                </a:uFill>
                <a:latin typeface="Calibri"/>
                <a:cs typeface="Calibri"/>
              </a:rPr>
              <a:t>al.,</a:t>
            </a:r>
            <a:r>
              <a:rPr sz="2400" u="sng" spc="-30" dirty="0">
                <a:solidFill>
                  <a:srgbClr val="007A92"/>
                </a:solidFill>
                <a:uFill>
                  <a:solidFill>
                    <a:srgbClr val="000000"/>
                  </a:solidFill>
                </a:uFill>
                <a:latin typeface="Calibri"/>
                <a:cs typeface="Calibri"/>
              </a:rPr>
              <a:t> </a:t>
            </a:r>
            <a:r>
              <a:rPr sz="2400" u="sng" spc="-10" dirty="0">
                <a:solidFill>
                  <a:srgbClr val="007A92"/>
                </a:solidFill>
                <a:uFill>
                  <a:solidFill>
                    <a:srgbClr val="000000"/>
                  </a:solidFill>
                </a:uFill>
                <a:latin typeface="Calibri"/>
                <a:cs typeface="Calibri"/>
              </a:rPr>
              <a:t>2020</a:t>
            </a:r>
            <a:r>
              <a:rPr sz="2400" u="sng" spc="-10" dirty="0">
                <a:uFill>
                  <a:solidFill>
                    <a:srgbClr val="000000"/>
                  </a:solidFill>
                </a:uFill>
                <a:latin typeface="Calibri"/>
                <a:cs typeface="Calibri"/>
              </a:rPr>
              <a:t>]</a:t>
            </a:r>
            <a:endParaRPr sz="2400">
              <a:latin typeface="Calibri"/>
              <a:cs typeface="Calibri"/>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19</a:t>
            </a:fld>
            <a:endParaRPr spc="-2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Larger</a:t>
            </a:r>
            <a:r>
              <a:rPr b="0" spc="-55" dirty="0">
                <a:latin typeface="Calibri"/>
                <a:cs typeface="Calibri"/>
              </a:rPr>
              <a:t> </a:t>
            </a:r>
            <a:r>
              <a:rPr b="0" dirty="0">
                <a:latin typeface="Calibri"/>
                <a:cs typeface="Calibri"/>
              </a:rPr>
              <a:t>and</a:t>
            </a:r>
            <a:r>
              <a:rPr b="0" spc="5" dirty="0">
                <a:latin typeface="Calibri"/>
                <a:cs typeface="Calibri"/>
              </a:rPr>
              <a:t> </a:t>
            </a:r>
            <a:r>
              <a:rPr b="0" dirty="0">
                <a:latin typeface="Calibri"/>
                <a:cs typeface="Calibri"/>
              </a:rPr>
              <a:t>larger</a:t>
            </a:r>
            <a:r>
              <a:rPr b="0" spc="-25" dirty="0">
                <a:latin typeface="Calibri"/>
                <a:cs typeface="Calibri"/>
              </a:rPr>
              <a:t> </a:t>
            </a:r>
            <a:r>
              <a:rPr b="0" spc="-10" dirty="0">
                <a:latin typeface="Calibri"/>
                <a:cs typeface="Calibri"/>
              </a:rPr>
              <a:t>models</a:t>
            </a:r>
          </a:p>
        </p:txBody>
      </p:sp>
      <p:sp>
        <p:nvSpPr>
          <p:cNvPr id="3" name="object 3"/>
          <p:cNvSpPr txBox="1"/>
          <p:nvPr/>
        </p:nvSpPr>
        <p:spPr>
          <a:xfrm>
            <a:off x="484733" y="6488074"/>
            <a:ext cx="116205" cy="240029"/>
          </a:xfrm>
          <a:prstGeom prst="rect">
            <a:avLst/>
          </a:prstGeom>
        </p:spPr>
        <p:txBody>
          <a:bodyPr vert="horz" wrap="square" lIns="0" tIns="13335" rIns="0" bIns="0" rtlCol="0">
            <a:spAutoFit/>
          </a:bodyPr>
          <a:lstStyle/>
          <a:p>
            <a:pPr marL="12700">
              <a:lnSpc>
                <a:spcPct val="100000"/>
              </a:lnSpc>
              <a:spcBef>
                <a:spcPts val="105"/>
              </a:spcBef>
            </a:pPr>
            <a:r>
              <a:rPr sz="1400" dirty="0">
                <a:latin typeface="Calibri"/>
                <a:cs typeface="Calibri"/>
              </a:rPr>
              <a:t>3</a:t>
            </a:r>
            <a:endParaRPr sz="1400">
              <a:latin typeface="Calibri"/>
              <a:cs typeface="Calibri"/>
            </a:endParaRPr>
          </a:p>
        </p:txBody>
      </p:sp>
      <p:pic>
        <p:nvPicPr>
          <p:cNvPr id="4" name="object 4"/>
          <p:cNvPicPr/>
          <p:nvPr/>
        </p:nvPicPr>
        <p:blipFill>
          <a:blip r:embed="rId2" cstate="print"/>
          <a:stretch>
            <a:fillRect/>
          </a:stretch>
        </p:blipFill>
        <p:spPr>
          <a:xfrm>
            <a:off x="1341119" y="1060703"/>
            <a:ext cx="9398508" cy="5356860"/>
          </a:xfrm>
          <a:prstGeom prst="rect">
            <a:avLst/>
          </a:prstGeom>
        </p:spPr>
      </p:pic>
      <p:sp>
        <p:nvSpPr>
          <p:cNvPr id="5" name="object 5"/>
          <p:cNvSpPr txBox="1"/>
          <p:nvPr/>
        </p:nvSpPr>
        <p:spPr>
          <a:xfrm>
            <a:off x="838911" y="6417665"/>
            <a:ext cx="11005820" cy="300355"/>
          </a:xfrm>
          <a:prstGeom prst="rect">
            <a:avLst/>
          </a:prstGeom>
        </p:spPr>
        <p:txBody>
          <a:bodyPr vert="horz" wrap="square" lIns="0" tIns="12700" rIns="0" bIns="0" rtlCol="0">
            <a:spAutoFit/>
          </a:bodyPr>
          <a:lstStyle/>
          <a:p>
            <a:pPr marL="12700">
              <a:lnSpc>
                <a:spcPct val="100000"/>
              </a:lnSpc>
              <a:spcBef>
                <a:spcPts val="100"/>
              </a:spcBef>
            </a:pPr>
            <a:r>
              <a:rPr sz="1800" u="sng" spc="-20" dirty="0">
                <a:solidFill>
                  <a:srgbClr val="007A92"/>
                </a:solidFill>
                <a:uFill>
                  <a:solidFill>
                    <a:srgbClr val="007A92"/>
                  </a:solidFill>
                </a:uFill>
                <a:latin typeface="Calibri"/>
                <a:cs typeface="Calibri"/>
              </a:rPr>
              <a:t>https://</a:t>
            </a:r>
            <a:r>
              <a:rPr sz="1800" u="sng" spc="-20" dirty="0">
                <a:solidFill>
                  <a:srgbClr val="0000FF"/>
                </a:solidFill>
                <a:uFill>
                  <a:solidFill>
                    <a:srgbClr val="007A92"/>
                  </a:solidFill>
                </a:uFill>
                <a:latin typeface="Calibri"/>
                <a:cs typeface="Calibri"/>
                <a:hlinkClick r:id="rId3"/>
              </a:rPr>
              <a:t>www.economist.com/interactive/briefing/2022/06/11/huge-foundation-</a:t>
            </a:r>
            <a:r>
              <a:rPr sz="1800" u="sng" spc="-10" dirty="0">
                <a:solidFill>
                  <a:srgbClr val="0000FF"/>
                </a:solidFill>
                <a:uFill>
                  <a:solidFill>
                    <a:srgbClr val="007A92"/>
                  </a:solidFill>
                </a:uFill>
                <a:latin typeface="Calibri"/>
                <a:cs typeface="Calibri"/>
                <a:hlinkClick r:id="rId3"/>
              </a:rPr>
              <a:t>models-</a:t>
            </a:r>
            <a:r>
              <a:rPr sz="1800" u="sng" spc="-25" dirty="0">
                <a:solidFill>
                  <a:srgbClr val="0000FF"/>
                </a:solidFill>
                <a:uFill>
                  <a:solidFill>
                    <a:srgbClr val="007A92"/>
                  </a:solidFill>
                </a:uFill>
                <a:latin typeface="Calibri"/>
                <a:cs typeface="Calibri"/>
                <a:hlinkClick r:id="rId3"/>
              </a:rPr>
              <a:t>are-</a:t>
            </a:r>
            <a:r>
              <a:rPr sz="1800" u="sng" spc="-20" dirty="0">
                <a:solidFill>
                  <a:srgbClr val="0000FF"/>
                </a:solidFill>
                <a:uFill>
                  <a:solidFill>
                    <a:srgbClr val="007A92"/>
                  </a:solidFill>
                </a:uFill>
                <a:latin typeface="Calibri"/>
                <a:cs typeface="Calibri"/>
                <a:hlinkClick r:id="rId3"/>
              </a:rPr>
              <a:t>turbo-charging-ai-</a:t>
            </a:r>
            <a:r>
              <a:rPr sz="1800" u="sng" spc="-10" dirty="0">
                <a:solidFill>
                  <a:srgbClr val="0000FF"/>
                </a:solidFill>
                <a:uFill>
                  <a:solidFill>
                    <a:srgbClr val="007A92"/>
                  </a:solidFill>
                </a:uFill>
                <a:latin typeface="Calibri"/>
                <a:cs typeface="Calibri"/>
                <a:hlinkClick r:id="rId3"/>
              </a:rPr>
              <a:t>progress</a:t>
            </a:r>
            <a:endParaRPr sz="1800">
              <a:latin typeface="Calibri"/>
              <a:cs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50165">
              <a:lnSpc>
                <a:spcPct val="100000"/>
              </a:lnSpc>
              <a:spcBef>
                <a:spcPts val="100"/>
              </a:spcBef>
            </a:pPr>
            <a:r>
              <a:rPr b="0" dirty="0">
                <a:latin typeface="Calibri"/>
                <a:cs typeface="Calibri"/>
              </a:rPr>
              <a:t>Emergent</a:t>
            </a:r>
            <a:r>
              <a:rPr b="0" spc="-55" dirty="0">
                <a:latin typeface="Calibri"/>
                <a:cs typeface="Calibri"/>
              </a:rPr>
              <a:t> </a:t>
            </a:r>
            <a:r>
              <a:rPr b="0" spc="-15" dirty="0">
                <a:latin typeface="Calibri"/>
                <a:cs typeface="Calibri"/>
              </a:rPr>
              <a:t>few-</a:t>
            </a:r>
            <a:r>
              <a:rPr b="0" dirty="0">
                <a:latin typeface="Calibri"/>
                <a:cs typeface="Calibri"/>
              </a:rPr>
              <a:t>shot</a:t>
            </a:r>
            <a:r>
              <a:rPr b="0" spc="-40" dirty="0">
                <a:latin typeface="Calibri"/>
                <a:cs typeface="Calibri"/>
              </a:rPr>
              <a:t> </a:t>
            </a:r>
            <a:r>
              <a:rPr b="0" spc="-10" dirty="0">
                <a:latin typeface="Calibri"/>
                <a:cs typeface="Calibri"/>
              </a:rPr>
              <a:t>learning</a:t>
            </a:r>
          </a:p>
        </p:txBody>
      </p:sp>
      <p:grpSp>
        <p:nvGrpSpPr>
          <p:cNvPr id="3" name="object 3"/>
          <p:cNvGrpSpPr/>
          <p:nvPr/>
        </p:nvGrpSpPr>
        <p:grpSpPr>
          <a:xfrm>
            <a:off x="5579364" y="600455"/>
            <a:ext cx="6116320" cy="5739765"/>
            <a:chOff x="5579364" y="600455"/>
            <a:chExt cx="6116320" cy="5739765"/>
          </a:xfrm>
        </p:grpSpPr>
        <p:pic>
          <p:nvPicPr>
            <p:cNvPr id="4" name="object 4"/>
            <p:cNvPicPr/>
            <p:nvPr/>
          </p:nvPicPr>
          <p:blipFill>
            <a:blip r:embed="rId2" cstate="print"/>
            <a:stretch>
              <a:fillRect/>
            </a:stretch>
          </p:blipFill>
          <p:spPr>
            <a:xfrm>
              <a:off x="5762244" y="600455"/>
              <a:ext cx="5932932" cy="5739384"/>
            </a:xfrm>
            <a:prstGeom prst="rect">
              <a:avLst/>
            </a:prstGeom>
          </p:spPr>
        </p:pic>
        <p:sp>
          <p:nvSpPr>
            <p:cNvPr id="5" name="object 5"/>
            <p:cNvSpPr/>
            <p:nvPr/>
          </p:nvSpPr>
          <p:spPr>
            <a:xfrm>
              <a:off x="5579364" y="3240913"/>
              <a:ext cx="415925" cy="226060"/>
            </a:xfrm>
            <a:custGeom>
              <a:avLst/>
              <a:gdLst/>
              <a:ahLst/>
              <a:cxnLst/>
              <a:rect l="l" t="t" r="r" b="b"/>
              <a:pathLst>
                <a:path w="415925" h="226060">
                  <a:moveTo>
                    <a:pt x="399034" y="0"/>
                  </a:moveTo>
                  <a:lnTo>
                    <a:pt x="0" y="191262"/>
                  </a:lnTo>
                  <a:lnTo>
                    <a:pt x="16510" y="225678"/>
                  </a:lnTo>
                  <a:lnTo>
                    <a:pt x="415416" y="34416"/>
                  </a:lnTo>
                  <a:lnTo>
                    <a:pt x="399034" y="0"/>
                  </a:lnTo>
                  <a:close/>
                </a:path>
              </a:pathLst>
            </a:custGeom>
            <a:solidFill>
              <a:srgbClr val="5F0057"/>
            </a:solidFill>
          </p:spPr>
          <p:txBody>
            <a:bodyPr wrap="square" lIns="0" tIns="0" rIns="0" bIns="0" rtlCol="0"/>
            <a:lstStyle/>
            <a:p>
              <a:endParaRPr/>
            </a:p>
          </p:txBody>
        </p:sp>
        <p:pic>
          <p:nvPicPr>
            <p:cNvPr id="6" name="object 6"/>
            <p:cNvPicPr/>
            <p:nvPr/>
          </p:nvPicPr>
          <p:blipFill>
            <a:blip r:embed="rId3" cstate="print"/>
            <a:stretch>
              <a:fillRect/>
            </a:stretch>
          </p:blipFill>
          <p:spPr>
            <a:xfrm>
              <a:off x="5961888" y="3206495"/>
              <a:ext cx="127635" cy="103250"/>
            </a:xfrm>
            <a:prstGeom prst="rect">
              <a:avLst/>
            </a:prstGeom>
          </p:spPr>
        </p:pic>
      </p:grpSp>
      <p:sp>
        <p:nvSpPr>
          <p:cNvPr id="7" name="object 7"/>
          <p:cNvSpPr txBox="1"/>
          <p:nvPr/>
        </p:nvSpPr>
        <p:spPr>
          <a:xfrm>
            <a:off x="2069338" y="1935861"/>
            <a:ext cx="1368425" cy="452120"/>
          </a:xfrm>
          <a:prstGeom prst="rect">
            <a:avLst/>
          </a:prstGeom>
        </p:spPr>
        <p:txBody>
          <a:bodyPr vert="horz" wrap="square" lIns="0" tIns="12065" rIns="0" bIns="0" rtlCol="0">
            <a:spAutoFit/>
          </a:bodyPr>
          <a:lstStyle/>
          <a:p>
            <a:pPr marL="12700">
              <a:lnSpc>
                <a:spcPct val="100000"/>
              </a:lnSpc>
              <a:spcBef>
                <a:spcPts val="95"/>
              </a:spcBef>
            </a:pPr>
            <a:r>
              <a:rPr sz="2800" b="1" spc="-45" dirty="0">
                <a:solidFill>
                  <a:srgbClr val="5F0057"/>
                </a:solidFill>
                <a:latin typeface="Calibri"/>
                <a:cs typeface="Calibri"/>
              </a:rPr>
              <a:t>One-</a:t>
            </a:r>
            <a:r>
              <a:rPr sz="2800" b="1" spc="-20" dirty="0">
                <a:solidFill>
                  <a:srgbClr val="5F0057"/>
                </a:solidFill>
                <a:latin typeface="Calibri"/>
                <a:cs typeface="Calibri"/>
              </a:rPr>
              <a:t>shot</a:t>
            </a:r>
            <a:endParaRPr sz="2800">
              <a:latin typeface="Calibri"/>
              <a:cs typeface="Calibri"/>
            </a:endParaRPr>
          </a:p>
        </p:txBody>
      </p:sp>
      <p:pic>
        <p:nvPicPr>
          <p:cNvPr id="8" name="object 8"/>
          <p:cNvPicPr/>
          <p:nvPr/>
        </p:nvPicPr>
        <p:blipFill>
          <a:blip r:embed="rId4" cstate="print"/>
          <a:stretch>
            <a:fillRect/>
          </a:stretch>
        </p:blipFill>
        <p:spPr>
          <a:xfrm>
            <a:off x="126492" y="2514600"/>
            <a:ext cx="5312664" cy="1978152"/>
          </a:xfrm>
          <a:prstGeom prst="rect">
            <a:avLst/>
          </a:prstGeom>
        </p:spPr>
      </p:pic>
      <p:sp>
        <p:nvSpPr>
          <p:cNvPr id="9" name="object 9"/>
          <p:cNvSpPr txBox="1"/>
          <p:nvPr/>
        </p:nvSpPr>
        <p:spPr>
          <a:xfrm>
            <a:off x="8968231" y="6376822"/>
            <a:ext cx="2447925" cy="330200"/>
          </a:xfrm>
          <a:prstGeom prst="rect">
            <a:avLst/>
          </a:prstGeom>
        </p:spPr>
        <p:txBody>
          <a:bodyPr vert="horz" wrap="square" lIns="0" tIns="0" rIns="0" bIns="0" rtlCol="0">
            <a:spAutoFit/>
          </a:bodyPr>
          <a:lstStyle/>
          <a:p>
            <a:pPr marL="12700">
              <a:lnSpc>
                <a:spcPts val="2380"/>
              </a:lnSpc>
            </a:pPr>
            <a:r>
              <a:rPr sz="2400" u="sng" dirty="0">
                <a:uFill>
                  <a:solidFill>
                    <a:srgbClr val="000000"/>
                  </a:solidFill>
                </a:uFill>
                <a:latin typeface="Calibri"/>
                <a:cs typeface="Calibri"/>
              </a:rPr>
              <a:t>[</a:t>
            </a:r>
            <a:r>
              <a:rPr sz="2400" u="sng" dirty="0">
                <a:solidFill>
                  <a:srgbClr val="007A92"/>
                </a:solidFill>
                <a:uFill>
                  <a:solidFill>
                    <a:srgbClr val="000000"/>
                  </a:solidFill>
                </a:uFill>
                <a:latin typeface="Calibri"/>
                <a:cs typeface="Calibri"/>
              </a:rPr>
              <a:t>Brown</a:t>
            </a:r>
            <a:r>
              <a:rPr sz="2400" u="sng" spc="-35" dirty="0">
                <a:solidFill>
                  <a:srgbClr val="007A92"/>
                </a:solidFill>
                <a:uFill>
                  <a:solidFill>
                    <a:srgbClr val="000000"/>
                  </a:solidFill>
                </a:uFill>
                <a:latin typeface="Calibri"/>
                <a:cs typeface="Calibri"/>
              </a:rPr>
              <a:t> </a:t>
            </a:r>
            <a:r>
              <a:rPr sz="2400" u="sng" dirty="0">
                <a:solidFill>
                  <a:srgbClr val="007A92"/>
                </a:solidFill>
                <a:uFill>
                  <a:solidFill>
                    <a:srgbClr val="000000"/>
                  </a:solidFill>
                </a:uFill>
                <a:latin typeface="Calibri"/>
                <a:cs typeface="Calibri"/>
              </a:rPr>
              <a:t>et</a:t>
            </a:r>
            <a:r>
              <a:rPr sz="2400" u="sng" spc="-20" dirty="0">
                <a:solidFill>
                  <a:srgbClr val="007A92"/>
                </a:solidFill>
                <a:uFill>
                  <a:solidFill>
                    <a:srgbClr val="000000"/>
                  </a:solidFill>
                </a:uFill>
                <a:latin typeface="Calibri"/>
                <a:cs typeface="Calibri"/>
              </a:rPr>
              <a:t> </a:t>
            </a:r>
            <a:r>
              <a:rPr sz="2400" u="sng" dirty="0">
                <a:solidFill>
                  <a:srgbClr val="007A92"/>
                </a:solidFill>
                <a:uFill>
                  <a:solidFill>
                    <a:srgbClr val="000000"/>
                  </a:solidFill>
                </a:uFill>
                <a:latin typeface="Calibri"/>
                <a:cs typeface="Calibri"/>
              </a:rPr>
              <a:t>al.,</a:t>
            </a:r>
            <a:r>
              <a:rPr sz="2400" u="sng" spc="-30" dirty="0">
                <a:solidFill>
                  <a:srgbClr val="007A92"/>
                </a:solidFill>
                <a:uFill>
                  <a:solidFill>
                    <a:srgbClr val="000000"/>
                  </a:solidFill>
                </a:uFill>
                <a:latin typeface="Calibri"/>
                <a:cs typeface="Calibri"/>
              </a:rPr>
              <a:t> </a:t>
            </a:r>
            <a:r>
              <a:rPr sz="2400" u="sng" spc="-10" dirty="0">
                <a:solidFill>
                  <a:srgbClr val="007A92"/>
                </a:solidFill>
                <a:uFill>
                  <a:solidFill>
                    <a:srgbClr val="000000"/>
                  </a:solidFill>
                </a:uFill>
                <a:latin typeface="Calibri"/>
                <a:cs typeface="Calibri"/>
              </a:rPr>
              <a:t>2020</a:t>
            </a:r>
            <a:r>
              <a:rPr sz="2400" u="sng" spc="-10" dirty="0">
                <a:uFill>
                  <a:solidFill>
                    <a:srgbClr val="000000"/>
                  </a:solidFill>
                </a:uFill>
                <a:latin typeface="Calibri"/>
                <a:cs typeface="Calibri"/>
              </a:rPr>
              <a:t>]</a:t>
            </a:r>
            <a:endParaRPr sz="2400">
              <a:latin typeface="Calibri"/>
              <a:cs typeface="Calibri"/>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20</a:t>
            </a:fld>
            <a:endParaRPr spc="-25"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50165">
              <a:lnSpc>
                <a:spcPct val="100000"/>
              </a:lnSpc>
              <a:spcBef>
                <a:spcPts val="100"/>
              </a:spcBef>
            </a:pPr>
            <a:r>
              <a:rPr b="0" dirty="0">
                <a:latin typeface="Calibri"/>
                <a:cs typeface="Calibri"/>
              </a:rPr>
              <a:t>Emergent</a:t>
            </a:r>
            <a:r>
              <a:rPr b="0" spc="-55" dirty="0">
                <a:latin typeface="Calibri"/>
                <a:cs typeface="Calibri"/>
              </a:rPr>
              <a:t> </a:t>
            </a:r>
            <a:r>
              <a:rPr b="0" spc="-15" dirty="0">
                <a:latin typeface="Calibri"/>
                <a:cs typeface="Calibri"/>
              </a:rPr>
              <a:t>few-</a:t>
            </a:r>
            <a:r>
              <a:rPr b="0" dirty="0">
                <a:latin typeface="Calibri"/>
                <a:cs typeface="Calibri"/>
              </a:rPr>
              <a:t>shot</a:t>
            </a:r>
            <a:r>
              <a:rPr b="0" spc="-40" dirty="0">
                <a:latin typeface="Calibri"/>
                <a:cs typeface="Calibri"/>
              </a:rPr>
              <a:t> </a:t>
            </a:r>
            <a:r>
              <a:rPr b="0" spc="-10" dirty="0">
                <a:latin typeface="Calibri"/>
                <a:cs typeface="Calibri"/>
              </a:rPr>
              <a:t>learning</a:t>
            </a:r>
          </a:p>
        </p:txBody>
      </p:sp>
      <p:grpSp>
        <p:nvGrpSpPr>
          <p:cNvPr id="3" name="object 3"/>
          <p:cNvGrpSpPr/>
          <p:nvPr/>
        </p:nvGrpSpPr>
        <p:grpSpPr>
          <a:xfrm>
            <a:off x="5588508" y="600455"/>
            <a:ext cx="6106795" cy="5739765"/>
            <a:chOff x="5588508" y="600455"/>
            <a:chExt cx="6106795" cy="5739765"/>
          </a:xfrm>
        </p:grpSpPr>
        <p:pic>
          <p:nvPicPr>
            <p:cNvPr id="4" name="object 4"/>
            <p:cNvPicPr/>
            <p:nvPr/>
          </p:nvPicPr>
          <p:blipFill>
            <a:blip r:embed="rId2" cstate="print"/>
            <a:stretch>
              <a:fillRect/>
            </a:stretch>
          </p:blipFill>
          <p:spPr>
            <a:xfrm>
              <a:off x="5762244" y="600455"/>
              <a:ext cx="5932932" cy="5739384"/>
            </a:xfrm>
            <a:prstGeom prst="rect">
              <a:avLst/>
            </a:prstGeom>
          </p:spPr>
        </p:pic>
        <p:pic>
          <p:nvPicPr>
            <p:cNvPr id="5" name="object 5"/>
            <p:cNvPicPr/>
            <p:nvPr/>
          </p:nvPicPr>
          <p:blipFill>
            <a:blip r:embed="rId3" cstate="print"/>
            <a:stretch>
              <a:fillRect/>
            </a:stretch>
          </p:blipFill>
          <p:spPr>
            <a:xfrm>
              <a:off x="6579362" y="2966466"/>
              <a:ext cx="124333" cy="111506"/>
            </a:xfrm>
            <a:prstGeom prst="rect">
              <a:avLst/>
            </a:prstGeom>
          </p:spPr>
        </p:pic>
        <p:sp>
          <p:nvSpPr>
            <p:cNvPr id="6" name="object 6"/>
            <p:cNvSpPr/>
            <p:nvPr/>
          </p:nvSpPr>
          <p:spPr>
            <a:xfrm>
              <a:off x="5588508" y="2759963"/>
              <a:ext cx="1009015" cy="281305"/>
            </a:xfrm>
            <a:custGeom>
              <a:avLst/>
              <a:gdLst/>
              <a:ahLst/>
              <a:cxnLst/>
              <a:rect l="l" t="t" r="r" b="b"/>
              <a:pathLst>
                <a:path w="1009015" h="281305">
                  <a:moveTo>
                    <a:pt x="8889" y="0"/>
                  </a:moveTo>
                  <a:lnTo>
                    <a:pt x="0" y="37211"/>
                  </a:lnTo>
                  <a:lnTo>
                    <a:pt x="999870" y="280924"/>
                  </a:lnTo>
                  <a:lnTo>
                    <a:pt x="1008761" y="243712"/>
                  </a:lnTo>
                  <a:lnTo>
                    <a:pt x="8889" y="0"/>
                  </a:lnTo>
                  <a:close/>
                </a:path>
              </a:pathLst>
            </a:custGeom>
            <a:solidFill>
              <a:srgbClr val="5F0057"/>
            </a:solidFill>
          </p:spPr>
          <p:txBody>
            <a:bodyPr wrap="square" lIns="0" tIns="0" rIns="0" bIns="0" rtlCol="0"/>
            <a:lstStyle/>
            <a:p>
              <a:endParaRPr/>
            </a:p>
          </p:txBody>
        </p:sp>
      </p:grpSp>
      <p:sp>
        <p:nvSpPr>
          <p:cNvPr id="7" name="object 7"/>
          <p:cNvSpPr txBox="1"/>
          <p:nvPr/>
        </p:nvSpPr>
        <p:spPr>
          <a:xfrm>
            <a:off x="2063623" y="835533"/>
            <a:ext cx="1358900" cy="452120"/>
          </a:xfrm>
          <a:prstGeom prst="rect">
            <a:avLst/>
          </a:prstGeom>
        </p:spPr>
        <p:txBody>
          <a:bodyPr vert="horz" wrap="square" lIns="0" tIns="12065" rIns="0" bIns="0" rtlCol="0">
            <a:spAutoFit/>
          </a:bodyPr>
          <a:lstStyle/>
          <a:p>
            <a:pPr marL="12700">
              <a:lnSpc>
                <a:spcPct val="100000"/>
              </a:lnSpc>
              <a:spcBef>
                <a:spcPts val="95"/>
              </a:spcBef>
            </a:pPr>
            <a:r>
              <a:rPr sz="2800" b="1" spc="-60" dirty="0">
                <a:solidFill>
                  <a:srgbClr val="5F0057"/>
                </a:solidFill>
                <a:latin typeface="Calibri"/>
                <a:cs typeface="Calibri"/>
              </a:rPr>
              <a:t>Few-</a:t>
            </a:r>
            <a:r>
              <a:rPr sz="2800" b="1" spc="-20" dirty="0">
                <a:solidFill>
                  <a:srgbClr val="5F0057"/>
                </a:solidFill>
                <a:latin typeface="Calibri"/>
                <a:cs typeface="Calibri"/>
              </a:rPr>
              <a:t>shot</a:t>
            </a:r>
            <a:endParaRPr sz="2800">
              <a:latin typeface="Calibri"/>
              <a:cs typeface="Calibri"/>
            </a:endParaRPr>
          </a:p>
        </p:txBody>
      </p:sp>
      <p:pic>
        <p:nvPicPr>
          <p:cNvPr id="8" name="object 8"/>
          <p:cNvPicPr/>
          <p:nvPr/>
        </p:nvPicPr>
        <p:blipFill>
          <a:blip r:embed="rId4" cstate="print"/>
          <a:stretch>
            <a:fillRect/>
          </a:stretch>
        </p:blipFill>
        <p:spPr>
          <a:xfrm>
            <a:off x="121920" y="1295400"/>
            <a:ext cx="5533644" cy="3165348"/>
          </a:xfrm>
          <a:prstGeom prst="rect">
            <a:avLst/>
          </a:prstGeom>
        </p:spPr>
      </p:pic>
      <p:sp>
        <p:nvSpPr>
          <p:cNvPr id="9" name="object 9"/>
          <p:cNvSpPr txBox="1"/>
          <p:nvPr/>
        </p:nvSpPr>
        <p:spPr>
          <a:xfrm>
            <a:off x="8968231" y="6376822"/>
            <a:ext cx="2447925" cy="330200"/>
          </a:xfrm>
          <a:prstGeom prst="rect">
            <a:avLst/>
          </a:prstGeom>
        </p:spPr>
        <p:txBody>
          <a:bodyPr vert="horz" wrap="square" lIns="0" tIns="0" rIns="0" bIns="0" rtlCol="0">
            <a:spAutoFit/>
          </a:bodyPr>
          <a:lstStyle/>
          <a:p>
            <a:pPr marL="12700">
              <a:lnSpc>
                <a:spcPts val="2380"/>
              </a:lnSpc>
            </a:pPr>
            <a:r>
              <a:rPr sz="2400" u="sng" dirty="0">
                <a:uFill>
                  <a:solidFill>
                    <a:srgbClr val="000000"/>
                  </a:solidFill>
                </a:uFill>
                <a:latin typeface="Calibri"/>
                <a:cs typeface="Calibri"/>
              </a:rPr>
              <a:t>[</a:t>
            </a:r>
            <a:r>
              <a:rPr sz="2400" u="sng" dirty="0">
                <a:solidFill>
                  <a:srgbClr val="007A92"/>
                </a:solidFill>
                <a:uFill>
                  <a:solidFill>
                    <a:srgbClr val="000000"/>
                  </a:solidFill>
                </a:uFill>
                <a:latin typeface="Calibri"/>
                <a:cs typeface="Calibri"/>
              </a:rPr>
              <a:t>Brown</a:t>
            </a:r>
            <a:r>
              <a:rPr sz="2400" u="sng" spc="-35" dirty="0">
                <a:solidFill>
                  <a:srgbClr val="007A92"/>
                </a:solidFill>
                <a:uFill>
                  <a:solidFill>
                    <a:srgbClr val="000000"/>
                  </a:solidFill>
                </a:uFill>
                <a:latin typeface="Calibri"/>
                <a:cs typeface="Calibri"/>
              </a:rPr>
              <a:t> </a:t>
            </a:r>
            <a:r>
              <a:rPr sz="2400" u="sng" dirty="0">
                <a:solidFill>
                  <a:srgbClr val="007A92"/>
                </a:solidFill>
                <a:uFill>
                  <a:solidFill>
                    <a:srgbClr val="000000"/>
                  </a:solidFill>
                </a:uFill>
                <a:latin typeface="Calibri"/>
                <a:cs typeface="Calibri"/>
              </a:rPr>
              <a:t>et</a:t>
            </a:r>
            <a:r>
              <a:rPr sz="2400" u="sng" spc="-20" dirty="0">
                <a:solidFill>
                  <a:srgbClr val="007A92"/>
                </a:solidFill>
                <a:uFill>
                  <a:solidFill>
                    <a:srgbClr val="000000"/>
                  </a:solidFill>
                </a:uFill>
                <a:latin typeface="Calibri"/>
                <a:cs typeface="Calibri"/>
              </a:rPr>
              <a:t> </a:t>
            </a:r>
            <a:r>
              <a:rPr sz="2400" u="sng" dirty="0">
                <a:solidFill>
                  <a:srgbClr val="007A92"/>
                </a:solidFill>
                <a:uFill>
                  <a:solidFill>
                    <a:srgbClr val="000000"/>
                  </a:solidFill>
                </a:uFill>
                <a:latin typeface="Calibri"/>
                <a:cs typeface="Calibri"/>
              </a:rPr>
              <a:t>al.,</a:t>
            </a:r>
            <a:r>
              <a:rPr sz="2400" u="sng" spc="-30" dirty="0">
                <a:solidFill>
                  <a:srgbClr val="007A92"/>
                </a:solidFill>
                <a:uFill>
                  <a:solidFill>
                    <a:srgbClr val="000000"/>
                  </a:solidFill>
                </a:uFill>
                <a:latin typeface="Calibri"/>
                <a:cs typeface="Calibri"/>
              </a:rPr>
              <a:t> </a:t>
            </a:r>
            <a:r>
              <a:rPr sz="2400" u="sng" spc="-10" dirty="0">
                <a:solidFill>
                  <a:srgbClr val="007A92"/>
                </a:solidFill>
                <a:uFill>
                  <a:solidFill>
                    <a:srgbClr val="000000"/>
                  </a:solidFill>
                </a:uFill>
                <a:latin typeface="Calibri"/>
                <a:cs typeface="Calibri"/>
              </a:rPr>
              <a:t>2020</a:t>
            </a:r>
            <a:r>
              <a:rPr sz="2400" u="sng" spc="-10" dirty="0">
                <a:uFill>
                  <a:solidFill>
                    <a:srgbClr val="000000"/>
                  </a:solidFill>
                </a:uFill>
                <a:latin typeface="Calibri"/>
                <a:cs typeface="Calibri"/>
              </a:rPr>
              <a:t>]</a:t>
            </a:r>
            <a:endParaRPr sz="2400">
              <a:latin typeface="Calibri"/>
              <a:cs typeface="Calibri"/>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21</a:t>
            </a:fld>
            <a:endParaRPr spc="-2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223260" y="1360932"/>
            <a:ext cx="8363711" cy="5117592"/>
          </a:xfrm>
          <a:prstGeom prst="rect">
            <a:avLst/>
          </a:prstGeom>
        </p:spPr>
      </p:pic>
      <p:sp>
        <p:nvSpPr>
          <p:cNvPr id="3" name="object 3"/>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Few-shot</a:t>
            </a:r>
            <a:r>
              <a:rPr b="0" spc="-85" dirty="0">
                <a:latin typeface="Calibri"/>
                <a:cs typeface="Calibri"/>
              </a:rPr>
              <a:t> </a:t>
            </a:r>
            <a:r>
              <a:rPr b="0" dirty="0">
                <a:latin typeface="Calibri"/>
                <a:cs typeface="Calibri"/>
              </a:rPr>
              <a:t>learning</a:t>
            </a:r>
            <a:r>
              <a:rPr b="0" spc="-5" dirty="0">
                <a:latin typeface="Calibri"/>
                <a:cs typeface="Calibri"/>
              </a:rPr>
              <a:t> </a:t>
            </a:r>
            <a:r>
              <a:rPr b="0" dirty="0">
                <a:latin typeface="Calibri"/>
                <a:cs typeface="Calibri"/>
              </a:rPr>
              <a:t>is</a:t>
            </a:r>
            <a:r>
              <a:rPr b="0" spc="-20" dirty="0">
                <a:latin typeface="Calibri"/>
                <a:cs typeface="Calibri"/>
              </a:rPr>
              <a:t> </a:t>
            </a:r>
            <a:r>
              <a:rPr b="0" dirty="0">
                <a:latin typeface="Calibri"/>
                <a:cs typeface="Calibri"/>
              </a:rPr>
              <a:t>an</a:t>
            </a:r>
            <a:r>
              <a:rPr b="0" spc="-20" dirty="0">
                <a:latin typeface="Calibri"/>
                <a:cs typeface="Calibri"/>
              </a:rPr>
              <a:t> </a:t>
            </a:r>
            <a:r>
              <a:rPr b="0" dirty="0">
                <a:latin typeface="Calibri"/>
                <a:cs typeface="Calibri"/>
              </a:rPr>
              <a:t>emergent</a:t>
            </a:r>
            <a:r>
              <a:rPr b="0" spc="-60" dirty="0">
                <a:latin typeface="Calibri"/>
                <a:cs typeface="Calibri"/>
              </a:rPr>
              <a:t> </a:t>
            </a:r>
            <a:r>
              <a:rPr b="0" dirty="0">
                <a:latin typeface="Calibri"/>
                <a:cs typeface="Calibri"/>
              </a:rPr>
              <a:t>property</a:t>
            </a:r>
            <a:r>
              <a:rPr b="0" spc="-15" dirty="0">
                <a:latin typeface="Calibri"/>
                <a:cs typeface="Calibri"/>
              </a:rPr>
              <a:t> </a:t>
            </a:r>
            <a:r>
              <a:rPr b="0" dirty="0">
                <a:latin typeface="Calibri"/>
                <a:cs typeface="Calibri"/>
              </a:rPr>
              <a:t>of</a:t>
            </a:r>
            <a:r>
              <a:rPr b="0" spc="-35" dirty="0">
                <a:latin typeface="Calibri"/>
                <a:cs typeface="Calibri"/>
              </a:rPr>
              <a:t> </a:t>
            </a:r>
            <a:r>
              <a:rPr b="0" dirty="0">
                <a:latin typeface="Calibri"/>
                <a:cs typeface="Calibri"/>
              </a:rPr>
              <a:t>model</a:t>
            </a:r>
            <a:r>
              <a:rPr b="0" spc="-30" dirty="0">
                <a:latin typeface="Calibri"/>
                <a:cs typeface="Calibri"/>
              </a:rPr>
              <a:t> </a:t>
            </a:r>
            <a:r>
              <a:rPr b="0" spc="-10" dirty="0">
                <a:latin typeface="Calibri"/>
                <a:cs typeface="Calibri"/>
              </a:rPr>
              <a:t>scale</a:t>
            </a:r>
          </a:p>
        </p:txBody>
      </p:sp>
      <p:sp>
        <p:nvSpPr>
          <p:cNvPr id="5" name="object 5"/>
          <p:cNvSpPr txBox="1"/>
          <p:nvPr/>
        </p:nvSpPr>
        <p:spPr>
          <a:xfrm>
            <a:off x="8968231" y="6376822"/>
            <a:ext cx="2447925" cy="330200"/>
          </a:xfrm>
          <a:prstGeom prst="rect">
            <a:avLst/>
          </a:prstGeom>
        </p:spPr>
        <p:txBody>
          <a:bodyPr vert="horz" wrap="square" lIns="0" tIns="0" rIns="0" bIns="0" rtlCol="0">
            <a:spAutoFit/>
          </a:bodyPr>
          <a:lstStyle/>
          <a:p>
            <a:pPr marL="12700">
              <a:lnSpc>
                <a:spcPts val="2380"/>
              </a:lnSpc>
            </a:pPr>
            <a:r>
              <a:rPr sz="2400" u="sng" dirty="0">
                <a:uFill>
                  <a:solidFill>
                    <a:srgbClr val="000000"/>
                  </a:solidFill>
                </a:uFill>
                <a:latin typeface="Calibri"/>
                <a:cs typeface="Calibri"/>
              </a:rPr>
              <a:t>[</a:t>
            </a:r>
            <a:r>
              <a:rPr sz="2400" u="sng" dirty="0">
                <a:solidFill>
                  <a:srgbClr val="007A92"/>
                </a:solidFill>
                <a:uFill>
                  <a:solidFill>
                    <a:srgbClr val="000000"/>
                  </a:solidFill>
                </a:uFill>
                <a:latin typeface="Calibri"/>
                <a:cs typeface="Calibri"/>
              </a:rPr>
              <a:t>Brown</a:t>
            </a:r>
            <a:r>
              <a:rPr sz="2400" u="sng" spc="-35" dirty="0">
                <a:solidFill>
                  <a:srgbClr val="007A92"/>
                </a:solidFill>
                <a:uFill>
                  <a:solidFill>
                    <a:srgbClr val="000000"/>
                  </a:solidFill>
                </a:uFill>
                <a:latin typeface="Calibri"/>
                <a:cs typeface="Calibri"/>
              </a:rPr>
              <a:t> </a:t>
            </a:r>
            <a:r>
              <a:rPr sz="2400" u="sng" dirty="0">
                <a:solidFill>
                  <a:srgbClr val="007A92"/>
                </a:solidFill>
                <a:uFill>
                  <a:solidFill>
                    <a:srgbClr val="000000"/>
                  </a:solidFill>
                </a:uFill>
                <a:latin typeface="Calibri"/>
                <a:cs typeface="Calibri"/>
              </a:rPr>
              <a:t>et</a:t>
            </a:r>
            <a:r>
              <a:rPr sz="2400" u="sng" spc="-20" dirty="0">
                <a:solidFill>
                  <a:srgbClr val="007A92"/>
                </a:solidFill>
                <a:uFill>
                  <a:solidFill>
                    <a:srgbClr val="000000"/>
                  </a:solidFill>
                </a:uFill>
                <a:latin typeface="Calibri"/>
                <a:cs typeface="Calibri"/>
              </a:rPr>
              <a:t> </a:t>
            </a:r>
            <a:r>
              <a:rPr sz="2400" u="sng" dirty="0">
                <a:solidFill>
                  <a:srgbClr val="007A92"/>
                </a:solidFill>
                <a:uFill>
                  <a:solidFill>
                    <a:srgbClr val="000000"/>
                  </a:solidFill>
                </a:uFill>
                <a:latin typeface="Calibri"/>
                <a:cs typeface="Calibri"/>
              </a:rPr>
              <a:t>al.,</a:t>
            </a:r>
            <a:r>
              <a:rPr sz="2400" u="sng" spc="-30" dirty="0">
                <a:solidFill>
                  <a:srgbClr val="007A92"/>
                </a:solidFill>
                <a:uFill>
                  <a:solidFill>
                    <a:srgbClr val="000000"/>
                  </a:solidFill>
                </a:uFill>
                <a:latin typeface="Calibri"/>
                <a:cs typeface="Calibri"/>
              </a:rPr>
              <a:t> </a:t>
            </a:r>
            <a:r>
              <a:rPr sz="2400" u="sng" spc="-10" dirty="0">
                <a:solidFill>
                  <a:srgbClr val="007A92"/>
                </a:solidFill>
                <a:uFill>
                  <a:solidFill>
                    <a:srgbClr val="000000"/>
                  </a:solidFill>
                </a:uFill>
                <a:latin typeface="Calibri"/>
                <a:cs typeface="Calibri"/>
              </a:rPr>
              <a:t>2020</a:t>
            </a:r>
            <a:r>
              <a:rPr sz="2400" u="sng" spc="-10" dirty="0">
                <a:uFill>
                  <a:solidFill>
                    <a:srgbClr val="000000"/>
                  </a:solidFill>
                </a:uFill>
                <a:latin typeface="Calibri"/>
                <a:cs typeface="Calibri"/>
              </a:rPr>
              <a:t>]</a:t>
            </a:r>
            <a:endParaRPr sz="2400">
              <a:latin typeface="Calibri"/>
              <a:cs typeface="Calibri"/>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22</a:t>
            </a:fld>
            <a:endParaRPr spc="-25" dirty="0"/>
          </a:p>
        </p:txBody>
      </p:sp>
      <p:sp>
        <p:nvSpPr>
          <p:cNvPr id="4" name="object 4"/>
          <p:cNvSpPr txBox="1"/>
          <p:nvPr/>
        </p:nvSpPr>
        <p:spPr>
          <a:xfrm>
            <a:off x="459435" y="837691"/>
            <a:ext cx="9885680" cy="5108575"/>
          </a:xfrm>
          <a:prstGeom prst="rect">
            <a:avLst/>
          </a:prstGeom>
        </p:spPr>
        <p:txBody>
          <a:bodyPr vert="horz" wrap="square" lIns="0" tIns="12700" rIns="0" bIns="0" rtlCol="0">
            <a:spAutoFit/>
          </a:bodyPr>
          <a:lstStyle/>
          <a:p>
            <a:pPr marL="4127500">
              <a:lnSpc>
                <a:spcPct val="100000"/>
              </a:lnSpc>
              <a:spcBef>
                <a:spcPts val="100"/>
              </a:spcBef>
            </a:pPr>
            <a:r>
              <a:rPr sz="2400" dirty="0">
                <a:latin typeface="Calibri"/>
                <a:cs typeface="Calibri"/>
              </a:rPr>
              <a:t>Synthetic</a:t>
            </a:r>
            <a:r>
              <a:rPr sz="2400" spc="-75" dirty="0">
                <a:latin typeface="Calibri"/>
                <a:cs typeface="Calibri"/>
              </a:rPr>
              <a:t> </a:t>
            </a:r>
            <a:r>
              <a:rPr sz="2400" dirty="0">
                <a:latin typeface="Calibri"/>
                <a:cs typeface="Calibri"/>
              </a:rPr>
              <a:t>“word</a:t>
            </a:r>
            <a:r>
              <a:rPr sz="2400" spc="-80" dirty="0">
                <a:latin typeface="Calibri"/>
                <a:cs typeface="Calibri"/>
              </a:rPr>
              <a:t> </a:t>
            </a:r>
            <a:r>
              <a:rPr sz="2400" dirty="0">
                <a:latin typeface="Calibri"/>
                <a:cs typeface="Calibri"/>
              </a:rPr>
              <a:t>unscrambling”</a:t>
            </a:r>
            <a:r>
              <a:rPr sz="2400" spc="-85" dirty="0">
                <a:latin typeface="Calibri"/>
                <a:cs typeface="Calibri"/>
              </a:rPr>
              <a:t> </a:t>
            </a:r>
            <a:r>
              <a:rPr sz="2400" dirty="0">
                <a:latin typeface="Calibri"/>
                <a:cs typeface="Calibri"/>
              </a:rPr>
              <a:t>tasks,</a:t>
            </a:r>
            <a:r>
              <a:rPr sz="2400" spc="-70" dirty="0">
                <a:latin typeface="Calibri"/>
                <a:cs typeface="Calibri"/>
              </a:rPr>
              <a:t> </a:t>
            </a:r>
            <a:r>
              <a:rPr sz="2400" spc="-25" dirty="0">
                <a:latin typeface="Calibri"/>
                <a:cs typeface="Calibri"/>
              </a:rPr>
              <a:t>100-</a:t>
            </a:r>
            <a:r>
              <a:rPr sz="2400" spc="-20" dirty="0">
                <a:latin typeface="Calibri"/>
                <a:cs typeface="Calibri"/>
              </a:rPr>
              <a:t>shot</a:t>
            </a:r>
            <a:endParaRPr sz="2400">
              <a:latin typeface="Calibri"/>
              <a:cs typeface="Calibri"/>
            </a:endParaRPr>
          </a:p>
          <a:p>
            <a:pPr marL="12700" marR="8031480">
              <a:lnSpc>
                <a:spcPct val="96100"/>
              </a:lnSpc>
              <a:spcBef>
                <a:spcPts val="140"/>
              </a:spcBef>
            </a:pPr>
            <a:r>
              <a:rPr sz="2800" spc="-10" dirty="0">
                <a:latin typeface="Calibri"/>
                <a:cs typeface="Calibri"/>
              </a:rPr>
              <a:t>Cycle</a:t>
            </a:r>
            <a:r>
              <a:rPr sz="2800" spc="-140" dirty="0">
                <a:latin typeface="Calibri"/>
                <a:cs typeface="Calibri"/>
              </a:rPr>
              <a:t> </a:t>
            </a:r>
            <a:r>
              <a:rPr sz="2800" spc="-25" dirty="0">
                <a:latin typeface="Calibri"/>
                <a:cs typeface="Calibri"/>
              </a:rPr>
              <a:t>letters: </a:t>
            </a:r>
            <a:r>
              <a:rPr sz="2800" dirty="0">
                <a:latin typeface="Courier New"/>
                <a:cs typeface="Courier New"/>
              </a:rPr>
              <a:t>pleap</a:t>
            </a:r>
            <a:r>
              <a:rPr sz="2800" spc="-235" dirty="0">
                <a:latin typeface="Courier New"/>
                <a:cs typeface="Courier New"/>
              </a:rPr>
              <a:t> </a:t>
            </a:r>
            <a:r>
              <a:rPr sz="2800" spc="-75" dirty="0">
                <a:latin typeface="Courier New"/>
                <a:cs typeface="Courier New"/>
              </a:rPr>
              <a:t>-</a:t>
            </a:r>
            <a:r>
              <a:rPr sz="2800" spc="-50" dirty="0">
                <a:latin typeface="Courier New"/>
                <a:cs typeface="Courier New"/>
              </a:rPr>
              <a:t>&gt; </a:t>
            </a:r>
            <a:r>
              <a:rPr sz="2800" spc="-10" dirty="0">
                <a:latin typeface="Courier New"/>
                <a:cs typeface="Courier New"/>
              </a:rPr>
              <a:t>apple</a:t>
            </a:r>
            <a:endParaRPr sz="2800">
              <a:latin typeface="Courier New"/>
              <a:cs typeface="Courier New"/>
            </a:endParaRPr>
          </a:p>
          <a:p>
            <a:pPr>
              <a:lnSpc>
                <a:spcPct val="100000"/>
              </a:lnSpc>
              <a:spcBef>
                <a:spcPts val="5"/>
              </a:spcBef>
            </a:pPr>
            <a:endParaRPr sz="3500">
              <a:latin typeface="Courier New"/>
              <a:cs typeface="Courier New"/>
            </a:endParaRPr>
          </a:p>
          <a:p>
            <a:pPr marL="12700" marR="7226300">
              <a:lnSpc>
                <a:spcPct val="96100"/>
              </a:lnSpc>
            </a:pPr>
            <a:r>
              <a:rPr sz="2800" spc="-10" dirty="0">
                <a:latin typeface="Calibri"/>
                <a:cs typeface="Calibri"/>
              </a:rPr>
              <a:t>Random</a:t>
            </a:r>
            <a:r>
              <a:rPr sz="2800" spc="-125" dirty="0">
                <a:latin typeface="Calibri"/>
                <a:cs typeface="Calibri"/>
              </a:rPr>
              <a:t> </a:t>
            </a:r>
            <a:r>
              <a:rPr sz="2800" spc="-10" dirty="0">
                <a:latin typeface="Calibri"/>
                <a:cs typeface="Calibri"/>
              </a:rPr>
              <a:t>insertion: </a:t>
            </a:r>
            <a:r>
              <a:rPr sz="2800" spc="-10" dirty="0">
                <a:latin typeface="Courier New"/>
                <a:cs typeface="Courier New"/>
              </a:rPr>
              <a:t>a.p!p/l!e</a:t>
            </a:r>
            <a:r>
              <a:rPr sz="2800" spc="-345" dirty="0">
                <a:latin typeface="Courier New"/>
                <a:cs typeface="Courier New"/>
              </a:rPr>
              <a:t> </a:t>
            </a:r>
            <a:r>
              <a:rPr sz="2800" spc="-50" dirty="0">
                <a:latin typeface="Courier New"/>
                <a:cs typeface="Courier New"/>
              </a:rPr>
              <a:t>-&gt; </a:t>
            </a:r>
            <a:r>
              <a:rPr sz="2800" spc="-10" dirty="0">
                <a:latin typeface="Courier New"/>
                <a:cs typeface="Courier New"/>
              </a:rPr>
              <a:t>apple</a:t>
            </a:r>
            <a:endParaRPr sz="2800">
              <a:latin typeface="Courier New"/>
              <a:cs typeface="Courier New"/>
            </a:endParaRPr>
          </a:p>
          <a:p>
            <a:pPr>
              <a:lnSpc>
                <a:spcPct val="100000"/>
              </a:lnSpc>
              <a:spcBef>
                <a:spcPts val="25"/>
              </a:spcBef>
            </a:pPr>
            <a:endParaRPr sz="3500">
              <a:latin typeface="Courier New"/>
              <a:cs typeface="Courier New"/>
            </a:endParaRPr>
          </a:p>
          <a:p>
            <a:pPr marL="12700" marR="7506334">
              <a:lnSpc>
                <a:spcPct val="95900"/>
              </a:lnSpc>
            </a:pPr>
            <a:r>
              <a:rPr sz="2800" spc="-35" dirty="0">
                <a:latin typeface="Calibri"/>
                <a:cs typeface="Calibri"/>
              </a:rPr>
              <a:t>Reversed</a:t>
            </a:r>
            <a:r>
              <a:rPr sz="2800" spc="-110" dirty="0">
                <a:latin typeface="Calibri"/>
                <a:cs typeface="Calibri"/>
              </a:rPr>
              <a:t> </a:t>
            </a:r>
            <a:r>
              <a:rPr sz="2800" spc="-10" dirty="0">
                <a:latin typeface="Calibri"/>
                <a:cs typeface="Calibri"/>
              </a:rPr>
              <a:t>words: </a:t>
            </a:r>
            <a:r>
              <a:rPr sz="2800" dirty="0">
                <a:latin typeface="Courier New"/>
                <a:cs typeface="Courier New"/>
              </a:rPr>
              <a:t>elppa</a:t>
            </a:r>
            <a:r>
              <a:rPr sz="2800" spc="-225" dirty="0">
                <a:latin typeface="Courier New"/>
                <a:cs typeface="Courier New"/>
              </a:rPr>
              <a:t> </a:t>
            </a:r>
            <a:r>
              <a:rPr sz="2800" spc="-75" dirty="0">
                <a:latin typeface="Courier New"/>
                <a:cs typeface="Courier New"/>
              </a:rPr>
              <a:t>-</a:t>
            </a:r>
            <a:r>
              <a:rPr sz="2800" spc="-50" dirty="0">
                <a:latin typeface="Courier New"/>
                <a:cs typeface="Courier New"/>
              </a:rPr>
              <a:t>&gt; </a:t>
            </a:r>
            <a:r>
              <a:rPr sz="2800" spc="-10" dirty="0">
                <a:latin typeface="Courier New"/>
                <a:cs typeface="Courier New"/>
              </a:rPr>
              <a:t>apple</a:t>
            </a:r>
            <a:endParaRPr sz="2800">
              <a:latin typeface="Courier New"/>
              <a:cs typeface="Courier New"/>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4733" y="240919"/>
            <a:ext cx="5699760" cy="51371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007A92"/>
                </a:solidFill>
                <a:latin typeface="Calibri"/>
                <a:cs typeface="Calibri"/>
              </a:rPr>
              <a:t>New</a:t>
            </a:r>
            <a:r>
              <a:rPr sz="3200" spc="-85" dirty="0">
                <a:solidFill>
                  <a:srgbClr val="007A92"/>
                </a:solidFill>
                <a:latin typeface="Calibri"/>
                <a:cs typeface="Calibri"/>
              </a:rPr>
              <a:t> </a:t>
            </a:r>
            <a:r>
              <a:rPr sz="3200" dirty="0">
                <a:solidFill>
                  <a:srgbClr val="007A92"/>
                </a:solidFill>
                <a:latin typeface="Calibri"/>
                <a:cs typeface="Calibri"/>
              </a:rPr>
              <a:t>methods</a:t>
            </a:r>
            <a:r>
              <a:rPr sz="3200" spc="-15" dirty="0">
                <a:solidFill>
                  <a:srgbClr val="007A92"/>
                </a:solidFill>
                <a:latin typeface="Calibri"/>
                <a:cs typeface="Calibri"/>
              </a:rPr>
              <a:t> </a:t>
            </a:r>
            <a:r>
              <a:rPr sz="3200" dirty="0">
                <a:solidFill>
                  <a:srgbClr val="007A92"/>
                </a:solidFill>
                <a:latin typeface="Calibri"/>
                <a:cs typeface="Calibri"/>
              </a:rPr>
              <a:t>of</a:t>
            </a:r>
            <a:r>
              <a:rPr sz="3200" spc="-50" dirty="0">
                <a:solidFill>
                  <a:srgbClr val="007A92"/>
                </a:solidFill>
                <a:latin typeface="Calibri"/>
                <a:cs typeface="Calibri"/>
              </a:rPr>
              <a:t> </a:t>
            </a:r>
            <a:r>
              <a:rPr sz="3200" dirty="0">
                <a:solidFill>
                  <a:srgbClr val="007A92"/>
                </a:solidFill>
                <a:latin typeface="Calibri"/>
                <a:cs typeface="Calibri"/>
              </a:rPr>
              <a:t>“prompting”</a:t>
            </a:r>
            <a:r>
              <a:rPr sz="3200" spc="20" dirty="0">
                <a:solidFill>
                  <a:srgbClr val="007A92"/>
                </a:solidFill>
                <a:latin typeface="Calibri"/>
                <a:cs typeface="Calibri"/>
              </a:rPr>
              <a:t> </a:t>
            </a:r>
            <a:r>
              <a:rPr sz="3200" spc="-25" dirty="0">
                <a:solidFill>
                  <a:srgbClr val="007A92"/>
                </a:solidFill>
                <a:latin typeface="Calibri"/>
                <a:cs typeface="Calibri"/>
              </a:rPr>
              <a:t>LMs</a:t>
            </a:r>
            <a:endParaRPr sz="3200">
              <a:latin typeface="Calibri"/>
              <a:cs typeface="Calibri"/>
            </a:endParaRPr>
          </a:p>
        </p:txBody>
      </p:sp>
      <p:pic>
        <p:nvPicPr>
          <p:cNvPr id="3" name="object 3"/>
          <p:cNvPicPr/>
          <p:nvPr/>
        </p:nvPicPr>
        <p:blipFill>
          <a:blip r:embed="rId3" cstate="print"/>
          <a:stretch>
            <a:fillRect/>
          </a:stretch>
        </p:blipFill>
        <p:spPr>
          <a:xfrm>
            <a:off x="429768" y="2247900"/>
            <a:ext cx="5129783" cy="2819400"/>
          </a:xfrm>
          <a:prstGeom prst="rect">
            <a:avLst/>
          </a:prstGeom>
        </p:spPr>
      </p:pic>
      <p:pic>
        <p:nvPicPr>
          <p:cNvPr id="4" name="object 4"/>
          <p:cNvPicPr/>
          <p:nvPr/>
        </p:nvPicPr>
        <p:blipFill>
          <a:blip r:embed="rId4" cstate="print"/>
          <a:stretch>
            <a:fillRect/>
          </a:stretch>
        </p:blipFill>
        <p:spPr>
          <a:xfrm>
            <a:off x="6595945" y="1043799"/>
            <a:ext cx="4770046" cy="5151034"/>
          </a:xfrm>
          <a:prstGeom prst="rect">
            <a:avLst/>
          </a:prstGeom>
        </p:spPr>
      </p:pic>
      <p:sp>
        <p:nvSpPr>
          <p:cNvPr id="5" name="object 5"/>
          <p:cNvSpPr txBox="1"/>
          <p:nvPr/>
        </p:nvSpPr>
        <p:spPr>
          <a:xfrm>
            <a:off x="7422260" y="454533"/>
            <a:ext cx="3186430" cy="452120"/>
          </a:xfrm>
          <a:prstGeom prst="rect">
            <a:avLst/>
          </a:prstGeom>
        </p:spPr>
        <p:txBody>
          <a:bodyPr vert="horz" wrap="square" lIns="0" tIns="12065" rIns="0" bIns="0" rtlCol="0">
            <a:spAutoFit/>
          </a:bodyPr>
          <a:lstStyle/>
          <a:p>
            <a:pPr marL="12700">
              <a:lnSpc>
                <a:spcPct val="100000"/>
              </a:lnSpc>
              <a:spcBef>
                <a:spcPts val="95"/>
              </a:spcBef>
            </a:pPr>
            <a:r>
              <a:rPr sz="2800" spc="-40" dirty="0">
                <a:latin typeface="Calibri"/>
                <a:cs typeface="Calibri"/>
              </a:rPr>
              <a:t>Traditional</a:t>
            </a:r>
            <a:r>
              <a:rPr sz="2800" spc="-35" dirty="0">
                <a:latin typeface="Calibri"/>
                <a:cs typeface="Calibri"/>
              </a:rPr>
              <a:t> </a:t>
            </a:r>
            <a:r>
              <a:rPr sz="2800" spc="-45" dirty="0">
                <a:latin typeface="Calibri"/>
                <a:cs typeface="Calibri"/>
              </a:rPr>
              <a:t>fine-</a:t>
            </a:r>
            <a:r>
              <a:rPr sz="2800" spc="-10" dirty="0">
                <a:latin typeface="Calibri"/>
                <a:cs typeface="Calibri"/>
              </a:rPr>
              <a:t>tuning</a:t>
            </a:r>
            <a:endParaRPr sz="2800">
              <a:latin typeface="Calibri"/>
              <a:cs typeface="Calibri"/>
            </a:endParaRPr>
          </a:p>
        </p:txBody>
      </p:sp>
      <p:sp>
        <p:nvSpPr>
          <p:cNvPr id="7" name="object 7"/>
          <p:cNvSpPr txBox="1"/>
          <p:nvPr/>
        </p:nvSpPr>
        <p:spPr>
          <a:xfrm>
            <a:off x="8968231" y="6376822"/>
            <a:ext cx="2447925" cy="330200"/>
          </a:xfrm>
          <a:prstGeom prst="rect">
            <a:avLst/>
          </a:prstGeom>
        </p:spPr>
        <p:txBody>
          <a:bodyPr vert="horz" wrap="square" lIns="0" tIns="0" rIns="0" bIns="0" rtlCol="0">
            <a:spAutoFit/>
          </a:bodyPr>
          <a:lstStyle/>
          <a:p>
            <a:pPr marL="12700">
              <a:lnSpc>
                <a:spcPts val="2380"/>
              </a:lnSpc>
            </a:pPr>
            <a:r>
              <a:rPr sz="2400" u="sng" dirty="0">
                <a:uFill>
                  <a:solidFill>
                    <a:srgbClr val="000000"/>
                  </a:solidFill>
                </a:uFill>
                <a:latin typeface="Calibri"/>
                <a:cs typeface="Calibri"/>
              </a:rPr>
              <a:t>[</a:t>
            </a:r>
            <a:r>
              <a:rPr sz="2400" u="sng" dirty="0">
                <a:solidFill>
                  <a:srgbClr val="007A92"/>
                </a:solidFill>
                <a:uFill>
                  <a:solidFill>
                    <a:srgbClr val="000000"/>
                  </a:solidFill>
                </a:uFill>
                <a:latin typeface="Calibri"/>
                <a:cs typeface="Calibri"/>
              </a:rPr>
              <a:t>Brown</a:t>
            </a:r>
            <a:r>
              <a:rPr sz="2400" u="sng" spc="-35" dirty="0">
                <a:solidFill>
                  <a:srgbClr val="007A92"/>
                </a:solidFill>
                <a:uFill>
                  <a:solidFill>
                    <a:srgbClr val="000000"/>
                  </a:solidFill>
                </a:uFill>
                <a:latin typeface="Calibri"/>
                <a:cs typeface="Calibri"/>
              </a:rPr>
              <a:t> </a:t>
            </a:r>
            <a:r>
              <a:rPr sz="2400" u="sng" dirty="0">
                <a:solidFill>
                  <a:srgbClr val="007A92"/>
                </a:solidFill>
                <a:uFill>
                  <a:solidFill>
                    <a:srgbClr val="000000"/>
                  </a:solidFill>
                </a:uFill>
                <a:latin typeface="Calibri"/>
                <a:cs typeface="Calibri"/>
              </a:rPr>
              <a:t>et</a:t>
            </a:r>
            <a:r>
              <a:rPr sz="2400" u="sng" spc="-20" dirty="0">
                <a:solidFill>
                  <a:srgbClr val="007A92"/>
                </a:solidFill>
                <a:uFill>
                  <a:solidFill>
                    <a:srgbClr val="000000"/>
                  </a:solidFill>
                </a:uFill>
                <a:latin typeface="Calibri"/>
                <a:cs typeface="Calibri"/>
              </a:rPr>
              <a:t> </a:t>
            </a:r>
            <a:r>
              <a:rPr sz="2400" u="sng" dirty="0">
                <a:solidFill>
                  <a:srgbClr val="007A92"/>
                </a:solidFill>
                <a:uFill>
                  <a:solidFill>
                    <a:srgbClr val="000000"/>
                  </a:solidFill>
                </a:uFill>
                <a:latin typeface="Calibri"/>
                <a:cs typeface="Calibri"/>
              </a:rPr>
              <a:t>al.,</a:t>
            </a:r>
            <a:r>
              <a:rPr sz="2400" u="sng" spc="-30" dirty="0">
                <a:solidFill>
                  <a:srgbClr val="007A92"/>
                </a:solidFill>
                <a:uFill>
                  <a:solidFill>
                    <a:srgbClr val="000000"/>
                  </a:solidFill>
                </a:uFill>
                <a:latin typeface="Calibri"/>
                <a:cs typeface="Calibri"/>
              </a:rPr>
              <a:t> </a:t>
            </a:r>
            <a:r>
              <a:rPr sz="2400" u="sng" spc="-10" dirty="0">
                <a:solidFill>
                  <a:srgbClr val="007A92"/>
                </a:solidFill>
                <a:uFill>
                  <a:solidFill>
                    <a:srgbClr val="000000"/>
                  </a:solidFill>
                </a:uFill>
                <a:latin typeface="Calibri"/>
                <a:cs typeface="Calibri"/>
              </a:rPr>
              <a:t>2020</a:t>
            </a:r>
            <a:r>
              <a:rPr sz="2400" u="sng" spc="-10" dirty="0">
                <a:uFill>
                  <a:solidFill>
                    <a:srgbClr val="000000"/>
                  </a:solidFill>
                </a:uFill>
                <a:latin typeface="Calibri"/>
                <a:cs typeface="Calibri"/>
              </a:rPr>
              <a:t>]</a:t>
            </a:r>
            <a:endParaRPr sz="2400">
              <a:latin typeface="Calibri"/>
              <a:cs typeface="Calibri"/>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23</a:t>
            </a:fld>
            <a:endParaRPr spc="-25" dirty="0"/>
          </a:p>
        </p:txBody>
      </p:sp>
      <p:sp>
        <p:nvSpPr>
          <p:cNvPr id="6" name="object 6"/>
          <p:cNvSpPr txBox="1"/>
          <p:nvPr/>
        </p:nvSpPr>
        <p:spPr>
          <a:xfrm>
            <a:off x="1032763" y="1698117"/>
            <a:ext cx="3641090" cy="452120"/>
          </a:xfrm>
          <a:prstGeom prst="rect">
            <a:avLst/>
          </a:prstGeom>
        </p:spPr>
        <p:txBody>
          <a:bodyPr vert="horz" wrap="square" lIns="0" tIns="12065" rIns="0" bIns="0" rtlCol="0">
            <a:spAutoFit/>
          </a:bodyPr>
          <a:lstStyle/>
          <a:p>
            <a:pPr marL="12700">
              <a:lnSpc>
                <a:spcPct val="100000"/>
              </a:lnSpc>
              <a:spcBef>
                <a:spcPts val="95"/>
              </a:spcBef>
            </a:pPr>
            <a:r>
              <a:rPr sz="2800" spc="-60" dirty="0">
                <a:latin typeface="Calibri"/>
                <a:cs typeface="Calibri"/>
              </a:rPr>
              <a:t>Zero/few-</a:t>
            </a:r>
            <a:r>
              <a:rPr sz="2800" dirty="0">
                <a:latin typeface="Calibri"/>
                <a:cs typeface="Calibri"/>
              </a:rPr>
              <a:t>shot</a:t>
            </a:r>
            <a:r>
              <a:rPr sz="2800" spc="10" dirty="0">
                <a:latin typeface="Calibri"/>
                <a:cs typeface="Calibri"/>
              </a:rPr>
              <a:t> </a:t>
            </a:r>
            <a:r>
              <a:rPr sz="2800" spc="-10" dirty="0">
                <a:latin typeface="Calibri"/>
                <a:cs typeface="Calibri"/>
              </a:rPr>
              <a:t>prompting</a:t>
            </a:r>
            <a:endParaRPr sz="2800">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Limits</a:t>
            </a:r>
            <a:r>
              <a:rPr b="0" spc="-30" dirty="0">
                <a:latin typeface="Calibri"/>
                <a:cs typeface="Calibri"/>
              </a:rPr>
              <a:t> </a:t>
            </a:r>
            <a:r>
              <a:rPr b="0" dirty="0">
                <a:latin typeface="Calibri"/>
                <a:cs typeface="Calibri"/>
              </a:rPr>
              <a:t>of</a:t>
            </a:r>
            <a:r>
              <a:rPr b="0" spc="-40" dirty="0">
                <a:latin typeface="Calibri"/>
                <a:cs typeface="Calibri"/>
              </a:rPr>
              <a:t> </a:t>
            </a:r>
            <a:r>
              <a:rPr b="0" dirty="0">
                <a:latin typeface="Calibri"/>
                <a:cs typeface="Calibri"/>
              </a:rPr>
              <a:t>prompting</a:t>
            </a:r>
            <a:r>
              <a:rPr b="0" spc="25" dirty="0">
                <a:latin typeface="Calibri"/>
                <a:cs typeface="Calibri"/>
              </a:rPr>
              <a:t> </a:t>
            </a:r>
            <a:r>
              <a:rPr b="0" dirty="0">
                <a:latin typeface="Calibri"/>
                <a:cs typeface="Calibri"/>
              </a:rPr>
              <a:t>for</a:t>
            </a:r>
            <a:r>
              <a:rPr b="0" spc="-60" dirty="0">
                <a:latin typeface="Calibri"/>
                <a:cs typeface="Calibri"/>
              </a:rPr>
              <a:t> </a:t>
            </a:r>
            <a:r>
              <a:rPr b="0" dirty="0">
                <a:latin typeface="Calibri"/>
                <a:cs typeface="Calibri"/>
              </a:rPr>
              <a:t>harder</a:t>
            </a:r>
            <a:r>
              <a:rPr b="0" spc="-40" dirty="0">
                <a:latin typeface="Calibri"/>
                <a:cs typeface="Calibri"/>
              </a:rPr>
              <a:t> </a:t>
            </a:r>
            <a:r>
              <a:rPr b="0" spc="-10" dirty="0">
                <a:latin typeface="Calibri"/>
                <a:cs typeface="Calibri"/>
              </a:rPr>
              <a:t>tasks?</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24</a:t>
            </a:fld>
            <a:endParaRPr spc="-25" dirty="0"/>
          </a:p>
        </p:txBody>
      </p:sp>
      <p:sp>
        <p:nvSpPr>
          <p:cNvPr id="3" name="object 3"/>
          <p:cNvSpPr txBox="1"/>
          <p:nvPr/>
        </p:nvSpPr>
        <p:spPr>
          <a:xfrm>
            <a:off x="484733" y="1035300"/>
            <a:ext cx="9908540" cy="1374140"/>
          </a:xfrm>
          <a:prstGeom prst="rect">
            <a:avLst/>
          </a:prstGeom>
        </p:spPr>
        <p:txBody>
          <a:bodyPr vert="horz" wrap="square" lIns="0" tIns="12065" rIns="0" bIns="0" rtlCol="0">
            <a:spAutoFit/>
          </a:bodyPr>
          <a:lstStyle/>
          <a:p>
            <a:pPr marL="12700" marR="5080">
              <a:lnSpc>
                <a:spcPct val="120000"/>
              </a:lnSpc>
              <a:spcBef>
                <a:spcPts val="95"/>
              </a:spcBef>
            </a:pPr>
            <a:r>
              <a:rPr sz="2400" dirty="0">
                <a:latin typeface="Calibri"/>
                <a:cs typeface="Calibri"/>
              </a:rPr>
              <a:t>Some</a:t>
            </a:r>
            <a:r>
              <a:rPr sz="2400" spc="-55" dirty="0">
                <a:latin typeface="Calibri"/>
                <a:cs typeface="Calibri"/>
              </a:rPr>
              <a:t> </a:t>
            </a:r>
            <a:r>
              <a:rPr sz="2400" dirty="0">
                <a:latin typeface="Calibri"/>
                <a:cs typeface="Calibri"/>
              </a:rPr>
              <a:t>tasks</a:t>
            </a:r>
            <a:r>
              <a:rPr sz="2400" spc="-50" dirty="0">
                <a:latin typeface="Calibri"/>
                <a:cs typeface="Calibri"/>
              </a:rPr>
              <a:t> </a:t>
            </a:r>
            <a:r>
              <a:rPr sz="2400" dirty="0">
                <a:latin typeface="Calibri"/>
                <a:cs typeface="Calibri"/>
              </a:rPr>
              <a:t>seem</a:t>
            </a:r>
            <a:r>
              <a:rPr sz="2400" spc="-15" dirty="0">
                <a:latin typeface="Calibri"/>
                <a:cs typeface="Calibri"/>
              </a:rPr>
              <a:t> </a:t>
            </a:r>
            <a:r>
              <a:rPr sz="2400" dirty="0">
                <a:latin typeface="Calibri"/>
                <a:cs typeface="Calibri"/>
              </a:rPr>
              <a:t>too</a:t>
            </a:r>
            <a:r>
              <a:rPr sz="2400" spc="-55" dirty="0">
                <a:latin typeface="Calibri"/>
                <a:cs typeface="Calibri"/>
              </a:rPr>
              <a:t> </a:t>
            </a:r>
            <a:r>
              <a:rPr sz="2400" dirty="0">
                <a:latin typeface="Calibri"/>
                <a:cs typeface="Calibri"/>
              </a:rPr>
              <a:t>hard</a:t>
            </a:r>
            <a:r>
              <a:rPr sz="2400" spc="-25" dirty="0">
                <a:latin typeface="Calibri"/>
                <a:cs typeface="Calibri"/>
              </a:rPr>
              <a:t> </a:t>
            </a:r>
            <a:r>
              <a:rPr sz="2400" dirty="0">
                <a:latin typeface="Calibri"/>
                <a:cs typeface="Calibri"/>
              </a:rPr>
              <a:t>for</a:t>
            </a:r>
            <a:r>
              <a:rPr sz="2400" spc="-10" dirty="0">
                <a:latin typeface="Calibri"/>
                <a:cs typeface="Calibri"/>
              </a:rPr>
              <a:t> </a:t>
            </a:r>
            <a:r>
              <a:rPr sz="2400" dirty="0">
                <a:latin typeface="Calibri"/>
                <a:cs typeface="Calibri"/>
              </a:rPr>
              <a:t>even large</a:t>
            </a:r>
            <a:r>
              <a:rPr sz="2400" spc="-35" dirty="0">
                <a:latin typeface="Calibri"/>
                <a:cs typeface="Calibri"/>
              </a:rPr>
              <a:t> </a:t>
            </a:r>
            <a:r>
              <a:rPr sz="2400" dirty="0">
                <a:latin typeface="Calibri"/>
                <a:cs typeface="Calibri"/>
              </a:rPr>
              <a:t>LMs</a:t>
            </a:r>
            <a:r>
              <a:rPr sz="2400" spc="-25" dirty="0">
                <a:latin typeface="Calibri"/>
                <a:cs typeface="Calibri"/>
              </a:rPr>
              <a:t> </a:t>
            </a:r>
            <a:r>
              <a:rPr sz="2400" dirty="0">
                <a:latin typeface="Calibri"/>
                <a:cs typeface="Calibri"/>
              </a:rPr>
              <a:t>to</a:t>
            </a:r>
            <a:r>
              <a:rPr sz="2400" spc="-30" dirty="0">
                <a:latin typeface="Calibri"/>
                <a:cs typeface="Calibri"/>
              </a:rPr>
              <a:t> </a:t>
            </a:r>
            <a:r>
              <a:rPr sz="2400" dirty="0">
                <a:latin typeface="Calibri"/>
                <a:cs typeface="Calibri"/>
              </a:rPr>
              <a:t>learn</a:t>
            </a:r>
            <a:r>
              <a:rPr sz="2400" spc="-40" dirty="0">
                <a:latin typeface="Calibri"/>
                <a:cs typeface="Calibri"/>
              </a:rPr>
              <a:t> </a:t>
            </a:r>
            <a:r>
              <a:rPr sz="2400" dirty="0">
                <a:latin typeface="Calibri"/>
                <a:cs typeface="Calibri"/>
              </a:rPr>
              <a:t>through</a:t>
            </a:r>
            <a:r>
              <a:rPr sz="2400" spc="-25" dirty="0">
                <a:latin typeface="Calibri"/>
                <a:cs typeface="Calibri"/>
              </a:rPr>
              <a:t> </a:t>
            </a:r>
            <a:r>
              <a:rPr sz="2400" dirty="0">
                <a:latin typeface="Calibri"/>
                <a:cs typeface="Calibri"/>
              </a:rPr>
              <a:t>prompting</a:t>
            </a:r>
            <a:r>
              <a:rPr sz="2400" spc="-55" dirty="0">
                <a:latin typeface="Calibri"/>
                <a:cs typeface="Calibri"/>
              </a:rPr>
              <a:t> </a:t>
            </a:r>
            <a:r>
              <a:rPr sz="2400" spc="-10" dirty="0">
                <a:latin typeface="Calibri"/>
                <a:cs typeface="Calibri"/>
              </a:rPr>
              <a:t>alone. </a:t>
            </a:r>
            <a:r>
              <a:rPr sz="2400" dirty="0">
                <a:latin typeface="Calibri"/>
                <a:cs typeface="Calibri"/>
              </a:rPr>
              <a:t>Especially</a:t>
            </a:r>
            <a:r>
              <a:rPr sz="2400" spc="-75" dirty="0">
                <a:latin typeface="Calibri"/>
                <a:cs typeface="Calibri"/>
              </a:rPr>
              <a:t> </a:t>
            </a:r>
            <a:r>
              <a:rPr sz="2400" dirty="0">
                <a:latin typeface="Calibri"/>
                <a:cs typeface="Calibri"/>
              </a:rPr>
              <a:t>tasks</a:t>
            </a:r>
            <a:r>
              <a:rPr sz="2400" spc="-40" dirty="0">
                <a:latin typeface="Calibri"/>
                <a:cs typeface="Calibri"/>
              </a:rPr>
              <a:t> </a:t>
            </a:r>
            <a:r>
              <a:rPr sz="2400" dirty="0">
                <a:latin typeface="Calibri"/>
                <a:cs typeface="Calibri"/>
              </a:rPr>
              <a:t>involving</a:t>
            </a:r>
            <a:r>
              <a:rPr sz="2400" spc="-5" dirty="0">
                <a:latin typeface="Calibri"/>
                <a:cs typeface="Calibri"/>
              </a:rPr>
              <a:t> </a:t>
            </a:r>
            <a:r>
              <a:rPr sz="2400" b="1" dirty="0">
                <a:latin typeface="Calibri"/>
                <a:cs typeface="Calibri"/>
              </a:rPr>
              <a:t>richer,</a:t>
            </a:r>
            <a:r>
              <a:rPr sz="2400" b="1" spc="-20" dirty="0">
                <a:latin typeface="Calibri"/>
                <a:cs typeface="Calibri"/>
              </a:rPr>
              <a:t> </a:t>
            </a:r>
            <a:r>
              <a:rPr sz="2400" b="1" spc="-25" dirty="0">
                <a:latin typeface="Calibri"/>
                <a:cs typeface="Calibri"/>
              </a:rPr>
              <a:t>multi-</a:t>
            </a:r>
            <a:r>
              <a:rPr sz="2400" b="1" dirty="0">
                <a:latin typeface="Calibri"/>
                <a:cs typeface="Calibri"/>
              </a:rPr>
              <a:t>step</a:t>
            </a:r>
            <a:r>
              <a:rPr sz="2400" b="1" spc="35" dirty="0">
                <a:latin typeface="Calibri"/>
                <a:cs typeface="Calibri"/>
              </a:rPr>
              <a:t> </a:t>
            </a:r>
            <a:r>
              <a:rPr sz="2400" b="1" spc="-10" dirty="0">
                <a:latin typeface="Calibri"/>
                <a:cs typeface="Calibri"/>
              </a:rPr>
              <a:t>reasoning.</a:t>
            </a:r>
            <a:endParaRPr sz="2400">
              <a:latin typeface="Calibri"/>
              <a:cs typeface="Calibri"/>
            </a:endParaRPr>
          </a:p>
          <a:p>
            <a:pPr marL="12700">
              <a:lnSpc>
                <a:spcPct val="100000"/>
              </a:lnSpc>
              <a:spcBef>
                <a:spcPts val="830"/>
              </a:spcBef>
            </a:pPr>
            <a:r>
              <a:rPr sz="2400" dirty="0">
                <a:latin typeface="Calibri"/>
                <a:cs typeface="Calibri"/>
              </a:rPr>
              <a:t>(Humans</a:t>
            </a:r>
            <a:r>
              <a:rPr sz="2400" spc="-55" dirty="0">
                <a:latin typeface="Calibri"/>
                <a:cs typeface="Calibri"/>
              </a:rPr>
              <a:t> </a:t>
            </a:r>
            <a:r>
              <a:rPr sz="2400" dirty="0">
                <a:latin typeface="Calibri"/>
                <a:cs typeface="Calibri"/>
              </a:rPr>
              <a:t>struggle</a:t>
            </a:r>
            <a:r>
              <a:rPr sz="2400" spc="-45" dirty="0">
                <a:latin typeface="Calibri"/>
                <a:cs typeface="Calibri"/>
              </a:rPr>
              <a:t> </a:t>
            </a:r>
            <a:r>
              <a:rPr sz="2400" dirty="0">
                <a:latin typeface="Calibri"/>
                <a:cs typeface="Calibri"/>
              </a:rPr>
              <a:t>at</a:t>
            </a:r>
            <a:r>
              <a:rPr sz="2400" spc="-50" dirty="0">
                <a:latin typeface="Calibri"/>
                <a:cs typeface="Calibri"/>
              </a:rPr>
              <a:t> </a:t>
            </a:r>
            <a:r>
              <a:rPr sz="2400" dirty="0">
                <a:latin typeface="Calibri"/>
                <a:cs typeface="Calibri"/>
              </a:rPr>
              <a:t>these</a:t>
            </a:r>
            <a:r>
              <a:rPr sz="2400" spc="-30" dirty="0">
                <a:latin typeface="Calibri"/>
                <a:cs typeface="Calibri"/>
              </a:rPr>
              <a:t> </a:t>
            </a:r>
            <a:r>
              <a:rPr sz="2400" dirty="0">
                <a:latin typeface="Calibri"/>
                <a:cs typeface="Calibri"/>
              </a:rPr>
              <a:t>tasks</a:t>
            </a:r>
            <a:r>
              <a:rPr sz="2400" spc="-50" dirty="0">
                <a:latin typeface="Calibri"/>
                <a:cs typeface="Calibri"/>
              </a:rPr>
              <a:t> </a:t>
            </a:r>
            <a:r>
              <a:rPr sz="2400" spc="-10" dirty="0">
                <a:latin typeface="Calibri"/>
                <a:cs typeface="Calibri"/>
              </a:rPr>
              <a:t>too!)</a:t>
            </a:r>
            <a:endParaRPr sz="2400">
              <a:latin typeface="Calibri"/>
              <a:cs typeface="Calibri"/>
            </a:endParaRPr>
          </a:p>
        </p:txBody>
      </p:sp>
      <p:graphicFrame>
        <p:nvGraphicFramePr>
          <p:cNvPr id="4" name="object 4"/>
          <p:cNvGraphicFramePr>
            <a:graphicFrameLocks noGrp="1"/>
          </p:cNvGraphicFramePr>
          <p:nvPr/>
        </p:nvGraphicFramePr>
        <p:xfrm>
          <a:off x="3259454" y="3470014"/>
          <a:ext cx="8246743" cy="2488565"/>
        </p:xfrm>
        <a:graphic>
          <a:graphicData uri="http://schemas.openxmlformats.org/drawingml/2006/table">
            <a:tbl>
              <a:tblPr firstRow="1" bandRow="1">
                <a:tableStyleId>{2D5ABB26-0587-4C30-8999-92F81FD0307C}</a:tableStyleId>
              </a:tblPr>
              <a:tblGrid>
                <a:gridCol w="1033780">
                  <a:extLst>
                    <a:ext uri="{9D8B030D-6E8A-4147-A177-3AD203B41FA5}">
                      <a16:colId xmlns:a16="http://schemas.microsoft.com/office/drawing/2014/main" val="20000"/>
                    </a:ext>
                  </a:extLst>
                </a:gridCol>
                <a:gridCol w="375284">
                  <a:extLst>
                    <a:ext uri="{9D8B030D-6E8A-4147-A177-3AD203B41FA5}">
                      <a16:colId xmlns:a16="http://schemas.microsoft.com/office/drawing/2014/main" val="20001"/>
                    </a:ext>
                  </a:extLst>
                </a:gridCol>
                <a:gridCol w="1094105">
                  <a:extLst>
                    <a:ext uri="{9D8B030D-6E8A-4147-A177-3AD203B41FA5}">
                      <a16:colId xmlns:a16="http://schemas.microsoft.com/office/drawing/2014/main" val="20002"/>
                    </a:ext>
                  </a:extLst>
                </a:gridCol>
                <a:gridCol w="360044">
                  <a:extLst>
                    <a:ext uri="{9D8B030D-6E8A-4147-A177-3AD203B41FA5}">
                      <a16:colId xmlns:a16="http://schemas.microsoft.com/office/drawing/2014/main" val="20003"/>
                    </a:ext>
                  </a:extLst>
                </a:gridCol>
                <a:gridCol w="5383530">
                  <a:extLst>
                    <a:ext uri="{9D8B030D-6E8A-4147-A177-3AD203B41FA5}">
                      <a16:colId xmlns:a16="http://schemas.microsoft.com/office/drawing/2014/main" val="20004"/>
                    </a:ext>
                  </a:extLst>
                </a:gridCol>
              </a:tblGrid>
              <a:tr h="354965">
                <a:tc>
                  <a:txBody>
                    <a:bodyPr/>
                    <a:lstStyle/>
                    <a:p>
                      <a:pPr marL="31750">
                        <a:lnSpc>
                          <a:spcPts val="2480"/>
                        </a:lnSpc>
                      </a:pPr>
                      <a:r>
                        <a:rPr sz="2400" spc="-10" dirty="0">
                          <a:latin typeface="Courier New"/>
                          <a:cs typeface="Courier New"/>
                        </a:rPr>
                        <a:t>19583</a:t>
                      </a:r>
                      <a:endParaRPr sz="2400">
                        <a:latin typeface="Courier New"/>
                        <a:cs typeface="Courier New"/>
                      </a:endParaRPr>
                    </a:p>
                  </a:txBody>
                  <a:tcPr marL="0" marR="0" marT="0" marB="0"/>
                </a:tc>
                <a:tc>
                  <a:txBody>
                    <a:bodyPr/>
                    <a:lstStyle/>
                    <a:p>
                      <a:pPr marL="94615">
                        <a:lnSpc>
                          <a:spcPts val="2480"/>
                        </a:lnSpc>
                      </a:pPr>
                      <a:r>
                        <a:rPr sz="2400" dirty="0">
                          <a:latin typeface="Courier New"/>
                          <a:cs typeface="Courier New"/>
                        </a:rPr>
                        <a:t>+</a:t>
                      </a:r>
                      <a:endParaRPr sz="2400">
                        <a:latin typeface="Courier New"/>
                        <a:cs typeface="Courier New"/>
                      </a:endParaRPr>
                    </a:p>
                  </a:txBody>
                  <a:tcPr marL="0" marR="0" marT="0" marB="0"/>
                </a:tc>
                <a:tc>
                  <a:txBody>
                    <a:bodyPr/>
                    <a:lstStyle/>
                    <a:p>
                      <a:pPr marR="81915" algn="r">
                        <a:lnSpc>
                          <a:spcPts val="2480"/>
                        </a:lnSpc>
                      </a:pPr>
                      <a:r>
                        <a:rPr sz="2400" spc="-10" dirty="0">
                          <a:latin typeface="Courier New"/>
                          <a:cs typeface="Courier New"/>
                        </a:rPr>
                        <a:t>29534</a:t>
                      </a:r>
                      <a:endParaRPr sz="2400">
                        <a:latin typeface="Courier New"/>
                        <a:cs typeface="Courier New"/>
                      </a:endParaRPr>
                    </a:p>
                  </a:txBody>
                  <a:tcPr marL="0" marR="0" marT="0" marB="0"/>
                </a:tc>
                <a:tc>
                  <a:txBody>
                    <a:bodyPr/>
                    <a:lstStyle/>
                    <a:p>
                      <a:pPr marL="5715" algn="ctr">
                        <a:lnSpc>
                          <a:spcPts val="2480"/>
                        </a:lnSpc>
                      </a:pPr>
                      <a:r>
                        <a:rPr sz="2400" dirty="0">
                          <a:latin typeface="Courier New"/>
                          <a:cs typeface="Courier New"/>
                        </a:rPr>
                        <a:t>=</a:t>
                      </a:r>
                      <a:endParaRPr sz="2400">
                        <a:latin typeface="Courier New"/>
                        <a:cs typeface="Courier New"/>
                      </a:endParaRPr>
                    </a:p>
                  </a:txBody>
                  <a:tcPr marL="0" marR="0" marT="0" marB="0"/>
                </a:tc>
                <a:tc>
                  <a:txBody>
                    <a:bodyPr/>
                    <a:lstStyle/>
                    <a:p>
                      <a:pPr marL="85090">
                        <a:lnSpc>
                          <a:spcPts val="2480"/>
                        </a:lnSpc>
                      </a:pPr>
                      <a:r>
                        <a:rPr sz="2400" spc="-10" dirty="0">
                          <a:latin typeface="Courier New"/>
                          <a:cs typeface="Courier New"/>
                        </a:rPr>
                        <a:t>49117</a:t>
                      </a:r>
                      <a:endParaRPr sz="2400">
                        <a:latin typeface="Courier New"/>
                        <a:cs typeface="Courier New"/>
                      </a:endParaRPr>
                    </a:p>
                  </a:txBody>
                  <a:tcPr marL="0" marR="0" marT="0" marB="0"/>
                </a:tc>
                <a:extLst>
                  <a:ext uri="{0D108BD9-81ED-4DB2-BD59-A6C34878D82A}">
                    <a16:rowId xmlns:a16="http://schemas.microsoft.com/office/drawing/2014/main" val="10000"/>
                  </a:ext>
                </a:extLst>
              </a:tr>
              <a:tr h="365125">
                <a:tc>
                  <a:txBody>
                    <a:bodyPr/>
                    <a:lstStyle/>
                    <a:p>
                      <a:pPr marL="31750">
                        <a:lnSpc>
                          <a:spcPts val="2555"/>
                        </a:lnSpc>
                      </a:pPr>
                      <a:r>
                        <a:rPr sz="2400" spc="-10" dirty="0">
                          <a:latin typeface="Courier New"/>
                          <a:cs typeface="Courier New"/>
                        </a:rPr>
                        <a:t>98394</a:t>
                      </a:r>
                      <a:endParaRPr sz="2400">
                        <a:latin typeface="Courier New"/>
                        <a:cs typeface="Courier New"/>
                      </a:endParaRPr>
                    </a:p>
                  </a:txBody>
                  <a:tcPr marL="0" marR="0" marT="0" marB="0"/>
                </a:tc>
                <a:tc>
                  <a:txBody>
                    <a:bodyPr/>
                    <a:lstStyle/>
                    <a:p>
                      <a:pPr marL="94615">
                        <a:lnSpc>
                          <a:spcPts val="2555"/>
                        </a:lnSpc>
                      </a:pPr>
                      <a:r>
                        <a:rPr sz="2400" dirty="0">
                          <a:latin typeface="Courier New"/>
                          <a:cs typeface="Courier New"/>
                        </a:rPr>
                        <a:t>+</a:t>
                      </a:r>
                      <a:endParaRPr sz="2400">
                        <a:latin typeface="Courier New"/>
                        <a:cs typeface="Courier New"/>
                      </a:endParaRPr>
                    </a:p>
                  </a:txBody>
                  <a:tcPr marL="0" marR="0" marT="0" marB="0"/>
                </a:tc>
                <a:tc>
                  <a:txBody>
                    <a:bodyPr/>
                    <a:lstStyle/>
                    <a:p>
                      <a:pPr marR="81915" algn="r">
                        <a:lnSpc>
                          <a:spcPts val="2555"/>
                        </a:lnSpc>
                      </a:pPr>
                      <a:r>
                        <a:rPr sz="2400" spc="-10" dirty="0">
                          <a:latin typeface="Courier New"/>
                          <a:cs typeface="Courier New"/>
                        </a:rPr>
                        <a:t>49384</a:t>
                      </a:r>
                      <a:endParaRPr sz="2400">
                        <a:latin typeface="Courier New"/>
                        <a:cs typeface="Courier New"/>
                      </a:endParaRPr>
                    </a:p>
                  </a:txBody>
                  <a:tcPr marL="0" marR="0" marT="0" marB="0"/>
                </a:tc>
                <a:tc>
                  <a:txBody>
                    <a:bodyPr/>
                    <a:lstStyle/>
                    <a:p>
                      <a:pPr marL="2540" algn="ctr">
                        <a:lnSpc>
                          <a:spcPts val="2555"/>
                        </a:lnSpc>
                      </a:pPr>
                      <a:r>
                        <a:rPr sz="2400" dirty="0">
                          <a:latin typeface="Courier New"/>
                          <a:cs typeface="Courier New"/>
                        </a:rPr>
                        <a:t>=</a:t>
                      </a:r>
                      <a:endParaRPr sz="2400">
                        <a:latin typeface="Courier New"/>
                        <a:cs typeface="Courier New"/>
                      </a:endParaRPr>
                    </a:p>
                  </a:txBody>
                  <a:tcPr marL="0" marR="0" marT="0" marB="0"/>
                </a:tc>
                <a:tc>
                  <a:txBody>
                    <a:bodyPr/>
                    <a:lstStyle/>
                    <a:p>
                      <a:pPr marL="86360">
                        <a:lnSpc>
                          <a:spcPts val="2555"/>
                        </a:lnSpc>
                      </a:pPr>
                      <a:r>
                        <a:rPr sz="2400" spc="-10" dirty="0">
                          <a:latin typeface="Courier New"/>
                          <a:cs typeface="Courier New"/>
                        </a:rPr>
                        <a:t>147778</a:t>
                      </a:r>
                      <a:endParaRPr sz="2400">
                        <a:latin typeface="Courier New"/>
                        <a:cs typeface="Courier New"/>
                      </a:endParaRPr>
                    </a:p>
                  </a:txBody>
                  <a:tcPr marL="0" marR="0" marT="0" marB="0"/>
                </a:tc>
                <a:extLst>
                  <a:ext uri="{0D108BD9-81ED-4DB2-BD59-A6C34878D82A}">
                    <a16:rowId xmlns:a16="http://schemas.microsoft.com/office/drawing/2014/main" val="10001"/>
                  </a:ext>
                </a:extLst>
              </a:tr>
              <a:tr h="365125">
                <a:tc>
                  <a:txBody>
                    <a:bodyPr/>
                    <a:lstStyle/>
                    <a:p>
                      <a:pPr marL="31750">
                        <a:lnSpc>
                          <a:spcPts val="2560"/>
                        </a:lnSpc>
                      </a:pPr>
                      <a:r>
                        <a:rPr sz="2400" spc="-10" dirty="0">
                          <a:latin typeface="Courier New"/>
                          <a:cs typeface="Courier New"/>
                        </a:rPr>
                        <a:t>29382</a:t>
                      </a:r>
                      <a:endParaRPr sz="2400">
                        <a:latin typeface="Courier New"/>
                        <a:cs typeface="Courier New"/>
                      </a:endParaRPr>
                    </a:p>
                  </a:txBody>
                  <a:tcPr marL="0" marR="0" marT="0" marB="0"/>
                </a:tc>
                <a:tc>
                  <a:txBody>
                    <a:bodyPr/>
                    <a:lstStyle/>
                    <a:p>
                      <a:pPr marL="94615">
                        <a:lnSpc>
                          <a:spcPts val="2560"/>
                        </a:lnSpc>
                      </a:pPr>
                      <a:r>
                        <a:rPr sz="2400" dirty="0">
                          <a:latin typeface="Courier New"/>
                          <a:cs typeface="Courier New"/>
                        </a:rPr>
                        <a:t>+</a:t>
                      </a:r>
                      <a:endParaRPr sz="2400">
                        <a:latin typeface="Courier New"/>
                        <a:cs typeface="Courier New"/>
                      </a:endParaRPr>
                    </a:p>
                  </a:txBody>
                  <a:tcPr marL="0" marR="0" marT="0" marB="0"/>
                </a:tc>
                <a:tc>
                  <a:txBody>
                    <a:bodyPr/>
                    <a:lstStyle/>
                    <a:p>
                      <a:pPr marR="81915" algn="r">
                        <a:lnSpc>
                          <a:spcPts val="2560"/>
                        </a:lnSpc>
                      </a:pPr>
                      <a:r>
                        <a:rPr sz="2400" spc="-10" dirty="0">
                          <a:latin typeface="Courier New"/>
                          <a:cs typeface="Courier New"/>
                        </a:rPr>
                        <a:t>12347</a:t>
                      </a:r>
                      <a:endParaRPr sz="2400">
                        <a:latin typeface="Courier New"/>
                        <a:cs typeface="Courier New"/>
                      </a:endParaRPr>
                    </a:p>
                  </a:txBody>
                  <a:tcPr marL="0" marR="0" marT="0" marB="0"/>
                </a:tc>
                <a:tc>
                  <a:txBody>
                    <a:bodyPr/>
                    <a:lstStyle/>
                    <a:p>
                      <a:pPr marL="2540" algn="ctr">
                        <a:lnSpc>
                          <a:spcPts val="2560"/>
                        </a:lnSpc>
                      </a:pPr>
                      <a:r>
                        <a:rPr sz="2400" dirty="0">
                          <a:latin typeface="Courier New"/>
                          <a:cs typeface="Courier New"/>
                        </a:rPr>
                        <a:t>=</a:t>
                      </a:r>
                      <a:endParaRPr sz="2400">
                        <a:latin typeface="Courier New"/>
                        <a:cs typeface="Courier New"/>
                      </a:endParaRPr>
                    </a:p>
                  </a:txBody>
                  <a:tcPr marL="0" marR="0" marT="0" marB="0"/>
                </a:tc>
                <a:tc>
                  <a:txBody>
                    <a:bodyPr/>
                    <a:lstStyle/>
                    <a:p>
                      <a:pPr marL="86360">
                        <a:lnSpc>
                          <a:spcPts val="2560"/>
                        </a:lnSpc>
                      </a:pPr>
                      <a:r>
                        <a:rPr sz="2400" spc="-10" dirty="0">
                          <a:latin typeface="Courier New"/>
                          <a:cs typeface="Courier New"/>
                        </a:rPr>
                        <a:t>41729</a:t>
                      </a:r>
                      <a:endParaRPr sz="2400">
                        <a:latin typeface="Courier New"/>
                        <a:cs typeface="Courier New"/>
                      </a:endParaRPr>
                    </a:p>
                  </a:txBody>
                  <a:tcPr marL="0" marR="0" marT="0" marB="0"/>
                </a:tc>
                <a:extLst>
                  <a:ext uri="{0D108BD9-81ED-4DB2-BD59-A6C34878D82A}">
                    <a16:rowId xmlns:a16="http://schemas.microsoft.com/office/drawing/2014/main" val="10002"/>
                  </a:ext>
                </a:extLst>
              </a:tr>
              <a:tr h="727075">
                <a:tc>
                  <a:txBody>
                    <a:bodyPr/>
                    <a:lstStyle/>
                    <a:p>
                      <a:pPr marL="31750">
                        <a:lnSpc>
                          <a:spcPts val="2555"/>
                        </a:lnSpc>
                      </a:pPr>
                      <a:r>
                        <a:rPr sz="2400" spc="-10" dirty="0">
                          <a:latin typeface="Courier New"/>
                          <a:cs typeface="Courier New"/>
                        </a:rPr>
                        <a:t>93847</a:t>
                      </a:r>
                      <a:endParaRPr sz="2400">
                        <a:latin typeface="Courier New"/>
                        <a:cs typeface="Courier New"/>
                      </a:endParaRPr>
                    </a:p>
                  </a:txBody>
                  <a:tcPr marL="0" marR="0" marT="0" marB="0"/>
                </a:tc>
                <a:tc>
                  <a:txBody>
                    <a:bodyPr/>
                    <a:lstStyle/>
                    <a:p>
                      <a:pPr marL="94615">
                        <a:lnSpc>
                          <a:spcPts val="2555"/>
                        </a:lnSpc>
                      </a:pPr>
                      <a:r>
                        <a:rPr sz="2400" dirty="0">
                          <a:latin typeface="Courier New"/>
                          <a:cs typeface="Courier New"/>
                        </a:rPr>
                        <a:t>+</a:t>
                      </a:r>
                      <a:endParaRPr sz="2400">
                        <a:latin typeface="Courier New"/>
                        <a:cs typeface="Courier New"/>
                      </a:endParaRPr>
                    </a:p>
                  </a:txBody>
                  <a:tcPr marL="0" marR="0" marT="0" marB="0"/>
                </a:tc>
                <a:tc>
                  <a:txBody>
                    <a:bodyPr/>
                    <a:lstStyle/>
                    <a:p>
                      <a:pPr marR="81915" algn="r">
                        <a:lnSpc>
                          <a:spcPts val="2555"/>
                        </a:lnSpc>
                      </a:pPr>
                      <a:r>
                        <a:rPr sz="2400" spc="-10" dirty="0">
                          <a:latin typeface="Courier New"/>
                          <a:cs typeface="Courier New"/>
                        </a:rPr>
                        <a:t>39299</a:t>
                      </a:r>
                      <a:endParaRPr sz="2400">
                        <a:latin typeface="Courier New"/>
                        <a:cs typeface="Courier New"/>
                      </a:endParaRPr>
                    </a:p>
                  </a:txBody>
                  <a:tcPr marL="0" marR="0" marT="0" marB="0"/>
                </a:tc>
                <a:tc>
                  <a:txBody>
                    <a:bodyPr/>
                    <a:lstStyle/>
                    <a:p>
                      <a:pPr marL="2540" algn="ctr">
                        <a:lnSpc>
                          <a:spcPts val="2555"/>
                        </a:lnSpc>
                      </a:pPr>
                      <a:r>
                        <a:rPr sz="2400" dirty="0">
                          <a:latin typeface="Courier New"/>
                          <a:cs typeface="Courier New"/>
                        </a:rPr>
                        <a:t>=</a:t>
                      </a:r>
                      <a:endParaRPr sz="2400">
                        <a:latin typeface="Courier New"/>
                        <a:cs typeface="Courier New"/>
                      </a:endParaRPr>
                    </a:p>
                  </a:txBody>
                  <a:tcPr marL="0" marR="0" marT="0" marB="0"/>
                </a:tc>
                <a:tc>
                  <a:txBody>
                    <a:bodyPr/>
                    <a:lstStyle/>
                    <a:p>
                      <a:pPr marL="86360">
                        <a:lnSpc>
                          <a:spcPts val="2555"/>
                        </a:lnSpc>
                      </a:pPr>
                      <a:r>
                        <a:rPr sz="2400" dirty="0">
                          <a:latin typeface="Courier New"/>
                          <a:cs typeface="Courier New"/>
                        </a:rPr>
                        <a:t>?</a:t>
                      </a:r>
                      <a:endParaRPr sz="2400">
                        <a:latin typeface="Courier New"/>
                        <a:cs typeface="Courier New"/>
                      </a:endParaRPr>
                    </a:p>
                  </a:txBody>
                  <a:tcPr marL="0" marR="0" marT="0" marB="0"/>
                </a:tc>
                <a:extLst>
                  <a:ext uri="{0D108BD9-81ED-4DB2-BD59-A6C34878D82A}">
                    <a16:rowId xmlns:a16="http://schemas.microsoft.com/office/drawing/2014/main" val="10003"/>
                  </a:ext>
                </a:extLst>
              </a:tr>
              <a:tr h="676275">
                <a:tc>
                  <a:txBody>
                    <a:bodyPr/>
                    <a:lstStyle/>
                    <a:p>
                      <a:pPr>
                        <a:lnSpc>
                          <a:spcPct val="100000"/>
                        </a:lnSpc>
                      </a:pPr>
                      <a:endParaRPr sz="2400">
                        <a:latin typeface="Times New Roman"/>
                        <a:cs typeface="Times New Roman"/>
                      </a:endParaRPr>
                    </a:p>
                  </a:txBody>
                  <a:tcPr marL="0" marR="0" marT="0" marB="0"/>
                </a:tc>
                <a:tc>
                  <a:txBody>
                    <a:bodyPr/>
                    <a:lstStyle/>
                    <a:p>
                      <a:pPr>
                        <a:lnSpc>
                          <a:spcPct val="100000"/>
                        </a:lnSpc>
                      </a:pPr>
                      <a:endParaRPr sz="2400">
                        <a:latin typeface="Times New Roman"/>
                        <a:cs typeface="Times New Roman"/>
                      </a:endParaRPr>
                    </a:p>
                  </a:txBody>
                  <a:tcPr marL="0" marR="0" marT="0" marB="0"/>
                </a:tc>
                <a:tc>
                  <a:txBody>
                    <a:bodyPr/>
                    <a:lstStyle/>
                    <a:p>
                      <a:pPr>
                        <a:lnSpc>
                          <a:spcPct val="100000"/>
                        </a:lnSpc>
                      </a:pPr>
                      <a:endParaRPr sz="2400">
                        <a:latin typeface="Times New Roman"/>
                        <a:cs typeface="Times New Roman"/>
                      </a:endParaRPr>
                    </a:p>
                  </a:txBody>
                  <a:tcPr marL="0" marR="0" marT="0" marB="0"/>
                </a:tc>
                <a:tc>
                  <a:txBody>
                    <a:bodyPr/>
                    <a:lstStyle/>
                    <a:p>
                      <a:pPr>
                        <a:lnSpc>
                          <a:spcPct val="100000"/>
                        </a:lnSpc>
                      </a:pPr>
                      <a:endParaRPr sz="2400">
                        <a:latin typeface="Times New Roman"/>
                        <a:cs typeface="Times New Roman"/>
                      </a:endParaRPr>
                    </a:p>
                  </a:txBody>
                  <a:tcPr marL="0" marR="0" marT="0" marB="0"/>
                </a:tc>
                <a:tc>
                  <a:txBody>
                    <a:bodyPr/>
                    <a:lstStyle/>
                    <a:p>
                      <a:pPr>
                        <a:lnSpc>
                          <a:spcPct val="100000"/>
                        </a:lnSpc>
                        <a:spcBef>
                          <a:spcPts val="25"/>
                        </a:spcBef>
                      </a:pPr>
                      <a:endParaRPr sz="2000">
                        <a:latin typeface="Times New Roman"/>
                        <a:cs typeface="Times New Roman"/>
                      </a:endParaRPr>
                    </a:p>
                    <a:p>
                      <a:pPr marL="1690370">
                        <a:lnSpc>
                          <a:spcPct val="100000"/>
                        </a:lnSpc>
                      </a:pPr>
                      <a:r>
                        <a:rPr sz="2400" b="1" dirty="0">
                          <a:solidFill>
                            <a:srgbClr val="C00000"/>
                          </a:solidFill>
                          <a:latin typeface="Calibri"/>
                          <a:cs typeface="Calibri"/>
                        </a:rPr>
                        <a:t>Solution</a:t>
                      </a:r>
                      <a:r>
                        <a:rPr sz="2400" dirty="0">
                          <a:solidFill>
                            <a:srgbClr val="C00000"/>
                          </a:solidFill>
                          <a:latin typeface="Calibri"/>
                          <a:cs typeface="Calibri"/>
                        </a:rPr>
                        <a:t>:</a:t>
                      </a:r>
                      <a:r>
                        <a:rPr sz="2400" spc="-55" dirty="0">
                          <a:solidFill>
                            <a:srgbClr val="C00000"/>
                          </a:solidFill>
                          <a:latin typeface="Calibri"/>
                          <a:cs typeface="Calibri"/>
                        </a:rPr>
                        <a:t> </a:t>
                      </a:r>
                      <a:r>
                        <a:rPr sz="2400" dirty="0">
                          <a:solidFill>
                            <a:srgbClr val="C00000"/>
                          </a:solidFill>
                          <a:latin typeface="Calibri"/>
                          <a:cs typeface="Calibri"/>
                        </a:rPr>
                        <a:t>change</a:t>
                      </a:r>
                      <a:r>
                        <a:rPr sz="2400" spc="-35" dirty="0">
                          <a:solidFill>
                            <a:srgbClr val="C00000"/>
                          </a:solidFill>
                          <a:latin typeface="Calibri"/>
                          <a:cs typeface="Calibri"/>
                        </a:rPr>
                        <a:t> </a:t>
                      </a:r>
                      <a:r>
                        <a:rPr sz="2400" dirty="0">
                          <a:solidFill>
                            <a:srgbClr val="C00000"/>
                          </a:solidFill>
                          <a:latin typeface="Calibri"/>
                          <a:cs typeface="Calibri"/>
                        </a:rPr>
                        <a:t>the</a:t>
                      </a:r>
                      <a:r>
                        <a:rPr sz="2400" spc="-20" dirty="0">
                          <a:solidFill>
                            <a:srgbClr val="C00000"/>
                          </a:solidFill>
                          <a:latin typeface="Calibri"/>
                          <a:cs typeface="Calibri"/>
                        </a:rPr>
                        <a:t> </a:t>
                      </a:r>
                      <a:r>
                        <a:rPr sz="2400" spc="-10" dirty="0">
                          <a:solidFill>
                            <a:srgbClr val="C00000"/>
                          </a:solidFill>
                          <a:latin typeface="Calibri"/>
                          <a:cs typeface="Calibri"/>
                        </a:rPr>
                        <a:t>prompt!</a:t>
                      </a:r>
                      <a:endParaRPr sz="2400">
                        <a:latin typeface="Calibri"/>
                        <a:cs typeface="Calibri"/>
                      </a:endParaRPr>
                    </a:p>
                  </a:txBody>
                  <a:tcPr marL="0" marR="0" marT="3175" marB="0"/>
                </a:tc>
                <a:extLst>
                  <a:ext uri="{0D108BD9-81ED-4DB2-BD59-A6C34878D82A}">
                    <a16:rowId xmlns:a16="http://schemas.microsoft.com/office/drawing/2014/main" val="10004"/>
                  </a:ext>
                </a:extLst>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40436" y="1214627"/>
            <a:ext cx="5449570" cy="4803140"/>
            <a:chOff x="440436" y="1214627"/>
            <a:chExt cx="5449570" cy="4803140"/>
          </a:xfrm>
        </p:grpSpPr>
        <p:pic>
          <p:nvPicPr>
            <p:cNvPr id="3" name="object 3"/>
            <p:cNvPicPr/>
            <p:nvPr/>
          </p:nvPicPr>
          <p:blipFill>
            <a:blip r:embed="rId3" cstate="print"/>
            <a:stretch>
              <a:fillRect/>
            </a:stretch>
          </p:blipFill>
          <p:spPr>
            <a:xfrm>
              <a:off x="440436" y="1214627"/>
              <a:ext cx="5443728" cy="2061972"/>
            </a:xfrm>
            <a:prstGeom prst="rect">
              <a:avLst/>
            </a:prstGeom>
          </p:spPr>
        </p:pic>
        <p:pic>
          <p:nvPicPr>
            <p:cNvPr id="4" name="object 4"/>
            <p:cNvPicPr/>
            <p:nvPr/>
          </p:nvPicPr>
          <p:blipFill>
            <a:blip r:embed="rId4" cstate="print"/>
            <a:stretch>
              <a:fillRect/>
            </a:stretch>
          </p:blipFill>
          <p:spPr>
            <a:xfrm>
              <a:off x="445390" y="3276600"/>
              <a:ext cx="5444077" cy="2740817"/>
            </a:xfrm>
            <a:prstGeom prst="rect">
              <a:avLst/>
            </a:prstGeom>
          </p:spPr>
        </p:pic>
      </p:grpSp>
      <p:sp>
        <p:nvSpPr>
          <p:cNvPr id="5" name="object 5"/>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spc="-15" dirty="0">
                <a:latin typeface="Calibri"/>
                <a:cs typeface="Calibri"/>
              </a:rPr>
              <a:t>Chain-</a:t>
            </a:r>
            <a:r>
              <a:rPr b="0" spc="-20" dirty="0">
                <a:latin typeface="Calibri"/>
                <a:cs typeface="Calibri"/>
              </a:rPr>
              <a:t>of-</a:t>
            </a:r>
            <a:r>
              <a:rPr b="0" dirty="0">
                <a:latin typeface="Calibri"/>
                <a:cs typeface="Calibri"/>
              </a:rPr>
              <a:t>thought</a:t>
            </a:r>
            <a:r>
              <a:rPr b="0" spc="70" dirty="0">
                <a:latin typeface="Calibri"/>
                <a:cs typeface="Calibri"/>
              </a:rPr>
              <a:t> </a:t>
            </a:r>
            <a:r>
              <a:rPr b="0" spc="-10" dirty="0">
                <a:latin typeface="Calibri"/>
                <a:cs typeface="Calibri"/>
              </a:rPr>
              <a:t>prompting</a:t>
            </a:r>
          </a:p>
        </p:txBody>
      </p:sp>
      <p:grpSp>
        <p:nvGrpSpPr>
          <p:cNvPr id="6" name="object 6"/>
          <p:cNvGrpSpPr/>
          <p:nvPr/>
        </p:nvGrpSpPr>
        <p:grpSpPr>
          <a:xfrm>
            <a:off x="6082284" y="510540"/>
            <a:ext cx="5875020" cy="5643880"/>
            <a:chOff x="6082284" y="510540"/>
            <a:chExt cx="5875020" cy="5643880"/>
          </a:xfrm>
        </p:grpSpPr>
        <p:pic>
          <p:nvPicPr>
            <p:cNvPr id="7" name="object 7"/>
            <p:cNvPicPr/>
            <p:nvPr/>
          </p:nvPicPr>
          <p:blipFill>
            <a:blip r:embed="rId5" cstate="print"/>
            <a:stretch>
              <a:fillRect/>
            </a:stretch>
          </p:blipFill>
          <p:spPr>
            <a:xfrm>
              <a:off x="6153912" y="510540"/>
              <a:ext cx="5739384" cy="2537460"/>
            </a:xfrm>
            <a:prstGeom prst="rect">
              <a:avLst/>
            </a:prstGeom>
          </p:spPr>
        </p:pic>
        <p:pic>
          <p:nvPicPr>
            <p:cNvPr id="8" name="object 8"/>
            <p:cNvPicPr/>
            <p:nvPr/>
          </p:nvPicPr>
          <p:blipFill>
            <a:blip r:embed="rId6" cstate="print"/>
            <a:stretch>
              <a:fillRect/>
            </a:stretch>
          </p:blipFill>
          <p:spPr>
            <a:xfrm>
              <a:off x="6082284" y="2971800"/>
              <a:ext cx="5875020" cy="3182112"/>
            </a:xfrm>
            <a:prstGeom prst="rect">
              <a:avLst/>
            </a:prstGeom>
          </p:spPr>
        </p:pic>
      </p:grpSp>
      <p:sp>
        <p:nvSpPr>
          <p:cNvPr id="9" name="object 9"/>
          <p:cNvSpPr txBox="1"/>
          <p:nvPr/>
        </p:nvSpPr>
        <p:spPr>
          <a:xfrm>
            <a:off x="6402704" y="6328054"/>
            <a:ext cx="5264785" cy="330200"/>
          </a:xfrm>
          <a:prstGeom prst="rect">
            <a:avLst/>
          </a:prstGeom>
        </p:spPr>
        <p:txBody>
          <a:bodyPr vert="horz" wrap="square" lIns="0" tIns="0" rIns="0" bIns="0" rtlCol="0">
            <a:spAutoFit/>
          </a:bodyPr>
          <a:lstStyle/>
          <a:p>
            <a:pPr marL="12700">
              <a:lnSpc>
                <a:spcPts val="2380"/>
              </a:lnSpc>
            </a:pPr>
            <a:r>
              <a:rPr sz="2400" dirty="0">
                <a:latin typeface="Calibri"/>
                <a:cs typeface="Calibri"/>
              </a:rPr>
              <a:t>[</a:t>
            </a:r>
            <a:r>
              <a:rPr sz="2400" u="sng" dirty="0">
                <a:solidFill>
                  <a:srgbClr val="007A92"/>
                </a:solidFill>
                <a:uFill>
                  <a:solidFill>
                    <a:srgbClr val="007A92"/>
                  </a:solidFill>
                </a:uFill>
                <a:latin typeface="Calibri"/>
                <a:cs typeface="Calibri"/>
              </a:rPr>
              <a:t>Wei</a:t>
            </a:r>
            <a:r>
              <a:rPr sz="2400" u="sng" spc="-2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2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3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2022;</a:t>
            </a:r>
            <a:r>
              <a:rPr sz="2400" u="sng" spc="-3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also</a:t>
            </a:r>
            <a:r>
              <a:rPr sz="2400" u="sng" spc="-4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see</a:t>
            </a:r>
            <a:r>
              <a:rPr sz="2400" u="sng" spc="-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Nye</a:t>
            </a:r>
            <a:r>
              <a:rPr sz="2400" u="sng" spc="-1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3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30" dirty="0">
                <a:solidFill>
                  <a:srgbClr val="007A92"/>
                </a:solidFill>
                <a:uFill>
                  <a:solidFill>
                    <a:srgbClr val="007A92"/>
                  </a:solidFill>
                </a:uFill>
                <a:latin typeface="Calibri"/>
                <a:cs typeface="Calibri"/>
              </a:rPr>
              <a:t> </a:t>
            </a:r>
            <a:r>
              <a:rPr sz="2400" u="sng" spc="-10" dirty="0">
                <a:solidFill>
                  <a:srgbClr val="007A92"/>
                </a:solidFill>
                <a:uFill>
                  <a:solidFill>
                    <a:srgbClr val="007A92"/>
                  </a:solidFill>
                </a:uFill>
                <a:latin typeface="Calibri"/>
                <a:cs typeface="Calibri"/>
              </a:rPr>
              <a:t>2021</a:t>
            </a:r>
            <a:r>
              <a:rPr sz="2400" spc="-10" dirty="0">
                <a:latin typeface="Calibri"/>
                <a:cs typeface="Calibri"/>
              </a:rPr>
              <a:t>]</a:t>
            </a:r>
            <a:endParaRPr sz="2400">
              <a:latin typeface="Calibri"/>
              <a:cs typeface="Calibri"/>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25</a:t>
            </a:fld>
            <a:endParaRPr spc="-25"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918972" y="1524000"/>
            <a:ext cx="10050780" cy="4273550"/>
            <a:chOff x="918972" y="1524000"/>
            <a:chExt cx="10050780" cy="4273550"/>
          </a:xfrm>
        </p:grpSpPr>
        <p:pic>
          <p:nvPicPr>
            <p:cNvPr id="3" name="object 3"/>
            <p:cNvPicPr/>
            <p:nvPr/>
          </p:nvPicPr>
          <p:blipFill>
            <a:blip r:embed="rId3" cstate="print"/>
            <a:stretch>
              <a:fillRect/>
            </a:stretch>
          </p:blipFill>
          <p:spPr>
            <a:xfrm>
              <a:off x="918972" y="4818888"/>
              <a:ext cx="3784091" cy="978408"/>
            </a:xfrm>
            <a:prstGeom prst="rect">
              <a:avLst/>
            </a:prstGeom>
          </p:spPr>
        </p:pic>
        <p:pic>
          <p:nvPicPr>
            <p:cNvPr id="4" name="object 4"/>
            <p:cNvPicPr/>
            <p:nvPr/>
          </p:nvPicPr>
          <p:blipFill>
            <a:blip r:embed="rId4" cstate="print"/>
            <a:stretch>
              <a:fillRect/>
            </a:stretch>
          </p:blipFill>
          <p:spPr>
            <a:xfrm>
              <a:off x="3336036" y="1524000"/>
              <a:ext cx="7633715" cy="3352800"/>
            </a:xfrm>
            <a:prstGeom prst="rect">
              <a:avLst/>
            </a:prstGeom>
          </p:spPr>
        </p:pic>
        <p:pic>
          <p:nvPicPr>
            <p:cNvPr id="5" name="object 5"/>
            <p:cNvPicPr/>
            <p:nvPr/>
          </p:nvPicPr>
          <p:blipFill>
            <a:blip r:embed="rId5" cstate="print"/>
            <a:stretch>
              <a:fillRect/>
            </a:stretch>
          </p:blipFill>
          <p:spPr>
            <a:xfrm>
              <a:off x="4721351" y="4715255"/>
              <a:ext cx="6096000" cy="1025652"/>
            </a:xfrm>
            <a:prstGeom prst="rect">
              <a:avLst/>
            </a:prstGeom>
          </p:spPr>
        </p:pic>
      </p:grpSp>
      <p:sp>
        <p:nvSpPr>
          <p:cNvPr id="6" name="object 6"/>
          <p:cNvSpPr txBox="1">
            <a:spLocks noGrp="1"/>
          </p:cNvSpPr>
          <p:nvPr>
            <p:ph type="ctrTitle"/>
          </p:nvPr>
        </p:nvSpPr>
        <p:spPr>
          <a:prstGeom prst="rect">
            <a:avLst/>
          </a:prstGeom>
        </p:spPr>
        <p:txBody>
          <a:bodyPr vert="horz" wrap="square" lIns="0" tIns="12700" rIns="0" bIns="0" rtlCol="0">
            <a:spAutoFit/>
          </a:bodyPr>
          <a:lstStyle/>
          <a:p>
            <a:pPr marL="50165">
              <a:lnSpc>
                <a:spcPct val="100000"/>
              </a:lnSpc>
              <a:spcBef>
                <a:spcPts val="100"/>
              </a:spcBef>
            </a:pPr>
            <a:r>
              <a:rPr b="0" spc="-15" dirty="0">
                <a:latin typeface="Calibri"/>
                <a:cs typeface="Calibri"/>
              </a:rPr>
              <a:t>Chain-</a:t>
            </a:r>
            <a:r>
              <a:rPr b="0" spc="-20" dirty="0">
                <a:latin typeface="Calibri"/>
                <a:cs typeface="Calibri"/>
              </a:rPr>
              <a:t>of-</a:t>
            </a:r>
            <a:r>
              <a:rPr b="0" dirty="0">
                <a:latin typeface="Calibri"/>
                <a:cs typeface="Calibri"/>
              </a:rPr>
              <a:t>thought</a:t>
            </a:r>
            <a:r>
              <a:rPr b="0" spc="50" dirty="0">
                <a:latin typeface="Calibri"/>
                <a:cs typeface="Calibri"/>
              </a:rPr>
              <a:t> </a:t>
            </a:r>
            <a:r>
              <a:rPr b="0" dirty="0">
                <a:latin typeface="Calibri"/>
                <a:cs typeface="Calibri"/>
              </a:rPr>
              <a:t>prompting</a:t>
            </a:r>
            <a:r>
              <a:rPr b="0" spc="30" dirty="0">
                <a:latin typeface="Calibri"/>
                <a:cs typeface="Calibri"/>
              </a:rPr>
              <a:t> </a:t>
            </a:r>
            <a:r>
              <a:rPr b="0" dirty="0">
                <a:latin typeface="Calibri"/>
                <a:cs typeface="Calibri"/>
              </a:rPr>
              <a:t>is</a:t>
            </a:r>
            <a:r>
              <a:rPr b="0" spc="-35" dirty="0">
                <a:latin typeface="Calibri"/>
                <a:cs typeface="Calibri"/>
              </a:rPr>
              <a:t> </a:t>
            </a:r>
            <a:r>
              <a:rPr b="0" dirty="0">
                <a:latin typeface="Calibri"/>
                <a:cs typeface="Calibri"/>
              </a:rPr>
              <a:t>an</a:t>
            </a:r>
            <a:r>
              <a:rPr b="0" spc="-5" dirty="0">
                <a:latin typeface="Calibri"/>
                <a:cs typeface="Calibri"/>
              </a:rPr>
              <a:t> </a:t>
            </a:r>
            <a:r>
              <a:rPr b="0" dirty="0">
                <a:latin typeface="Calibri"/>
                <a:cs typeface="Calibri"/>
              </a:rPr>
              <a:t>emergent</a:t>
            </a:r>
            <a:r>
              <a:rPr b="0" spc="-65" dirty="0">
                <a:latin typeface="Calibri"/>
                <a:cs typeface="Calibri"/>
              </a:rPr>
              <a:t> </a:t>
            </a:r>
            <a:r>
              <a:rPr b="0" dirty="0">
                <a:latin typeface="Calibri"/>
                <a:cs typeface="Calibri"/>
              </a:rPr>
              <a:t>property</a:t>
            </a:r>
            <a:r>
              <a:rPr b="0" spc="-25" dirty="0">
                <a:latin typeface="Calibri"/>
                <a:cs typeface="Calibri"/>
              </a:rPr>
              <a:t> </a:t>
            </a:r>
            <a:r>
              <a:rPr b="0" dirty="0">
                <a:latin typeface="Calibri"/>
                <a:cs typeface="Calibri"/>
              </a:rPr>
              <a:t>of</a:t>
            </a:r>
            <a:r>
              <a:rPr b="0" spc="-20" dirty="0">
                <a:latin typeface="Calibri"/>
                <a:cs typeface="Calibri"/>
              </a:rPr>
              <a:t> </a:t>
            </a:r>
            <a:r>
              <a:rPr b="0" dirty="0">
                <a:latin typeface="Calibri"/>
                <a:cs typeface="Calibri"/>
              </a:rPr>
              <a:t>model</a:t>
            </a:r>
            <a:r>
              <a:rPr b="0" spc="-15" dirty="0">
                <a:latin typeface="Calibri"/>
                <a:cs typeface="Calibri"/>
              </a:rPr>
              <a:t> </a:t>
            </a:r>
            <a:r>
              <a:rPr b="0" spc="-10" dirty="0">
                <a:latin typeface="Calibri"/>
                <a:cs typeface="Calibri"/>
              </a:rPr>
              <a:t>scale</a:t>
            </a:r>
          </a:p>
        </p:txBody>
      </p:sp>
      <p:sp>
        <p:nvSpPr>
          <p:cNvPr id="8" name="object 8"/>
          <p:cNvSpPr txBox="1"/>
          <p:nvPr/>
        </p:nvSpPr>
        <p:spPr>
          <a:xfrm>
            <a:off x="6402704" y="6328054"/>
            <a:ext cx="5264785" cy="330200"/>
          </a:xfrm>
          <a:prstGeom prst="rect">
            <a:avLst/>
          </a:prstGeom>
        </p:spPr>
        <p:txBody>
          <a:bodyPr vert="horz" wrap="square" lIns="0" tIns="0" rIns="0" bIns="0" rtlCol="0">
            <a:spAutoFit/>
          </a:bodyPr>
          <a:lstStyle/>
          <a:p>
            <a:pPr marL="12700">
              <a:lnSpc>
                <a:spcPts val="2380"/>
              </a:lnSpc>
            </a:pPr>
            <a:r>
              <a:rPr sz="2400" dirty="0">
                <a:latin typeface="Calibri"/>
                <a:cs typeface="Calibri"/>
              </a:rPr>
              <a:t>[</a:t>
            </a:r>
            <a:r>
              <a:rPr sz="2400" u="sng" dirty="0">
                <a:solidFill>
                  <a:srgbClr val="007A92"/>
                </a:solidFill>
                <a:uFill>
                  <a:solidFill>
                    <a:srgbClr val="007A92"/>
                  </a:solidFill>
                </a:uFill>
                <a:latin typeface="Calibri"/>
                <a:cs typeface="Calibri"/>
              </a:rPr>
              <a:t>Wei</a:t>
            </a:r>
            <a:r>
              <a:rPr sz="2400" u="sng" spc="-2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2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3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2022;</a:t>
            </a:r>
            <a:r>
              <a:rPr sz="2400" u="sng" spc="-3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also</a:t>
            </a:r>
            <a:r>
              <a:rPr sz="2400" u="sng" spc="-4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see</a:t>
            </a:r>
            <a:r>
              <a:rPr sz="2400" u="sng" spc="-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Nye</a:t>
            </a:r>
            <a:r>
              <a:rPr sz="2400" u="sng" spc="-1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3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30" dirty="0">
                <a:solidFill>
                  <a:srgbClr val="007A92"/>
                </a:solidFill>
                <a:uFill>
                  <a:solidFill>
                    <a:srgbClr val="007A92"/>
                  </a:solidFill>
                </a:uFill>
                <a:latin typeface="Calibri"/>
                <a:cs typeface="Calibri"/>
              </a:rPr>
              <a:t> </a:t>
            </a:r>
            <a:r>
              <a:rPr sz="2400" u="sng" spc="-10" dirty="0">
                <a:solidFill>
                  <a:srgbClr val="007A92"/>
                </a:solidFill>
                <a:uFill>
                  <a:solidFill>
                    <a:srgbClr val="007A92"/>
                  </a:solidFill>
                </a:uFill>
                <a:latin typeface="Calibri"/>
                <a:cs typeface="Calibri"/>
              </a:rPr>
              <a:t>2021</a:t>
            </a:r>
            <a:r>
              <a:rPr sz="2400" spc="-10" dirty="0">
                <a:latin typeface="Calibri"/>
                <a:cs typeface="Calibri"/>
              </a:rPr>
              <a:t>]</a:t>
            </a:r>
            <a:endParaRPr sz="2400">
              <a:latin typeface="Calibri"/>
              <a:cs typeface="Calibri"/>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26</a:t>
            </a:fld>
            <a:endParaRPr spc="-25" dirty="0"/>
          </a:p>
        </p:txBody>
      </p:sp>
      <p:sp>
        <p:nvSpPr>
          <p:cNvPr id="7" name="object 7"/>
          <p:cNvSpPr txBox="1"/>
          <p:nvPr/>
        </p:nvSpPr>
        <p:spPr>
          <a:xfrm>
            <a:off x="1245819" y="2790520"/>
            <a:ext cx="1757045" cy="1123950"/>
          </a:xfrm>
          <a:prstGeom prst="rect">
            <a:avLst/>
          </a:prstGeom>
        </p:spPr>
        <p:txBody>
          <a:bodyPr vert="horz" wrap="square" lIns="0" tIns="12700" rIns="0" bIns="0" rtlCol="0">
            <a:spAutoFit/>
          </a:bodyPr>
          <a:lstStyle/>
          <a:p>
            <a:pPr marL="12700" marR="5080" algn="ctr">
              <a:lnSpc>
                <a:spcPct val="100000"/>
              </a:lnSpc>
              <a:spcBef>
                <a:spcPts val="100"/>
              </a:spcBef>
            </a:pPr>
            <a:r>
              <a:rPr sz="2400" dirty="0">
                <a:latin typeface="Calibri"/>
                <a:cs typeface="Calibri"/>
              </a:rPr>
              <a:t>Middle</a:t>
            </a:r>
            <a:r>
              <a:rPr sz="2400" spc="-25" dirty="0">
                <a:latin typeface="Calibri"/>
                <a:cs typeface="Calibri"/>
              </a:rPr>
              <a:t> </a:t>
            </a:r>
            <a:r>
              <a:rPr sz="2400" spc="-20" dirty="0">
                <a:latin typeface="Calibri"/>
                <a:cs typeface="Calibri"/>
              </a:rPr>
              <a:t>school </a:t>
            </a:r>
            <a:r>
              <a:rPr sz="2400" dirty="0">
                <a:latin typeface="Calibri"/>
                <a:cs typeface="Calibri"/>
              </a:rPr>
              <a:t>math</a:t>
            </a:r>
            <a:r>
              <a:rPr sz="2400" spc="-60" dirty="0">
                <a:latin typeface="Calibri"/>
                <a:cs typeface="Calibri"/>
              </a:rPr>
              <a:t> </a:t>
            </a:r>
            <a:r>
              <a:rPr sz="2400" spc="-20" dirty="0">
                <a:latin typeface="Calibri"/>
                <a:cs typeface="Calibri"/>
              </a:rPr>
              <a:t>word </a:t>
            </a:r>
            <a:r>
              <a:rPr sz="2400" spc="-10" dirty="0">
                <a:latin typeface="Calibri"/>
                <a:cs typeface="Calibri"/>
              </a:rPr>
              <a:t>problems</a:t>
            </a:r>
            <a:endParaRPr sz="2400">
              <a:latin typeface="Calibri"/>
              <a:cs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74904" y="940308"/>
            <a:ext cx="5963920" cy="5300980"/>
            <a:chOff x="374904" y="940308"/>
            <a:chExt cx="5963920" cy="5300980"/>
          </a:xfrm>
        </p:grpSpPr>
        <p:pic>
          <p:nvPicPr>
            <p:cNvPr id="3" name="object 3"/>
            <p:cNvPicPr/>
            <p:nvPr/>
          </p:nvPicPr>
          <p:blipFill>
            <a:blip r:embed="rId3" cstate="print"/>
            <a:stretch>
              <a:fillRect/>
            </a:stretch>
          </p:blipFill>
          <p:spPr>
            <a:xfrm>
              <a:off x="374904" y="940308"/>
              <a:ext cx="5737860" cy="5300472"/>
            </a:xfrm>
            <a:prstGeom prst="rect">
              <a:avLst/>
            </a:prstGeom>
          </p:spPr>
        </p:pic>
        <p:pic>
          <p:nvPicPr>
            <p:cNvPr id="4" name="object 4"/>
            <p:cNvPicPr/>
            <p:nvPr/>
          </p:nvPicPr>
          <p:blipFill>
            <a:blip r:embed="rId4" cstate="print"/>
            <a:stretch>
              <a:fillRect/>
            </a:stretch>
          </p:blipFill>
          <p:spPr>
            <a:xfrm>
              <a:off x="6019800" y="2590800"/>
              <a:ext cx="318515" cy="304546"/>
            </a:xfrm>
            <a:prstGeom prst="rect">
              <a:avLst/>
            </a:prstGeom>
          </p:spPr>
        </p:pic>
      </p:grpSp>
      <p:sp>
        <p:nvSpPr>
          <p:cNvPr id="5" name="object 5"/>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spc="-15" dirty="0">
                <a:latin typeface="Calibri"/>
                <a:cs typeface="Calibri"/>
              </a:rPr>
              <a:t>Chain-</a:t>
            </a:r>
            <a:r>
              <a:rPr b="0" spc="-20" dirty="0">
                <a:latin typeface="Calibri"/>
                <a:cs typeface="Calibri"/>
              </a:rPr>
              <a:t>of-</a:t>
            </a:r>
            <a:r>
              <a:rPr b="0" dirty="0">
                <a:latin typeface="Calibri"/>
                <a:cs typeface="Calibri"/>
              </a:rPr>
              <a:t>thought</a:t>
            </a:r>
            <a:r>
              <a:rPr b="0" spc="70" dirty="0">
                <a:latin typeface="Calibri"/>
                <a:cs typeface="Calibri"/>
              </a:rPr>
              <a:t> </a:t>
            </a:r>
            <a:r>
              <a:rPr b="0" spc="-10" dirty="0">
                <a:latin typeface="Calibri"/>
                <a:cs typeface="Calibri"/>
              </a:rPr>
              <a:t>prompting</a:t>
            </a:r>
          </a:p>
        </p:txBody>
      </p:sp>
      <p:sp>
        <p:nvSpPr>
          <p:cNvPr id="7" name="object 7"/>
          <p:cNvSpPr txBox="1"/>
          <p:nvPr/>
        </p:nvSpPr>
        <p:spPr>
          <a:xfrm>
            <a:off x="6402704" y="6328054"/>
            <a:ext cx="5264785" cy="330200"/>
          </a:xfrm>
          <a:prstGeom prst="rect">
            <a:avLst/>
          </a:prstGeom>
        </p:spPr>
        <p:txBody>
          <a:bodyPr vert="horz" wrap="square" lIns="0" tIns="0" rIns="0" bIns="0" rtlCol="0">
            <a:spAutoFit/>
          </a:bodyPr>
          <a:lstStyle/>
          <a:p>
            <a:pPr marL="12700">
              <a:lnSpc>
                <a:spcPts val="2380"/>
              </a:lnSpc>
            </a:pPr>
            <a:r>
              <a:rPr sz="2400" dirty="0">
                <a:latin typeface="Calibri"/>
                <a:cs typeface="Calibri"/>
              </a:rPr>
              <a:t>[</a:t>
            </a:r>
            <a:r>
              <a:rPr sz="2400" u="sng" dirty="0">
                <a:solidFill>
                  <a:srgbClr val="007A92"/>
                </a:solidFill>
                <a:uFill>
                  <a:solidFill>
                    <a:srgbClr val="007A92"/>
                  </a:solidFill>
                </a:uFill>
                <a:latin typeface="Calibri"/>
                <a:cs typeface="Calibri"/>
              </a:rPr>
              <a:t>Wei</a:t>
            </a:r>
            <a:r>
              <a:rPr sz="2400" u="sng" spc="-2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2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3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2022;</a:t>
            </a:r>
            <a:r>
              <a:rPr sz="2400" u="sng" spc="-3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also</a:t>
            </a:r>
            <a:r>
              <a:rPr sz="2400" u="sng" spc="-4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see</a:t>
            </a:r>
            <a:r>
              <a:rPr sz="2400" u="sng" spc="-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Nye</a:t>
            </a:r>
            <a:r>
              <a:rPr sz="2400" u="sng" spc="-1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3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30" dirty="0">
                <a:solidFill>
                  <a:srgbClr val="007A92"/>
                </a:solidFill>
                <a:uFill>
                  <a:solidFill>
                    <a:srgbClr val="007A92"/>
                  </a:solidFill>
                </a:uFill>
                <a:latin typeface="Calibri"/>
                <a:cs typeface="Calibri"/>
              </a:rPr>
              <a:t> </a:t>
            </a:r>
            <a:r>
              <a:rPr sz="2400" u="sng" spc="-10" dirty="0">
                <a:solidFill>
                  <a:srgbClr val="007A92"/>
                </a:solidFill>
                <a:uFill>
                  <a:solidFill>
                    <a:srgbClr val="007A92"/>
                  </a:solidFill>
                </a:uFill>
                <a:latin typeface="Calibri"/>
                <a:cs typeface="Calibri"/>
              </a:rPr>
              <a:t>2021</a:t>
            </a:r>
            <a:r>
              <a:rPr sz="2400" spc="-10" dirty="0">
                <a:latin typeface="Calibri"/>
                <a:cs typeface="Calibri"/>
              </a:rPr>
              <a:t>]</a:t>
            </a:r>
            <a:endParaRPr sz="2400">
              <a:latin typeface="Calibri"/>
              <a:cs typeface="Calibri"/>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27</a:t>
            </a:fld>
            <a:endParaRPr spc="-25" dirty="0"/>
          </a:p>
        </p:txBody>
      </p:sp>
      <p:sp>
        <p:nvSpPr>
          <p:cNvPr id="6" name="object 6"/>
          <p:cNvSpPr txBox="1"/>
          <p:nvPr/>
        </p:nvSpPr>
        <p:spPr>
          <a:xfrm>
            <a:off x="6403594" y="2726562"/>
            <a:ext cx="3860800" cy="1758314"/>
          </a:xfrm>
          <a:prstGeom prst="rect">
            <a:avLst/>
          </a:prstGeom>
        </p:spPr>
        <p:txBody>
          <a:bodyPr vert="horz" wrap="square" lIns="0" tIns="12065" rIns="0" bIns="0" rtlCol="0">
            <a:spAutoFit/>
          </a:bodyPr>
          <a:lstStyle/>
          <a:p>
            <a:pPr marL="12700" marR="396875">
              <a:lnSpc>
                <a:spcPct val="100000"/>
              </a:lnSpc>
              <a:spcBef>
                <a:spcPts val="95"/>
              </a:spcBef>
            </a:pPr>
            <a:r>
              <a:rPr sz="2800" b="1" dirty="0">
                <a:solidFill>
                  <a:srgbClr val="5F0057"/>
                </a:solidFill>
                <a:latin typeface="Calibri"/>
                <a:cs typeface="Calibri"/>
              </a:rPr>
              <a:t>Do</a:t>
            </a:r>
            <a:r>
              <a:rPr sz="2800" b="1" spc="-120" dirty="0">
                <a:solidFill>
                  <a:srgbClr val="5F0057"/>
                </a:solidFill>
                <a:latin typeface="Calibri"/>
                <a:cs typeface="Calibri"/>
              </a:rPr>
              <a:t> </a:t>
            </a:r>
            <a:r>
              <a:rPr sz="2800" b="1" dirty="0">
                <a:solidFill>
                  <a:srgbClr val="5F0057"/>
                </a:solidFill>
                <a:latin typeface="Calibri"/>
                <a:cs typeface="Calibri"/>
              </a:rPr>
              <a:t>we</a:t>
            </a:r>
            <a:r>
              <a:rPr sz="2800" b="1" spc="-100" dirty="0">
                <a:solidFill>
                  <a:srgbClr val="5F0057"/>
                </a:solidFill>
                <a:latin typeface="Calibri"/>
                <a:cs typeface="Calibri"/>
              </a:rPr>
              <a:t> </a:t>
            </a:r>
            <a:r>
              <a:rPr sz="2800" b="1" dirty="0">
                <a:solidFill>
                  <a:srgbClr val="5F0057"/>
                </a:solidFill>
                <a:latin typeface="Calibri"/>
                <a:cs typeface="Calibri"/>
              </a:rPr>
              <a:t>even</a:t>
            </a:r>
            <a:r>
              <a:rPr sz="2800" b="1" spc="-80" dirty="0">
                <a:solidFill>
                  <a:srgbClr val="5F0057"/>
                </a:solidFill>
                <a:latin typeface="Calibri"/>
                <a:cs typeface="Calibri"/>
              </a:rPr>
              <a:t> </a:t>
            </a:r>
            <a:r>
              <a:rPr sz="2800" b="1" spc="-20" dirty="0">
                <a:solidFill>
                  <a:srgbClr val="5F0057"/>
                </a:solidFill>
                <a:latin typeface="Calibri"/>
                <a:cs typeface="Calibri"/>
              </a:rPr>
              <a:t>need examples</a:t>
            </a:r>
            <a:r>
              <a:rPr sz="2800" b="1" spc="-70" dirty="0">
                <a:solidFill>
                  <a:srgbClr val="5F0057"/>
                </a:solidFill>
                <a:latin typeface="Calibri"/>
                <a:cs typeface="Calibri"/>
              </a:rPr>
              <a:t> </a:t>
            </a:r>
            <a:r>
              <a:rPr sz="2800" b="1" dirty="0">
                <a:solidFill>
                  <a:srgbClr val="5F0057"/>
                </a:solidFill>
                <a:latin typeface="Calibri"/>
                <a:cs typeface="Calibri"/>
              </a:rPr>
              <a:t>of</a:t>
            </a:r>
            <a:r>
              <a:rPr sz="2800" b="1" spc="-120" dirty="0">
                <a:solidFill>
                  <a:srgbClr val="5F0057"/>
                </a:solidFill>
                <a:latin typeface="Calibri"/>
                <a:cs typeface="Calibri"/>
              </a:rPr>
              <a:t> </a:t>
            </a:r>
            <a:r>
              <a:rPr sz="2800" b="1" spc="-10" dirty="0">
                <a:solidFill>
                  <a:srgbClr val="5F0057"/>
                </a:solidFill>
                <a:latin typeface="Calibri"/>
                <a:cs typeface="Calibri"/>
              </a:rPr>
              <a:t>reasoning?</a:t>
            </a:r>
            <a:endParaRPr sz="2800">
              <a:latin typeface="Calibri"/>
              <a:cs typeface="Calibri"/>
            </a:endParaRPr>
          </a:p>
          <a:p>
            <a:pPr marL="12700" marR="5080">
              <a:lnSpc>
                <a:spcPct val="100000"/>
              </a:lnSpc>
              <a:spcBef>
                <a:spcPts val="204"/>
              </a:spcBef>
            </a:pPr>
            <a:r>
              <a:rPr sz="2800" b="1" dirty="0">
                <a:solidFill>
                  <a:srgbClr val="5F0057"/>
                </a:solidFill>
                <a:latin typeface="Calibri"/>
                <a:cs typeface="Calibri"/>
              </a:rPr>
              <a:t>Can</a:t>
            </a:r>
            <a:r>
              <a:rPr sz="2800" b="1" spc="-75" dirty="0">
                <a:solidFill>
                  <a:srgbClr val="5F0057"/>
                </a:solidFill>
                <a:latin typeface="Calibri"/>
                <a:cs typeface="Calibri"/>
              </a:rPr>
              <a:t> </a:t>
            </a:r>
            <a:r>
              <a:rPr sz="2800" b="1" dirty="0">
                <a:solidFill>
                  <a:srgbClr val="5F0057"/>
                </a:solidFill>
                <a:latin typeface="Calibri"/>
                <a:cs typeface="Calibri"/>
              </a:rPr>
              <a:t>we</a:t>
            </a:r>
            <a:r>
              <a:rPr sz="2800" b="1" spc="-85" dirty="0">
                <a:solidFill>
                  <a:srgbClr val="5F0057"/>
                </a:solidFill>
                <a:latin typeface="Calibri"/>
                <a:cs typeface="Calibri"/>
              </a:rPr>
              <a:t> </a:t>
            </a:r>
            <a:r>
              <a:rPr sz="2800" b="1" dirty="0">
                <a:solidFill>
                  <a:srgbClr val="5F0057"/>
                </a:solidFill>
                <a:latin typeface="Calibri"/>
                <a:cs typeface="Calibri"/>
              </a:rPr>
              <a:t>just</a:t>
            </a:r>
            <a:r>
              <a:rPr sz="2800" b="1" spc="-95" dirty="0">
                <a:solidFill>
                  <a:srgbClr val="5F0057"/>
                </a:solidFill>
                <a:latin typeface="Calibri"/>
                <a:cs typeface="Calibri"/>
              </a:rPr>
              <a:t> </a:t>
            </a:r>
            <a:r>
              <a:rPr sz="2800" b="1" dirty="0">
                <a:solidFill>
                  <a:srgbClr val="5F0057"/>
                </a:solidFill>
                <a:latin typeface="Calibri"/>
                <a:cs typeface="Calibri"/>
              </a:rPr>
              <a:t>ask</a:t>
            </a:r>
            <a:r>
              <a:rPr sz="2800" b="1" spc="-80" dirty="0">
                <a:solidFill>
                  <a:srgbClr val="5F0057"/>
                </a:solidFill>
                <a:latin typeface="Calibri"/>
                <a:cs typeface="Calibri"/>
              </a:rPr>
              <a:t> </a:t>
            </a:r>
            <a:r>
              <a:rPr sz="2800" b="1" dirty="0">
                <a:solidFill>
                  <a:srgbClr val="5F0057"/>
                </a:solidFill>
                <a:latin typeface="Calibri"/>
                <a:cs typeface="Calibri"/>
              </a:rPr>
              <a:t>the</a:t>
            </a:r>
            <a:r>
              <a:rPr sz="2800" b="1" spc="-70" dirty="0">
                <a:solidFill>
                  <a:srgbClr val="5F0057"/>
                </a:solidFill>
                <a:latin typeface="Calibri"/>
                <a:cs typeface="Calibri"/>
              </a:rPr>
              <a:t> </a:t>
            </a:r>
            <a:r>
              <a:rPr sz="2800" b="1" spc="-10" dirty="0">
                <a:solidFill>
                  <a:srgbClr val="5F0057"/>
                </a:solidFill>
                <a:latin typeface="Calibri"/>
                <a:cs typeface="Calibri"/>
              </a:rPr>
              <a:t>model </a:t>
            </a:r>
            <a:r>
              <a:rPr sz="2800" b="1" dirty="0">
                <a:solidFill>
                  <a:srgbClr val="5F0057"/>
                </a:solidFill>
                <a:latin typeface="Calibri"/>
                <a:cs typeface="Calibri"/>
              </a:rPr>
              <a:t>to</a:t>
            </a:r>
            <a:r>
              <a:rPr sz="2800" b="1" spc="-130" dirty="0">
                <a:solidFill>
                  <a:srgbClr val="5F0057"/>
                </a:solidFill>
                <a:latin typeface="Calibri"/>
                <a:cs typeface="Calibri"/>
              </a:rPr>
              <a:t> </a:t>
            </a:r>
            <a:r>
              <a:rPr sz="2800" b="1" spc="-10" dirty="0">
                <a:solidFill>
                  <a:srgbClr val="5F0057"/>
                </a:solidFill>
                <a:latin typeface="Calibri"/>
                <a:cs typeface="Calibri"/>
              </a:rPr>
              <a:t>reason</a:t>
            </a:r>
            <a:r>
              <a:rPr sz="2800" b="1" spc="-105" dirty="0">
                <a:solidFill>
                  <a:srgbClr val="5F0057"/>
                </a:solidFill>
                <a:latin typeface="Calibri"/>
                <a:cs typeface="Calibri"/>
              </a:rPr>
              <a:t> </a:t>
            </a:r>
            <a:r>
              <a:rPr sz="2800" b="1" spc="-10" dirty="0">
                <a:solidFill>
                  <a:srgbClr val="5F0057"/>
                </a:solidFill>
                <a:latin typeface="Calibri"/>
                <a:cs typeface="Calibri"/>
              </a:rPr>
              <a:t>through</a:t>
            </a:r>
            <a:r>
              <a:rPr sz="2800" b="1" spc="-120" dirty="0">
                <a:solidFill>
                  <a:srgbClr val="5F0057"/>
                </a:solidFill>
                <a:latin typeface="Calibri"/>
                <a:cs typeface="Calibri"/>
              </a:rPr>
              <a:t> </a:t>
            </a:r>
            <a:r>
              <a:rPr sz="2800" b="1" spc="-10" dirty="0">
                <a:solidFill>
                  <a:srgbClr val="5F0057"/>
                </a:solidFill>
                <a:latin typeface="Calibri"/>
                <a:cs typeface="Calibri"/>
              </a:rPr>
              <a:t>things?</a:t>
            </a:r>
            <a:endParaRPr sz="2800">
              <a:latin typeface="Calibri"/>
              <a:cs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531102" y="3905453"/>
            <a:ext cx="4688840" cy="1246505"/>
          </a:xfrm>
          <a:prstGeom prst="rect">
            <a:avLst/>
          </a:prstGeom>
        </p:spPr>
        <p:txBody>
          <a:bodyPr vert="horz" wrap="square" lIns="0" tIns="13335" rIns="0" bIns="0" rtlCol="0">
            <a:spAutoFit/>
          </a:bodyPr>
          <a:lstStyle/>
          <a:p>
            <a:pPr marL="12700" marR="5080">
              <a:lnSpc>
                <a:spcPct val="100000"/>
              </a:lnSpc>
              <a:spcBef>
                <a:spcPts val="105"/>
              </a:spcBef>
            </a:pPr>
            <a:r>
              <a:rPr sz="2000" i="1" dirty="0">
                <a:latin typeface="Arial"/>
                <a:cs typeface="Arial"/>
              </a:rPr>
              <a:t>balls</a:t>
            </a:r>
            <a:r>
              <a:rPr sz="2000" i="1" spc="-40" dirty="0">
                <a:latin typeface="Arial"/>
                <a:cs typeface="Arial"/>
              </a:rPr>
              <a:t> </a:t>
            </a:r>
            <a:r>
              <a:rPr sz="2000" i="1" dirty="0">
                <a:latin typeface="Arial"/>
                <a:cs typeface="Arial"/>
              </a:rPr>
              <a:t>in</a:t>
            </a:r>
            <a:r>
              <a:rPr sz="2000" i="1" spc="-40" dirty="0">
                <a:latin typeface="Arial"/>
                <a:cs typeface="Arial"/>
              </a:rPr>
              <a:t> </a:t>
            </a:r>
            <a:r>
              <a:rPr sz="2000" i="1" dirty="0">
                <a:latin typeface="Arial"/>
                <a:cs typeface="Arial"/>
              </a:rPr>
              <a:t>total.</a:t>
            </a:r>
            <a:r>
              <a:rPr sz="2000" i="1" spc="-60" dirty="0">
                <a:latin typeface="Arial"/>
                <a:cs typeface="Arial"/>
              </a:rPr>
              <a:t> </a:t>
            </a:r>
            <a:r>
              <a:rPr sz="2000" i="1" dirty="0">
                <a:latin typeface="Arial"/>
                <a:cs typeface="Arial"/>
              </a:rPr>
              <a:t>Half</a:t>
            </a:r>
            <a:r>
              <a:rPr sz="2000" i="1" spc="-55" dirty="0">
                <a:latin typeface="Arial"/>
                <a:cs typeface="Arial"/>
              </a:rPr>
              <a:t> </a:t>
            </a:r>
            <a:r>
              <a:rPr sz="2000" i="1" dirty="0">
                <a:latin typeface="Arial"/>
                <a:cs typeface="Arial"/>
              </a:rPr>
              <a:t>of</a:t>
            </a:r>
            <a:r>
              <a:rPr sz="2000" i="1" spc="-60" dirty="0">
                <a:latin typeface="Arial"/>
                <a:cs typeface="Arial"/>
              </a:rPr>
              <a:t> </a:t>
            </a:r>
            <a:r>
              <a:rPr sz="2000" i="1" dirty="0">
                <a:latin typeface="Arial"/>
                <a:cs typeface="Arial"/>
              </a:rPr>
              <a:t>the</a:t>
            </a:r>
            <a:r>
              <a:rPr sz="2000" i="1" spc="-55" dirty="0">
                <a:latin typeface="Arial"/>
                <a:cs typeface="Arial"/>
              </a:rPr>
              <a:t> </a:t>
            </a:r>
            <a:r>
              <a:rPr sz="2000" i="1" dirty="0">
                <a:latin typeface="Arial"/>
                <a:cs typeface="Arial"/>
              </a:rPr>
              <a:t>balls</a:t>
            </a:r>
            <a:r>
              <a:rPr sz="2000" i="1" spc="-30" dirty="0">
                <a:latin typeface="Arial"/>
                <a:cs typeface="Arial"/>
              </a:rPr>
              <a:t> </a:t>
            </a:r>
            <a:r>
              <a:rPr sz="2000" i="1" dirty="0">
                <a:latin typeface="Arial"/>
                <a:cs typeface="Arial"/>
              </a:rPr>
              <a:t>are</a:t>
            </a:r>
            <a:r>
              <a:rPr sz="2000" i="1" spc="-65" dirty="0">
                <a:latin typeface="Arial"/>
                <a:cs typeface="Arial"/>
              </a:rPr>
              <a:t> </a:t>
            </a:r>
            <a:r>
              <a:rPr sz="2000" i="1" spc="-20" dirty="0">
                <a:latin typeface="Arial"/>
                <a:cs typeface="Arial"/>
              </a:rPr>
              <a:t>golf </a:t>
            </a:r>
            <a:r>
              <a:rPr sz="2000" i="1" dirty="0">
                <a:latin typeface="Arial"/>
                <a:cs typeface="Arial"/>
              </a:rPr>
              <a:t>balls.</a:t>
            </a:r>
            <a:r>
              <a:rPr sz="2000" i="1" spc="-65" dirty="0">
                <a:latin typeface="Arial"/>
                <a:cs typeface="Arial"/>
              </a:rPr>
              <a:t> </a:t>
            </a:r>
            <a:r>
              <a:rPr sz="2000" i="1" dirty="0">
                <a:latin typeface="Arial"/>
                <a:cs typeface="Arial"/>
              </a:rPr>
              <a:t>That</a:t>
            </a:r>
            <a:r>
              <a:rPr sz="2000" i="1" spc="-40" dirty="0">
                <a:latin typeface="Arial"/>
                <a:cs typeface="Arial"/>
              </a:rPr>
              <a:t> </a:t>
            </a:r>
            <a:r>
              <a:rPr sz="2000" i="1" dirty="0">
                <a:latin typeface="Arial"/>
                <a:cs typeface="Arial"/>
              </a:rPr>
              <a:t>means</a:t>
            </a:r>
            <a:r>
              <a:rPr sz="2000" i="1" spc="-50" dirty="0">
                <a:latin typeface="Arial"/>
                <a:cs typeface="Arial"/>
              </a:rPr>
              <a:t> </a:t>
            </a:r>
            <a:r>
              <a:rPr sz="2000" i="1" dirty="0">
                <a:latin typeface="Arial"/>
                <a:cs typeface="Arial"/>
              </a:rPr>
              <a:t>there</a:t>
            </a:r>
            <a:r>
              <a:rPr sz="2000" i="1" spc="-75" dirty="0">
                <a:latin typeface="Arial"/>
                <a:cs typeface="Arial"/>
              </a:rPr>
              <a:t> </a:t>
            </a:r>
            <a:r>
              <a:rPr sz="2000" i="1" dirty="0">
                <a:latin typeface="Arial"/>
                <a:cs typeface="Arial"/>
              </a:rPr>
              <a:t>are</a:t>
            </a:r>
            <a:r>
              <a:rPr sz="2000" i="1" spc="-60" dirty="0">
                <a:latin typeface="Arial"/>
                <a:cs typeface="Arial"/>
              </a:rPr>
              <a:t> </a:t>
            </a:r>
            <a:r>
              <a:rPr sz="2000" i="1" dirty="0">
                <a:latin typeface="Arial"/>
                <a:cs typeface="Arial"/>
              </a:rPr>
              <a:t>8</a:t>
            </a:r>
            <a:r>
              <a:rPr sz="2000" i="1" spc="-40" dirty="0">
                <a:latin typeface="Arial"/>
                <a:cs typeface="Arial"/>
              </a:rPr>
              <a:t> </a:t>
            </a:r>
            <a:r>
              <a:rPr sz="2000" i="1" dirty="0">
                <a:latin typeface="Arial"/>
                <a:cs typeface="Arial"/>
              </a:rPr>
              <a:t>golf</a:t>
            </a:r>
            <a:r>
              <a:rPr sz="2000" i="1" spc="-35" dirty="0">
                <a:latin typeface="Arial"/>
                <a:cs typeface="Arial"/>
              </a:rPr>
              <a:t> </a:t>
            </a:r>
            <a:r>
              <a:rPr sz="2000" i="1" spc="-10" dirty="0">
                <a:latin typeface="Arial"/>
                <a:cs typeface="Arial"/>
              </a:rPr>
              <a:t>balls. </a:t>
            </a:r>
            <a:r>
              <a:rPr sz="2000" i="1" dirty="0">
                <a:latin typeface="Arial"/>
                <a:cs typeface="Arial"/>
              </a:rPr>
              <a:t>Half</a:t>
            </a:r>
            <a:r>
              <a:rPr sz="2000" i="1" spc="-55" dirty="0">
                <a:latin typeface="Arial"/>
                <a:cs typeface="Arial"/>
              </a:rPr>
              <a:t> </a:t>
            </a:r>
            <a:r>
              <a:rPr sz="2000" i="1" dirty="0">
                <a:latin typeface="Arial"/>
                <a:cs typeface="Arial"/>
              </a:rPr>
              <a:t>of</a:t>
            </a:r>
            <a:r>
              <a:rPr sz="2000" i="1" spc="-55" dirty="0">
                <a:latin typeface="Arial"/>
                <a:cs typeface="Arial"/>
              </a:rPr>
              <a:t> </a:t>
            </a:r>
            <a:r>
              <a:rPr sz="2000" i="1" dirty="0">
                <a:latin typeface="Arial"/>
                <a:cs typeface="Arial"/>
              </a:rPr>
              <a:t>the</a:t>
            </a:r>
            <a:r>
              <a:rPr sz="2000" i="1" spc="-60" dirty="0">
                <a:latin typeface="Arial"/>
                <a:cs typeface="Arial"/>
              </a:rPr>
              <a:t> </a:t>
            </a:r>
            <a:r>
              <a:rPr sz="2000" i="1" dirty="0">
                <a:latin typeface="Arial"/>
                <a:cs typeface="Arial"/>
              </a:rPr>
              <a:t>golf</a:t>
            </a:r>
            <a:r>
              <a:rPr sz="2000" i="1" spc="-40" dirty="0">
                <a:latin typeface="Arial"/>
                <a:cs typeface="Arial"/>
              </a:rPr>
              <a:t> </a:t>
            </a:r>
            <a:r>
              <a:rPr sz="2000" i="1" dirty="0">
                <a:latin typeface="Arial"/>
                <a:cs typeface="Arial"/>
              </a:rPr>
              <a:t>balls</a:t>
            </a:r>
            <a:r>
              <a:rPr sz="2000" i="1" spc="-30" dirty="0">
                <a:latin typeface="Arial"/>
                <a:cs typeface="Arial"/>
              </a:rPr>
              <a:t> </a:t>
            </a:r>
            <a:r>
              <a:rPr sz="2000" i="1" dirty="0">
                <a:latin typeface="Arial"/>
                <a:cs typeface="Arial"/>
              </a:rPr>
              <a:t>are</a:t>
            </a:r>
            <a:r>
              <a:rPr sz="2000" i="1" spc="-55" dirty="0">
                <a:latin typeface="Arial"/>
                <a:cs typeface="Arial"/>
              </a:rPr>
              <a:t> </a:t>
            </a:r>
            <a:r>
              <a:rPr sz="2000" i="1" dirty="0">
                <a:latin typeface="Arial"/>
                <a:cs typeface="Arial"/>
              </a:rPr>
              <a:t>blue.</a:t>
            </a:r>
            <a:r>
              <a:rPr sz="2000" i="1" spc="-55" dirty="0">
                <a:latin typeface="Arial"/>
                <a:cs typeface="Arial"/>
              </a:rPr>
              <a:t> </a:t>
            </a:r>
            <a:r>
              <a:rPr sz="2000" i="1" dirty="0">
                <a:latin typeface="Arial"/>
                <a:cs typeface="Arial"/>
              </a:rPr>
              <a:t>That</a:t>
            </a:r>
            <a:r>
              <a:rPr sz="2000" i="1" spc="-50" dirty="0">
                <a:latin typeface="Arial"/>
                <a:cs typeface="Arial"/>
              </a:rPr>
              <a:t> </a:t>
            </a:r>
            <a:r>
              <a:rPr sz="2000" i="1" spc="-10" dirty="0">
                <a:latin typeface="Arial"/>
                <a:cs typeface="Arial"/>
              </a:rPr>
              <a:t>means </a:t>
            </a:r>
            <a:r>
              <a:rPr sz="2000" i="1" dirty="0">
                <a:latin typeface="Arial"/>
                <a:cs typeface="Arial"/>
              </a:rPr>
              <a:t>there</a:t>
            </a:r>
            <a:r>
              <a:rPr sz="2000" i="1" spc="-70" dirty="0">
                <a:latin typeface="Arial"/>
                <a:cs typeface="Arial"/>
              </a:rPr>
              <a:t> </a:t>
            </a:r>
            <a:r>
              <a:rPr sz="2000" i="1" dirty="0">
                <a:latin typeface="Arial"/>
                <a:cs typeface="Arial"/>
              </a:rPr>
              <a:t>are</a:t>
            </a:r>
            <a:r>
              <a:rPr sz="2000" i="1" spc="-55" dirty="0">
                <a:latin typeface="Arial"/>
                <a:cs typeface="Arial"/>
              </a:rPr>
              <a:t> </a:t>
            </a:r>
            <a:r>
              <a:rPr sz="2000" i="1" dirty="0">
                <a:latin typeface="Arial"/>
                <a:cs typeface="Arial"/>
              </a:rPr>
              <a:t>4</a:t>
            </a:r>
            <a:r>
              <a:rPr sz="2000" i="1" spc="-35" dirty="0">
                <a:latin typeface="Arial"/>
                <a:cs typeface="Arial"/>
              </a:rPr>
              <a:t> </a:t>
            </a:r>
            <a:r>
              <a:rPr sz="2000" i="1" dirty="0">
                <a:latin typeface="Arial"/>
                <a:cs typeface="Arial"/>
              </a:rPr>
              <a:t>blue</a:t>
            </a:r>
            <a:r>
              <a:rPr sz="2000" i="1" spc="-30" dirty="0">
                <a:latin typeface="Arial"/>
                <a:cs typeface="Arial"/>
              </a:rPr>
              <a:t> </a:t>
            </a:r>
            <a:r>
              <a:rPr sz="2000" i="1" dirty="0">
                <a:latin typeface="Arial"/>
                <a:cs typeface="Arial"/>
              </a:rPr>
              <a:t>golf</a:t>
            </a:r>
            <a:r>
              <a:rPr sz="2000" i="1" spc="-40" dirty="0">
                <a:latin typeface="Arial"/>
                <a:cs typeface="Arial"/>
              </a:rPr>
              <a:t> </a:t>
            </a:r>
            <a:r>
              <a:rPr sz="2000" i="1" spc="-10" dirty="0">
                <a:latin typeface="Arial"/>
                <a:cs typeface="Arial"/>
              </a:rPr>
              <a:t>balls.</a:t>
            </a:r>
            <a:endParaRPr sz="2000">
              <a:latin typeface="Arial"/>
              <a:cs typeface="Arial"/>
            </a:endParaRPr>
          </a:p>
        </p:txBody>
      </p:sp>
      <p:sp>
        <p:nvSpPr>
          <p:cNvPr id="3" name="object 3"/>
          <p:cNvSpPr txBox="1"/>
          <p:nvPr/>
        </p:nvSpPr>
        <p:spPr>
          <a:xfrm>
            <a:off x="6531102" y="3600958"/>
            <a:ext cx="4752340" cy="330835"/>
          </a:xfrm>
          <a:prstGeom prst="rect">
            <a:avLst/>
          </a:prstGeom>
        </p:spPr>
        <p:txBody>
          <a:bodyPr vert="horz" wrap="square" lIns="0" tIns="12700" rIns="0" bIns="0" rtlCol="0">
            <a:spAutoFit/>
          </a:bodyPr>
          <a:lstStyle/>
          <a:p>
            <a:pPr marL="12700">
              <a:lnSpc>
                <a:spcPct val="100000"/>
              </a:lnSpc>
              <a:spcBef>
                <a:spcPts val="100"/>
              </a:spcBef>
              <a:tabLst>
                <a:tab pos="3296920" algn="l"/>
              </a:tabLst>
            </a:pPr>
            <a:r>
              <a:rPr sz="2000" spc="-25" dirty="0">
                <a:latin typeface="Arial"/>
                <a:cs typeface="Arial"/>
              </a:rPr>
              <a:t>A:</a:t>
            </a:r>
            <a:r>
              <a:rPr sz="2000" dirty="0">
                <a:latin typeface="Arial"/>
                <a:cs typeface="Arial"/>
              </a:rPr>
              <a:t>	</a:t>
            </a:r>
            <a:r>
              <a:rPr sz="2000" i="1" dirty="0">
                <a:latin typeface="Arial"/>
                <a:cs typeface="Arial"/>
              </a:rPr>
              <a:t>There</a:t>
            </a:r>
            <a:r>
              <a:rPr sz="2000" i="1" spc="-50" dirty="0">
                <a:latin typeface="Arial"/>
                <a:cs typeface="Arial"/>
              </a:rPr>
              <a:t> </a:t>
            </a:r>
            <a:r>
              <a:rPr sz="2000" i="1" dirty="0">
                <a:latin typeface="Arial"/>
                <a:cs typeface="Arial"/>
              </a:rPr>
              <a:t>are</a:t>
            </a:r>
            <a:r>
              <a:rPr sz="2000" i="1" spc="-40" dirty="0">
                <a:latin typeface="Arial"/>
                <a:cs typeface="Arial"/>
              </a:rPr>
              <a:t> </a:t>
            </a:r>
            <a:r>
              <a:rPr sz="2000" i="1" spc="-25" dirty="0">
                <a:latin typeface="Arial"/>
                <a:cs typeface="Arial"/>
              </a:rPr>
              <a:t>16</a:t>
            </a:r>
            <a:endParaRPr sz="2000">
              <a:latin typeface="Arial"/>
              <a:cs typeface="Arial"/>
            </a:endParaRPr>
          </a:p>
        </p:txBody>
      </p:sp>
      <p:sp>
        <p:nvSpPr>
          <p:cNvPr id="4" name="object 4"/>
          <p:cNvSpPr txBox="1"/>
          <p:nvPr/>
        </p:nvSpPr>
        <p:spPr>
          <a:xfrm>
            <a:off x="6851904" y="3648455"/>
            <a:ext cx="2900680" cy="283845"/>
          </a:xfrm>
          <a:prstGeom prst="rect">
            <a:avLst/>
          </a:prstGeom>
          <a:solidFill>
            <a:srgbClr val="FFFF00"/>
          </a:solidFill>
        </p:spPr>
        <p:txBody>
          <a:bodyPr vert="horz" wrap="square" lIns="0" tIns="0" rIns="0" bIns="0" rtlCol="0">
            <a:spAutoFit/>
          </a:bodyPr>
          <a:lstStyle/>
          <a:p>
            <a:pPr marL="635">
              <a:lnSpc>
                <a:spcPts val="2145"/>
              </a:lnSpc>
            </a:pPr>
            <a:r>
              <a:rPr sz="2000" b="1" i="1" dirty="0">
                <a:latin typeface="Arial"/>
                <a:cs typeface="Arial"/>
              </a:rPr>
              <a:t>Let’s</a:t>
            </a:r>
            <a:r>
              <a:rPr sz="2000" b="1" i="1" spc="-75" dirty="0">
                <a:latin typeface="Arial"/>
                <a:cs typeface="Arial"/>
              </a:rPr>
              <a:t> </a:t>
            </a:r>
            <a:r>
              <a:rPr sz="2000" b="1" i="1" dirty="0">
                <a:latin typeface="Arial"/>
                <a:cs typeface="Arial"/>
              </a:rPr>
              <a:t>think</a:t>
            </a:r>
            <a:r>
              <a:rPr sz="2000" b="1" i="1" spc="-55" dirty="0">
                <a:latin typeface="Arial"/>
                <a:cs typeface="Arial"/>
              </a:rPr>
              <a:t> </a:t>
            </a:r>
            <a:r>
              <a:rPr sz="2000" b="1" i="1" dirty="0">
                <a:latin typeface="Arial"/>
                <a:cs typeface="Arial"/>
              </a:rPr>
              <a:t>step</a:t>
            </a:r>
            <a:r>
              <a:rPr sz="2000" b="1" i="1" spc="-55" dirty="0">
                <a:latin typeface="Arial"/>
                <a:cs typeface="Arial"/>
              </a:rPr>
              <a:t> </a:t>
            </a:r>
            <a:r>
              <a:rPr sz="2000" b="1" i="1" dirty="0">
                <a:latin typeface="Arial"/>
                <a:cs typeface="Arial"/>
              </a:rPr>
              <a:t>by</a:t>
            </a:r>
            <a:r>
              <a:rPr sz="2000" b="1" i="1" spc="-40" dirty="0">
                <a:latin typeface="Arial"/>
                <a:cs typeface="Arial"/>
              </a:rPr>
              <a:t> </a:t>
            </a:r>
            <a:r>
              <a:rPr sz="2000" b="1" i="1" spc="-20" dirty="0">
                <a:latin typeface="Arial"/>
                <a:cs typeface="Arial"/>
              </a:rPr>
              <a:t>step.</a:t>
            </a:r>
            <a:endParaRPr sz="2000">
              <a:latin typeface="Arial"/>
              <a:cs typeface="Arial"/>
            </a:endParaRPr>
          </a:p>
        </p:txBody>
      </p:sp>
      <p:pic>
        <p:nvPicPr>
          <p:cNvPr id="5" name="object 5"/>
          <p:cNvPicPr/>
          <p:nvPr/>
        </p:nvPicPr>
        <p:blipFill>
          <a:blip r:embed="rId2" cstate="print"/>
          <a:stretch>
            <a:fillRect/>
          </a:stretch>
        </p:blipFill>
        <p:spPr>
          <a:xfrm>
            <a:off x="374904" y="940308"/>
            <a:ext cx="5737860" cy="5300472"/>
          </a:xfrm>
          <a:prstGeom prst="rect">
            <a:avLst/>
          </a:prstGeom>
        </p:spPr>
      </p:pic>
      <p:sp>
        <p:nvSpPr>
          <p:cNvPr id="6" name="object 6"/>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spc="-20" dirty="0"/>
              <a:t>Zero-</a:t>
            </a:r>
            <a:r>
              <a:rPr dirty="0"/>
              <a:t>shot</a:t>
            </a:r>
            <a:r>
              <a:rPr spc="-10" dirty="0"/>
              <a:t> </a:t>
            </a:r>
            <a:r>
              <a:rPr b="0" spc="-20" dirty="0">
                <a:latin typeface="Calibri"/>
                <a:cs typeface="Calibri"/>
              </a:rPr>
              <a:t>chain-of-</a:t>
            </a:r>
            <a:r>
              <a:rPr b="0" dirty="0">
                <a:latin typeface="Calibri"/>
                <a:cs typeface="Calibri"/>
              </a:rPr>
              <a:t>thought</a:t>
            </a:r>
            <a:r>
              <a:rPr b="0" spc="130" dirty="0">
                <a:latin typeface="Calibri"/>
                <a:cs typeface="Calibri"/>
              </a:rPr>
              <a:t> </a:t>
            </a:r>
            <a:r>
              <a:rPr b="0" spc="-10" dirty="0">
                <a:latin typeface="Calibri"/>
                <a:cs typeface="Calibri"/>
              </a:rPr>
              <a:t>prompting</a:t>
            </a:r>
          </a:p>
        </p:txBody>
      </p:sp>
      <p:sp>
        <p:nvSpPr>
          <p:cNvPr id="7" name="object 7"/>
          <p:cNvSpPr txBox="1"/>
          <p:nvPr/>
        </p:nvSpPr>
        <p:spPr>
          <a:xfrm>
            <a:off x="6531102" y="2076957"/>
            <a:ext cx="4669790" cy="1245870"/>
          </a:xfrm>
          <a:prstGeom prst="rect">
            <a:avLst/>
          </a:prstGeom>
        </p:spPr>
        <p:txBody>
          <a:bodyPr vert="horz" wrap="square" lIns="0" tIns="13335" rIns="0" bIns="0" rtlCol="0">
            <a:spAutoFit/>
          </a:bodyPr>
          <a:lstStyle/>
          <a:p>
            <a:pPr marL="12700" marR="5080">
              <a:lnSpc>
                <a:spcPct val="100000"/>
              </a:lnSpc>
              <a:spcBef>
                <a:spcPts val="105"/>
              </a:spcBef>
            </a:pPr>
            <a:r>
              <a:rPr sz="2000" dirty="0">
                <a:latin typeface="Arial"/>
                <a:cs typeface="Arial"/>
              </a:rPr>
              <a:t>Q:</a:t>
            </a:r>
            <a:r>
              <a:rPr sz="2000" spc="-165" dirty="0">
                <a:latin typeface="Arial"/>
                <a:cs typeface="Arial"/>
              </a:rPr>
              <a:t> </a:t>
            </a:r>
            <a:r>
              <a:rPr sz="2000" dirty="0">
                <a:latin typeface="Arial"/>
                <a:cs typeface="Arial"/>
              </a:rPr>
              <a:t>A</a:t>
            </a:r>
            <a:r>
              <a:rPr sz="2000" spc="-140" dirty="0">
                <a:latin typeface="Arial"/>
                <a:cs typeface="Arial"/>
              </a:rPr>
              <a:t> </a:t>
            </a:r>
            <a:r>
              <a:rPr sz="2000" dirty="0">
                <a:latin typeface="Arial"/>
                <a:cs typeface="Arial"/>
              </a:rPr>
              <a:t>juggler</a:t>
            </a:r>
            <a:r>
              <a:rPr sz="2000" spc="-45" dirty="0">
                <a:latin typeface="Arial"/>
                <a:cs typeface="Arial"/>
              </a:rPr>
              <a:t> </a:t>
            </a:r>
            <a:r>
              <a:rPr sz="2000" dirty="0">
                <a:latin typeface="Arial"/>
                <a:cs typeface="Arial"/>
              </a:rPr>
              <a:t>can</a:t>
            </a:r>
            <a:r>
              <a:rPr sz="2000" spc="-55" dirty="0">
                <a:latin typeface="Arial"/>
                <a:cs typeface="Arial"/>
              </a:rPr>
              <a:t> </a:t>
            </a:r>
            <a:r>
              <a:rPr sz="2000" dirty="0">
                <a:latin typeface="Arial"/>
                <a:cs typeface="Arial"/>
              </a:rPr>
              <a:t>juggle</a:t>
            </a:r>
            <a:r>
              <a:rPr sz="2000" spc="-40" dirty="0">
                <a:latin typeface="Arial"/>
                <a:cs typeface="Arial"/>
              </a:rPr>
              <a:t> </a:t>
            </a:r>
            <a:r>
              <a:rPr sz="2000" dirty="0">
                <a:latin typeface="Arial"/>
                <a:cs typeface="Arial"/>
              </a:rPr>
              <a:t>16</a:t>
            </a:r>
            <a:r>
              <a:rPr sz="2000" spc="-35" dirty="0">
                <a:latin typeface="Arial"/>
                <a:cs typeface="Arial"/>
              </a:rPr>
              <a:t> </a:t>
            </a:r>
            <a:r>
              <a:rPr sz="2000" dirty="0">
                <a:latin typeface="Arial"/>
                <a:cs typeface="Arial"/>
              </a:rPr>
              <a:t>balls.</a:t>
            </a:r>
            <a:r>
              <a:rPr sz="2000" spc="-55" dirty="0">
                <a:latin typeface="Arial"/>
                <a:cs typeface="Arial"/>
              </a:rPr>
              <a:t> </a:t>
            </a:r>
            <a:r>
              <a:rPr sz="2000" dirty="0">
                <a:latin typeface="Arial"/>
                <a:cs typeface="Arial"/>
              </a:rPr>
              <a:t>Half</a:t>
            </a:r>
            <a:r>
              <a:rPr sz="2000" spc="-50" dirty="0">
                <a:latin typeface="Arial"/>
                <a:cs typeface="Arial"/>
              </a:rPr>
              <a:t> </a:t>
            </a:r>
            <a:r>
              <a:rPr sz="2000" spc="-25" dirty="0">
                <a:latin typeface="Arial"/>
                <a:cs typeface="Arial"/>
              </a:rPr>
              <a:t>of </a:t>
            </a:r>
            <a:r>
              <a:rPr sz="2000" dirty="0">
                <a:latin typeface="Arial"/>
                <a:cs typeface="Arial"/>
              </a:rPr>
              <a:t>the</a:t>
            </a:r>
            <a:r>
              <a:rPr sz="2000" spc="-60" dirty="0">
                <a:latin typeface="Arial"/>
                <a:cs typeface="Arial"/>
              </a:rPr>
              <a:t> </a:t>
            </a:r>
            <a:r>
              <a:rPr sz="2000" dirty="0">
                <a:latin typeface="Arial"/>
                <a:cs typeface="Arial"/>
              </a:rPr>
              <a:t>balls</a:t>
            </a:r>
            <a:r>
              <a:rPr sz="2000" spc="-35" dirty="0">
                <a:latin typeface="Arial"/>
                <a:cs typeface="Arial"/>
              </a:rPr>
              <a:t> </a:t>
            </a:r>
            <a:r>
              <a:rPr sz="2000" dirty="0">
                <a:latin typeface="Arial"/>
                <a:cs typeface="Arial"/>
              </a:rPr>
              <a:t>are</a:t>
            </a:r>
            <a:r>
              <a:rPr sz="2000" spc="-65" dirty="0">
                <a:latin typeface="Arial"/>
                <a:cs typeface="Arial"/>
              </a:rPr>
              <a:t> </a:t>
            </a:r>
            <a:r>
              <a:rPr sz="2000" dirty="0">
                <a:latin typeface="Arial"/>
                <a:cs typeface="Arial"/>
              </a:rPr>
              <a:t>golf</a:t>
            </a:r>
            <a:r>
              <a:rPr sz="2000" spc="-45" dirty="0">
                <a:latin typeface="Arial"/>
                <a:cs typeface="Arial"/>
              </a:rPr>
              <a:t> </a:t>
            </a:r>
            <a:r>
              <a:rPr sz="2000" dirty="0">
                <a:latin typeface="Arial"/>
                <a:cs typeface="Arial"/>
              </a:rPr>
              <a:t>balls,</a:t>
            </a:r>
            <a:r>
              <a:rPr sz="2000" spc="-60" dirty="0">
                <a:latin typeface="Arial"/>
                <a:cs typeface="Arial"/>
              </a:rPr>
              <a:t> </a:t>
            </a:r>
            <a:r>
              <a:rPr sz="2000" dirty="0">
                <a:latin typeface="Arial"/>
                <a:cs typeface="Arial"/>
              </a:rPr>
              <a:t>and</a:t>
            </a:r>
            <a:r>
              <a:rPr sz="2000" spc="-50" dirty="0">
                <a:latin typeface="Arial"/>
                <a:cs typeface="Arial"/>
              </a:rPr>
              <a:t> </a:t>
            </a:r>
            <a:r>
              <a:rPr sz="2000" dirty="0">
                <a:latin typeface="Arial"/>
                <a:cs typeface="Arial"/>
              </a:rPr>
              <a:t>half</a:t>
            </a:r>
            <a:r>
              <a:rPr sz="2000" spc="-40" dirty="0">
                <a:latin typeface="Arial"/>
                <a:cs typeface="Arial"/>
              </a:rPr>
              <a:t> </a:t>
            </a:r>
            <a:r>
              <a:rPr sz="2000" dirty="0">
                <a:latin typeface="Arial"/>
                <a:cs typeface="Arial"/>
              </a:rPr>
              <a:t>of</a:t>
            </a:r>
            <a:r>
              <a:rPr sz="2000" spc="-60" dirty="0">
                <a:latin typeface="Arial"/>
                <a:cs typeface="Arial"/>
              </a:rPr>
              <a:t> </a:t>
            </a:r>
            <a:r>
              <a:rPr sz="2000" dirty="0">
                <a:latin typeface="Arial"/>
                <a:cs typeface="Arial"/>
              </a:rPr>
              <a:t>the</a:t>
            </a:r>
            <a:r>
              <a:rPr sz="2000" spc="-55" dirty="0">
                <a:latin typeface="Arial"/>
                <a:cs typeface="Arial"/>
              </a:rPr>
              <a:t> </a:t>
            </a:r>
            <a:r>
              <a:rPr sz="2000" spc="-20" dirty="0">
                <a:latin typeface="Arial"/>
                <a:cs typeface="Arial"/>
              </a:rPr>
              <a:t>golf </a:t>
            </a:r>
            <a:r>
              <a:rPr sz="2000" dirty="0">
                <a:latin typeface="Arial"/>
                <a:cs typeface="Arial"/>
              </a:rPr>
              <a:t>balls</a:t>
            </a:r>
            <a:r>
              <a:rPr sz="2000" spc="-25" dirty="0">
                <a:latin typeface="Arial"/>
                <a:cs typeface="Arial"/>
              </a:rPr>
              <a:t> </a:t>
            </a:r>
            <a:r>
              <a:rPr sz="2000" dirty="0">
                <a:latin typeface="Arial"/>
                <a:cs typeface="Arial"/>
              </a:rPr>
              <a:t>are</a:t>
            </a:r>
            <a:r>
              <a:rPr sz="2000" spc="-70" dirty="0">
                <a:latin typeface="Arial"/>
                <a:cs typeface="Arial"/>
              </a:rPr>
              <a:t> </a:t>
            </a:r>
            <a:r>
              <a:rPr sz="2000" dirty="0">
                <a:latin typeface="Arial"/>
                <a:cs typeface="Arial"/>
              </a:rPr>
              <a:t>blue.</a:t>
            </a:r>
            <a:r>
              <a:rPr sz="2000" spc="-55" dirty="0">
                <a:latin typeface="Arial"/>
                <a:cs typeface="Arial"/>
              </a:rPr>
              <a:t> </a:t>
            </a:r>
            <a:r>
              <a:rPr sz="2000" dirty="0">
                <a:latin typeface="Arial"/>
                <a:cs typeface="Arial"/>
              </a:rPr>
              <a:t>How</a:t>
            </a:r>
            <a:r>
              <a:rPr sz="2000" spc="-30" dirty="0">
                <a:latin typeface="Arial"/>
                <a:cs typeface="Arial"/>
              </a:rPr>
              <a:t> </a:t>
            </a:r>
            <a:r>
              <a:rPr sz="2000" dirty="0">
                <a:latin typeface="Arial"/>
                <a:cs typeface="Arial"/>
              </a:rPr>
              <a:t>many</a:t>
            </a:r>
            <a:r>
              <a:rPr sz="2000" spc="-70" dirty="0">
                <a:latin typeface="Arial"/>
                <a:cs typeface="Arial"/>
              </a:rPr>
              <a:t> </a:t>
            </a:r>
            <a:r>
              <a:rPr sz="2000" dirty="0">
                <a:latin typeface="Arial"/>
                <a:cs typeface="Arial"/>
              </a:rPr>
              <a:t>blue</a:t>
            </a:r>
            <a:r>
              <a:rPr sz="2000" spc="-35" dirty="0">
                <a:latin typeface="Arial"/>
                <a:cs typeface="Arial"/>
              </a:rPr>
              <a:t> </a:t>
            </a:r>
            <a:r>
              <a:rPr sz="2000" dirty="0">
                <a:latin typeface="Arial"/>
                <a:cs typeface="Arial"/>
              </a:rPr>
              <a:t>golf</a:t>
            </a:r>
            <a:r>
              <a:rPr sz="2000" spc="-40" dirty="0">
                <a:latin typeface="Arial"/>
                <a:cs typeface="Arial"/>
              </a:rPr>
              <a:t> </a:t>
            </a:r>
            <a:r>
              <a:rPr sz="2000" spc="-10" dirty="0">
                <a:latin typeface="Arial"/>
                <a:cs typeface="Arial"/>
              </a:rPr>
              <a:t>balls </a:t>
            </a:r>
            <a:r>
              <a:rPr sz="2000" dirty="0">
                <a:latin typeface="Arial"/>
                <a:cs typeface="Arial"/>
              </a:rPr>
              <a:t>are</a:t>
            </a:r>
            <a:r>
              <a:rPr sz="2000" spc="-55" dirty="0">
                <a:latin typeface="Arial"/>
                <a:cs typeface="Arial"/>
              </a:rPr>
              <a:t> </a:t>
            </a:r>
            <a:r>
              <a:rPr sz="2000" spc="-10" dirty="0">
                <a:latin typeface="Arial"/>
                <a:cs typeface="Arial"/>
              </a:rPr>
              <a:t>there?</a:t>
            </a:r>
            <a:endParaRPr sz="2000">
              <a:latin typeface="Arial"/>
              <a:cs typeface="Arial"/>
            </a:endParaRPr>
          </a:p>
        </p:txBody>
      </p:sp>
      <p:pic>
        <p:nvPicPr>
          <p:cNvPr id="8" name="object 8"/>
          <p:cNvPicPr/>
          <p:nvPr/>
        </p:nvPicPr>
        <p:blipFill>
          <a:blip r:embed="rId3" cstate="print"/>
          <a:stretch>
            <a:fillRect/>
          </a:stretch>
        </p:blipFill>
        <p:spPr>
          <a:xfrm>
            <a:off x="9569195" y="4902708"/>
            <a:ext cx="306324" cy="278892"/>
          </a:xfrm>
          <a:prstGeom prst="rect">
            <a:avLst/>
          </a:prstGeom>
        </p:spPr>
      </p:pic>
      <p:sp>
        <p:nvSpPr>
          <p:cNvPr id="9" name="object 9"/>
          <p:cNvSpPr txBox="1"/>
          <p:nvPr/>
        </p:nvSpPr>
        <p:spPr>
          <a:xfrm>
            <a:off x="9298940" y="6328054"/>
            <a:ext cx="2490470" cy="330200"/>
          </a:xfrm>
          <a:prstGeom prst="rect">
            <a:avLst/>
          </a:prstGeom>
        </p:spPr>
        <p:txBody>
          <a:bodyPr vert="horz" wrap="square" lIns="0" tIns="0" rIns="0" bIns="0" rtlCol="0">
            <a:spAutoFit/>
          </a:bodyPr>
          <a:lstStyle/>
          <a:p>
            <a:pPr marL="12700">
              <a:lnSpc>
                <a:spcPts val="2380"/>
              </a:lnSpc>
            </a:pPr>
            <a:r>
              <a:rPr sz="2400" dirty="0">
                <a:latin typeface="Calibri"/>
                <a:cs typeface="Calibri"/>
              </a:rPr>
              <a:t>[</a:t>
            </a:r>
            <a:r>
              <a:rPr sz="2400" u="sng" dirty="0">
                <a:solidFill>
                  <a:srgbClr val="007A92"/>
                </a:solidFill>
                <a:uFill>
                  <a:solidFill>
                    <a:srgbClr val="007A92"/>
                  </a:solidFill>
                </a:uFill>
                <a:latin typeface="Calibri"/>
                <a:cs typeface="Calibri"/>
              </a:rPr>
              <a:t>Kojima</a:t>
            </a:r>
            <a:r>
              <a:rPr sz="2400" u="sng" spc="-3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2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25" dirty="0">
                <a:solidFill>
                  <a:srgbClr val="007A92"/>
                </a:solidFill>
                <a:uFill>
                  <a:solidFill>
                    <a:srgbClr val="007A92"/>
                  </a:solidFill>
                </a:uFill>
                <a:latin typeface="Calibri"/>
                <a:cs typeface="Calibri"/>
              </a:rPr>
              <a:t> </a:t>
            </a:r>
            <a:r>
              <a:rPr sz="2400" u="sng" spc="-10" dirty="0">
                <a:solidFill>
                  <a:srgbClr val="007A92"/>
                </a:solidFill>
                <a:uFill>
                  <a:solidFill>
                    <a:srgbClr val="007A92"/>
                  </a:solidFill>
                </a:uFill>
                <a:latin typeface="Calibri"/>
                <a:cs typeface="Calibri"/>
              </a:rPr>
              <a:t>2022</a:t>
            </a:r>
            <a:r>
              <a:rPr sz="2400" spc="-10" dirty="0">
                <a:latin typeface="Calibri"/>
                <a:cs typeface="Calibri"/>
              </a:rPr>
              <a:t>]</a:t>
            </a:r>
            <a:endParaRPr sz="2400">
              <a:latin typeface="Calibri"/>
              <a:cs typeface="Calibri"/>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28</a:t>
            </a:fld>
            <a:endParaRPr spc="-2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spc="-20" dirty="0"/>
              <a:t>Zero-</a:t>
            </a:r>
            <a:r>
              <a:rPr dirty="0"/>
              <a:t>shot</a:t>
            </a:r>
            <a:r>
              <a:rPr spc="-10" dirty="0"/>
              <a:t> </a:t>
            </a:r>
            <a:r>
              <a:rPr b="0" spc="-20" dirty="0">
                <a:latin typeface="Calibri"/>
                <a:cs typeface="Calibri"/>
              </a:rPr>
              <a:t>chain-of-</a:t>
            </a:r>
            <a:r>
              <a:rPr b="0" dirty="0">
                <a:latin typeface="Calibri"/>
                <a:cs typeface="Calibri"/>
              </a:rPr>
              <a:t>thought</a:t>
            </a:r>
            <a:r>
              <a:rPr b="0" spc="130" dirty="0">
                <a:latin typeface="Calibri"/>
                <a:cs typeface="Calibri"/>
              </a:rPr>
              <a:t> </a:t>
            </a:r>
            <a:r>
              <a:rPr b="0" spc="-10" dirty="0">
                <a:latin typeface="Calibri"/>
                <a:cs typeface="Calibri"/>
              </a:rPr>
              <a:t>prompting</a:t>
            </a:r>
          </a:p>
        </p:txBody>
      </p:sp>
      <p:grpSp>
        <p:nvGrpSpPr>
          <p:cNvPr id="3" name="object 3"/>
          <p:cNvGrpSpPr/>
          <p:nvPr/>
        </p:nvGrpSpPr>
        <p:grpSpPr>
          <a:xfrm>
            <a:off x="633078" y="3471713"/>
            <a:ext cx="11019790" cy="1702435"/>
            <a:chOff x="633078" y="3471713"/>
            <a:chExt cx="11019790" cy="1702435"/>
          </a:xfrm>
        </p:grpSpPr>
        <p:pic>
          <p:nvPicPr>
            <p:cNvPr id="4" name="object 4"/>
            <p:cNvPicPr/>
            <p:nvPr/>
          </p:nvPicPr>
          <p:blipFill>
            <a:blip r:embed="rId3" cstate="print"/>
            <a:stretch>
              <a:fillRect/>
            </a:stretch>
          </p:blipFill>
          <p:spPr>
            <a:xfrm>
              <a:off x="633078" y="3471713"/>
              <a:ext cx="11019475" cy="1702266"/>
            </a:xfrm>
            <a:prstGeom prst="rect">
              <a:avLst/>
            </a:prstGeom>
          </p:spPr>
        </p:pic>
        <p:sp>
          <p:nvSpPr>
            <p:cNvPr id="5" name="object 5"/>
            <p:cNvSpPr/>
            <p:nvPr/>
          </p:nvSpPr>
          <p:spPr>
            <a:xfrm>
              <a:off x="9008364" y="3672839"/>
              <a:ext cx="498475" cy="1337945"/>
            </a:xfrm>
            <a:custGeom>
              <a:avLst/>
              <a:gdLst/>
              <a:ahLst/>
              <a:cxnLst/>
              <a:rect l="l" t="t" r="r" b="b"/>
              <a:pathLst>
                <a:path w="498475" h="1337945">
                  <a:moveTo>
                    <a:pt x="439039" y="1280414"/>
                  </a:moveTo>
                  <a:lnTo>
                    <a:pt x="324866" y="1223264"/>
                  </a:lnTo>
                  <a:lnTo>
                    <a:pt x="324866" y="1261364"/>
                  </a:lnTo>
                  <a:lnTo>
                    <a:pt x="0" y="1261364"/>
                  </a:lnTo>
                  <a:lnTo>
                    <a:pt x="0" y="1299464"/>
                  </a:lnTo>
                  <a:lnTo>
                    <a:pt x="324866" y="1299464"/>
                  </a:lnTo>
                  <a:lnTo>
                    <a:pt x="324866" y="1337564"/>
                  </a:lnTo>
                  <a:lnTo>
                    <a:pt x="439039" y="1280414"/>
                  </a:lnTo>
                  <a:close/>
                </a:path>
                <a:path w="498475" h="1337945">
                  <a:moveTo>
                    <a:pt x="498348" y="57150"/>
                  </a:moveTo>
                  <a:lnTo>
                    <a:pt x="384175" y="0"/>
                  </a:lnTo>
                  <a:lnTo>
                    <a:pt x="384175" y="38100"/>
                  </a:lnTo>
                  <a:lnTo>
                    <a:pt x="59309" y="38100"/>
                  </a:lnTo>
                  <a:lnTo>
                    <a:pt x="59309" y="76200"/>
                  </a:lnTo>
                  <a:lnTo>
                    <a:pt x="384175" y="76200"/>
                  </a:lnTo>
                  <a:lnTo>
                    <a:pt x="384175" y="114300"/>
                  </a:lnTo>
                  <a:lnTo>
                    <a:pt x="498348" y="57150"/>
                  </a:lnTo>
                  <a:close/>
                </a:path>
              </a:pathLst>
            </a:custGeom>
            <a:solidFill>
              <a:srgbClr val="5F0057"/>
            </a:solidFill>
          </p:spPr>
          <p:txBody>
            <a:bodyPr wrap="square" lIns="0" tIns="0" rIns="0" bIns="0" rtlCol="0"/>
            <a:lstStyle/>
            <a:p>
              <a:endParaRPr/>
            </a:p>
          </p:txBody>
        </p:sp>
      </p:grpSp>
      <p:pic>
        <p:nvPicPr>
          <p:cNvPr id="6" name="object 6"/>
          <p:cNvPicPr/>
          <p:nvPr/>
        </p:nvPicPr>
        <p:blipFill>
          <a:blip r:embed="rId4" cstate="print"/>
          <a:stretch>
            <a:fillRect/>
          </a:stretch>
        </p:blipFill>
        <p:spPr>
          <a:xfrm>
            <a:off x="626363" y="1676400"/>
            <a:ext cx="11020044" cy="1728215"/>
          </a:xfrm>
          <a:prstGeom prst="rect">
            <a:avLst/>
          </a:prstGeom>
        </p:spPr>
      </p:pic>
      <p:sp>
        <p:nvSpPr>
          <p:cNvPr id="7" name="object 7"/>
          <p:cNvSpPr txBox="1"/>
          <p:nvPr/>
        </p:nvSpPr>
        <p:spPr>
          <a:xfrm>
            <a:off x="5853176" y="3416934"/>
            <a:ext cx="3023870" cy="1986914"/>
          </a:xfrm>
          <a:prstGeom prst="rect">
            <a:avLst/>
          </a:prstGeom>
        </p:spPr>
        <p:txBody>
          <a:bodyPr vert="horz" wrap="square" lIns="0" tIns="12065" rIns="0" bIns="0" rtlCol="0">
            <a:spAutoFit/>
          </a:bodyPr>
          <a:lstStyle/>
          <a:p>
            <a:pPr marL="12700" marR="5080">
              <a:lnSpc>
                <a:spcPct val="100000"/>
              </a:lnSpc>
              <a:spcBef>
                <a:spcPts val="95"/>
              </a:spcBef>
            </a:pPr>
            <a:r>
              <a:rPr sz="2800" b="1" spc="-10" dirty="0">
                <a:solidFill>
                  <a:srgbClr val="5F0057"/>
                </a:solidFill>
                <a:latin typeface="Calibri"/>
                <a:cs typeface="Calibri"/>
              </a:rPr>
              <a:t>Greatly</a:t>
            </a:r>
            <a:r>
              <a:rPr sz="2800" b="1" spc="-150" dirty="0">
                <a:solidFill>
                  <a:srgbClr val="5F0057"/>
                </a:solidFill>
                <a:latin typeface="Calibri"/>
                <a:cs typeface="Calibri"/>
              </a:rPr>
              <a:t> </a:t>
            </a:r>
            <a:r>
              <a:rPr sz="2800" b="1" spc="-10" dirty="0">
                <a:solidFill>
                  <a:srgbClr val="5F0057"/>
                </a:solidFill>
                <a:latin typeface="Calibri"/>
                <a:cs typeface="Calibri"/>
              </a:rPr>
              <a:t>outperforms </a:t>
            </a:r>
            <a:r>
              <a:rPr sz="2800" b="1" spc="-60" dirty="0">
                <a:solidFill>
                  <a:srgbClr val="5F0057"/>
                </a:solidFill>
                <a:latin typeface="Calibri"/>
                <a:cs typeface="Calibri"/>
              </a:rPr>
              <a:t>zero-</a:t>
            </a:r>
            <a:r>
              <a:rPr sz="2800" b="1" spc="-20" dirty="0">
                <a:solidFill>
                  <a:srgbClr val="5F0057"/>
                </a:solidFill>
                <a:latin typeface="Calibri"/>
                <a:cs typeface="Calibri"/>
              </a:rPr>
              <a:t>shot</a:t>
            </a:r>
            <a:endParaRPr sz="2800">
              <a:latin typeface="Calibri"/>
              <a:cs typeface="Calibri"/>
            </a:endParaRPr>
          </a:p>
          <a:p>
            <a:pPr marL="1172210" marR="90805">
              <a:lnSpc>
                <a:spcPct val="100000"/>
              </a:lnSpc>
              <a:spcBef>
                <a:spcPts val="2005"/>
              </a:spcBef>
            </a:pPr>
            <a:r>
              <a:rPr sz="2800" b="1" dirty="0">
                <a:solidFill>
                  <a:srgbClr val="5F0057"/>
                </a:solidFill>
                <a:latin typeface="Calibri"/>
                <a:cs typeface="Calibri"/>
              </a:rPr>
              <a:t>Manual</a:t>
            </a:r>
            <a:r>
              <a:rPr sz="2800" b="1" spc="-150" dirty="0">
                <a:solidFill>
                  <a:srgbClr val="5F0057"/>
                </a:solidFill>
                <a:latin typeface="Calibri"/>
                <a:cs typeface="Calibri"/>
              </a:rPr>
              <a:t> </a:t>
            </a:r>
            <a:r>
              <a:rPr sz="2800" b="1" spc="-25" dirty="0">
                <a:solidFill>
                  <a:srgbClr val="5F0057"/>
                </a:solidFill>
                <a:latin typeface="Calibri"/>
                <a:cs typeface="Calibri"/>
              </a:rPr>
              <a:t>CoT </a:t>
            </a:r>
            <a:r>
              <a:rPr sz="2800" b="1" dirty="0">
                <a:solidFill>
                  <a:srgbClr val="5F0057"/>
                </a:solidFill>
                <a:latin typeface="Calibri"/>
                <a:cs typeface="Calibri"/>
              </a:rPr>
              <a:t>still</a:t>
            </a:r>
            <a:r>
              <a:rPr sz="2800" b="1" spc="-120" dirty="0">
                <a:solidFill>
                  <a:srgbClr val="5F0057"/>
                </a:solidFill>
                <a:latin typeface="Calibri"/>
                <a:cs typeface="Calibri"/>
              </a:rPr>
              <a:t> </a:t>
            </a:r>
            <a:r>
              <a:rPr sz="2800" b="1" spc="-10" dirty="0">
                <a:solidFill>
                  <a:srgbClr val="5F0057"/>
                </a:solidFill>
                <a:latin typeface="Calibri"/>
                <a:cs typeface="Calibri"/>
              </a:rPr>
              <a:t>better</a:t>
            </a:r>
            <a:endParaRPr sz="2800">
              <a:latin typeface="Calibri"/>
              <a:cs typeface="Calibri"/>
            </a:endParaRPr>
          </a:p>
        </p:txBody>
      </p:sp>
      <p:sp>
        <p:nvSpPr>
          <p:cNvPr id="8" name="object 8"/>
          <p:cNvSpPr txBox="1"/>
          <p:nvPr/>
        </p:nvSpPr>
        <p:spPr>
          <a:xfrm>
            <a:off x="9298940" y="6328054"/>
            <a:ext cx="2490470" cy="330200"/>
          </a:xfrm>
          <a:prstGeom prst="rect">
            <a:avLst/>
          </a:prstGeom>
        </p:spPr>
        <p:txBody>
          <a:bodyPr vert="horz" wrap="square" lIns="0" tIns="0" rIns="0" bIns="0" rtlCol="0">
            <a:spAutoFit/>
          </a:bodyPr>
          <a:lstStyle/>
          <a:p>
            <a:pPr marL="12700">
              <a:lnSpc>
                <a:spcPts val="2380"/>
              </a:lnSpc>
            </a:pPr>
            <a:r>
              <a:rPr sz="2400" dirty="0">
                <a:latin typeface="Calibri"/>
                <a:cs typeface="Calibri"/>
              </a:rPr>
              <a:t>[</a:t>
            </a:r>
            <a:r>
              <a:rPr sz="2400" u="sng" dirty="0">
                <a:solidFill>
                  <a:srgbClr val="007A92"/>
                </a:solidFill>
                <a:uFill>
                  <a:solidFill>
                    <a:srgbClr val="007A92"/>
                  </a:solidFill>
                </a:uFill>
                <a:latin typeface="Calibri"/>
                <a:cs typeface="Calibri"/>
              </a:rPr>
              <a:t>Kojima</a:t>
            </a:r>
            <a:r>
              <a:rPr sz="2400" u="sng" spc="-3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2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25" dirty="0">
                <a:solidFill>
                  <a:srgbClr val="007A92"/>
                </a:solidFill>
                <a:uFill>
                  <a:solidFill>
                    <a:srgbClr val="007A92"/>
                  </a:solidFill>
                </a:uFill>
                <a:latin typeface="Calibri"/>
                <a:cs typeface="Calibri"/>
              </a:rPr>
              <a:t> </a:t>
            </a:r>
            <a:r>
              <a:rPr sz="2400" u="sng" spc="-10" dirty="0">
                <a:solidFill>
                  <a:srgbClr val="007A92"/>
                </a:solidFill>
                <a:uFill>
                  <a:solidFill>
                    <a:srgbClr val="007A92"/>
                  </a:solidFill>
                </a:uFill>
                <a:latin typeface="Calibri"/>
                <a:cs typeface="Calibri"/>
              </a:rPr>
              <a:t>2022</a:t>
            </a:r>
            <a:r>
              <a:rPr sz="2400" spc="-10" dirty="0">
                <a:latin typeface="Calibri"/>
                <a:cs typeface="Calibri"/>
              </a:rPr>
              <a:t>]</a:t>
            </a:r>
            <a:endParaRPr sz="2400">
              <a:latin typeface="Calibri"/>
              <a:cs typeface="Calibri"/>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29</a:t>
            </a:fld>
            <a:endParaRPr spc="-2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Trained</a:t>
            </a:r>
            <a:r>
              <a:rPr b="0" spc="-15" dirty="0">
                <a:latin typeface="Calibri"/>
                <a:cs typeface="Calibri"/>
              </a:rPr>
              <a:t> </a:t>
            </a:r>
            <a:r>
              <a:rPr b="0" dirty="0">
                <a:latin typeface="Calibri"/>
                <a:cs typeface="Calibri"/>
              </a:rPr>
              <a:t>on</a:t>
            </a:r>
            <a:r>
              <a:rPr b="0" spc="-20" dirty="0">
                <a:latin typeface="Calibri"/>
                <a:cs typeface="Calibri"/>
              </a:rPr>
              <a:t> </a:t>
            </a:r>
            <a:r>
              <a:rPr b="0" dirty="0">
                <a:latin typeface="Calibri"/>
                <a:cs typeface="Calibri"/>
              </a:rPr>
              <a:t>more</a:t>
            </a:r>
            <a:r>
              <a:rPr b="0" spc="-15" dirty="0">
                <a:latin typeface="Calibri"/>
                <a:cs typeface="Calibri"/>
              </a:rPr>
              <a:t> </a:t>
            </a:r>
            <a:r>
              <a:rPr b="0" dirty="0">
                <a:latin typeface="Calibri"/>
                <a:cs typeface="Calibri"/>
              </a:rPr>
              <a:t>and</a:t>
            </a:r>
            <a:r>
              <a:rPr b="0" spc="-5" dirty="0">
                <a:latin typeface="Calibri"/>
                <a:cs typeface="Calibri"/>
              </a:rPr>
              <a:t> </a:t>
            </a:r>
            <a:r>
              <a:rPr b="0" dirty="0">
                <a:latin typeface="Calibri"/>
                <a:cs typeface="Calibri"/>
              </a:rPr>
              <a:t>more</a:t>
            </a:r>
            <a:r>
              <a:rPr b="0" spc="-45" dirty="0">
                <a:latin typeface="Calibri"/>
                <a:cs typeface="Calibri"/>
              </a:rPr>
              <a:t> </a:t>
            </a:r>
            <a:r>
              <a:rPr b="0" spc="-20" dirty="0">
                <a:latin typeface="Calibri"/>
                <a:cs typeface="Calibri"/>
              </a:rPr>
              <a:t>data</a:t>
            </a:r>
          </a:p>
        </p:txBody>
      </p:sp>
      <p:pic>
        <p:nvPicPr>
          <p:cNvPr id="3" name="object 3"/>
          <p:cNvPicPr/>
          <p:nvPr/>
        </p:nvPicPr>
        <p:blipFill>
          <a:blip r:embed="rId3" cstate="print"/>
          <a:stretch>
            <a:fillRect/>
          </a:stretch>
        </p:blipFill>
        <p:spPr>
          <a:xfrm>
            <a:off x="899160" y="1053083"/>
            <a:ext cx="10439400" cy="3936491"/>
          </a:xfrm>
          <a:prstGeom prst="rect">
            <a:avLst/>
          </a:prstGeom>
        </p:spPr>
      </p:pic>
      <p:sp>
        <p:nvSpPr>
          <p:cNvPr id="4" name="object 4"/>
          <p:cNvSpPr txBox="1"/>
          <p:nvPr/>
        </p:nvSpPr>
        <p:spPr>
          <a:xfrm>
            <a:off x="4317238" y="5102809"/>
            <a:ext cx="3594100" cy="953135"/>
          </a:xfrm>
          <a:prstGeom prst="rect">
            <a:avLst/>
          </a:prstGeom>
        </p:spPr>
        <p:txBody>
          <a:bodyPr vert="horz" wrap="square" lIns="0" tIns="12700" rIns="0" bIns="0" rtlCol="0">
            <a:spAutoFit/>
          </a:bodyPr>
          <a:lstStyle/>
          <a:p>
            <a:pPr algn="ctr">
              <a:lnSpc>
                <a:spcPct val="100000"/>
              </a:lnSpc>
              <a:spcBef>
                <a:spcPts val="100"/>
              </a:spcBef>
            </a:pPr>
            <a:r>
              <a:rPr sz="2400" dirty="0">
                <a:latin typeface="Calibri"/>
                <a:cs typeface="Calibri"/>
              </a:rPr>
              <a:t>#</a:t>
            </a:r>
            <a:r>
              <a:rPr sz="2400" spc="-60" dirty="0">
                <a:latin typeface="Calibri"/>
                <a:cs typeface="Calibri"/>
              </a:rPr>
              <a:t> </a:t>
            </a:r>
            <a:r>
              <a:rPr sz="2400" dirty="0">
                <a:latin typeface="Calibri"/>
                <a:cs typeface="Calibri"/>
              </a:rPr>
              <a:t>tokens</a:t>
            </a:r>
            <a:r>
              <a:rPr sz="2400" spc="-75" dirty="0">
                <a:latin typeface="Calibri"/>
                <a:cs typeface="Calibri"/>
              </a:rPr>
              <a:t> </a:t>
            </a:r>
            <a:r>
              <a:rPr sz="2400" dirty="0">
                <a:latin typeface="Calibri"/>
                <a:cs typeface="Calibri"/>
              </a:rPr>
              <a:t>seen</a:t>
            </a:r>
            <a:r>
              <a:rPr sz="2400" spc="-45" dirty="0">
                <a:latin typeface="Calibri"/>
                <a:cs typeface="Calibri"/>
              </a:rPr>
              <a:t> </a:t>
            </a:r>
            <a:r>
              <a:rPr sz="2400" dirty="0">
                <a:latin typeface="Calibri"/>
                <a:cs typeface="Calibri"/>
              </a:rPr>
              <a:t>during</a:t>
            </a:r>
            <a:r>
              <a:rPr sz="2400" spc="-55" dirty="0">
                <a:latin typeface="Calibri"/>
                <a:cs typeface="Calibri"/>
              </a:rPr>
              <a:t> </a:t>
            </a:r>
            <a:r>
              <a:rPr sz="2400" spc="-10" dirty="0">
                <a:latin typeface="Calibri"/>
                <a:cs typeface="Calibri"/>
              </a:rPr>
              <a:t>training</a:t>
            </a:r>
            <a:endParaRPr sz="2400">
              <a:latin typeface="Calibri"/>
              <a:cs typeface="Calibri"/>
            </a:endParaRPr>
          </a:p>
          <a:p>
            <a:pPr>
              <a:lnSpc>
                <a:spcPct val="100000"/>
              </a:lnSpc>
            </a:pPr>
            <a:endParaRPr sz="1850">
              <a:latin typeface="Calibri"/>
              <a:cs typeface="Calibri"/>
            </a:endParaRPr>
          </a:p>
          <a:p>
            <a:pPr marR="22860" algn="ctr">
              <a:lnSpc>
                <a:spcPct val="100000"/>
              </a:lnSpc>
            </a:pPr>
            <a:r>
              <a:rPr sz="1800" u="sng" spc="-10" dirty="0">
                <a:solidFill>
                  <a:srgbClr val="007A92"/>
                </a:solidFill>
                <a:uFill>
                  <a:solidFill>
                    <a:srgbClr val="007A92"/>
                  </a:solidFill>
                </a:uFill>
                <a:latin typeface="Calibri"/>
                <a:cs typeface="Calibri"/>
              </a:rPr>
              <a:t>https://babylm.github.io/</a:t>
            </a:r>
            <a:endParaRPr sz="1800">
              <a:latin typeface="Calibri"/>
              <a:cs typeface="Calibri"/>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3</a:t>
            </a:fld>
            <a:endParaRPr spc="-25"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50165">
              <a:lnSpc>
                <a:spcPct val="100000"/>
              </a:lnSpc>
              <a:spcBef>
                <a:spcPts val="100"/>
              </a:spcBef>
            </a:pPr>
            <a:r>
              <a:rPr spc="-20" dirty="0"/>
              <a:t>Zero-</a:t>
            </a:r>
            <a:r>
              <a:rPr dirty="0"/>
              <a:t>shot</a:t>
            </a:r>
            <a:r>
              <a:rPr spc="-10" dirty="0"/>
              <a:t> </a:t>
            </a:r>
            <a:r>
              <a:rPr b="0" spc="-20" dirty="0">
                <a:latin typeface="Calibri"/>
                <a:cs typeface="Calibri"/>
              </a:rPr>
              <a:t>chain-of-</a:t>
            </a:r>
            <a:r>
              <a:rPr b="0" dirty="0">
                <a:latin typeface="Calibri"/>
                <a:cs typeface="Calibri"/>
              </a:rPr>
              <a:t>thought</a:t>
            </a:r>
            <a:r>
              <a:rPr b="0" spc="130" dirty="0">
                <a:latin typeface="Calibri"/>
                <a:cs typeface="Calibri"/>
              </a:rPr>
              <a:t> </a:t>
            </a:r>
            <a:r>
              <a:rPr b="0" spc="-10" dirty="0">
                <a:latin typeface="Calibri"/>
                <a:cs typeface="Calibri"/>
              </a:rPr>
              <a:t>prompting</a:t>
            </a:r>
          </a:p>
        </p:txBody>
      </p:sp>
      <p:grpSp>
        <p:nvGrpSpPr>
          <p:cNvPr id="3" name="object 3"/>
          <p:cNvGrpSpPr/>
          <p:nvPr/>
        </p:nvGrpSpPr>
        <p:grpSpPr>
          <a:xfrm>
            <a:off x="429768" y="914400"/>
            <a:ext cx="11101070" cy="5088890"/>
            <a:chOff x="429768" y="914400"/>
            <a:chExt cx="11101070" cy="5088890"/>
          </a:xfrm>
        </p:grpSpPr>
        <p:pic>
          <p:nvPicPr>
            <p:cNvPr id="4" name="object 4"/>
            <p:cNvPicPr/>
            <p:nvPr/>
          </p:nvPicPr>
          <p:blipFill>
            <a:blip r:embed="rId3" cstate="print"/>
            <a:stretch>
              <a:fillRect/>
            </a:stretch>
          </p:blipFill>
          <p:spPr>
            <a:xfrm>
              <a:off x="762000" y="5524500"/>
              <a:ext cx="10463784" cy="478536"/>
            </a:xfrm>
            <a:prstGeom prst="rect">
              <a:avLst/>
            </a:prstGeom>
          </p:spPr>
        </p:pic>
        <p:pic>
          <p:nvPicPr>
            <p:cNvPr id="5" name="object 5"/>
            <p:cNvPicPr/>
            <p:nvPr/>
          </p:nvPicPr>
          <p:blipFill>
            <a:blip r:embed="rId4" cstate="print"/>
            <a:stretch>
              <a:fillRect/>
            </a:stretch>
          </p:blipFill>
          <p:spPr>
            <a:xfrm>
              <a:off x="429768" y="914400"/>
              <a:ext cx="11100816" cy="4648200"/>
            </a:xfrm>
            <a:prstGeom prst="rect">
              <a:avLst/>
            </a:prstGeom>
          </p:spPr>
        </p:pic>
        <p:sp>
          <p:nvSpPr>
            <p:cNvPr id="6" name="object 6"/>
            <p:cNvSpPr/>
            <p:nvPr/>
          </p:nvSpPr>
          <p:spPr>
            <a:xfrm>
              <a:off x="2072640" y="1748027"/>
              <a:ext cx="511809" cy="309245"/>
            </a:xfrm>
            <a:custGeom>
              <a:avLst/>
              <a:gdLst/>
              <a:ahLst/>
              <a:cxnLst/>
              <a:rect l="l" t="t" r="r" b="b"/>
              <a:pathLst>
                <a:path w="511810" h="309244">
                  <a:moveTo>
                    <a:pt x="511683" y="0"/>
                  </a:moveTo>
                  <a:lnTo>
                    <a:pt x="0" y="0"/>
                  </a:lnTo>
                  <a:lnTo>
                    <a:pt x="0" y="308863"/>
                  </a:lnTo>
                  <a:lnTo>
                    <a:pt x="511683" y="308863"/>
                  </a:lnTo>
                  <a:lnTo>
                    <a:pt x="511683" y="0"/>
                  </a:lnTo>
                  <a:close/>
                </a:path>
              </a:pathLst>
            </a:custGeom>
            <a:solidFill>
              <a:srgbClr val="FFFFFF"/>
            </a:solidFill>
          </p:spPr>
          <p:txBody>
            <a:bodyPr wrap="square" lIns="0" tIns="0" rIns="0" bIns="0" rtlCol="0"/>
            <a:lstStyle/>
            <a:p>
              <a:endParaRPr/>
            </a:p>
          </p:txBody>
        </p:sp>
      </p:grpSp>
      <p:sp>
        <p:nvSpPr>
          <p:cNvPr id="7" name="object 7"/>
          <p:cNvSpPr txBox="1"/>
          <p:nvPr/>
        </p:nvSpPr>
        <p:spPr>
          <a:xfrm>
            <a:off x="2059304" y="1690827"/>
            <a:ext cx="1572895" cy="360680"/>
          </a:xfrm>
          <a:prstGeom prst="rect">
            <a:avLst/>
          </a:prstGeom>
        </p:spPr>
        <p:txBody>
          <a:bodyPr vert="horz" wrap="square" lIns="0" tIns="12065" rIns="0" bIns="0" rtlCol="0">
            <a:spAutoFit/>
          </a:bodyPr>
          <a:lstStyle/>
          <a:p>
            <a:pPr marL="12700">
              <a:lnSpc>
                <a:spcPct val="100000"/>
              </a:lnSpc>
              <a:spcBef>
                <a:spcPts val="95"/>
              </a:spcBef>
            </a:pPr>
            <a:r>
              <a:rPr sz="2200" spc="-45" dirty="0">
                <a:latin typeface="Times New Roman"/>
                <a:cs typeface="Times New Roman"/>
              </a:rPr>
              <a:t>LM-</a:t>
            </a:r>
            <a:r>
              <a:rPr sz="2200" spc="-10" dirty="0">
                <a:latin typeface="Times New Roman"/>
                <a:cs typeface="Times New Roman"/>
              </a:rPr>
              <a:t>Designed</a:t>
            </a:r>
            <a:endParaRPr sz="2200">
              <a:latin typeface="Times New Roman"/>
              <a:cs typeface="Times New Roman"/>
            </a:endParaRPr>
          </a:p>
        </p:txBody>
      </p:sp>
      <p:pic>
        <p:nvPicPr>
          <p:cNvPr id="8" name="object 8"/>
          <p:cNvPicPr/>
          <p:nvPr/>
        </p:nvPicPr>
        <p:blipFill>
          <a:blip r:embed="rId5" cstate="print"/>
          <a:stretch>
            <a:fillRect/>
          </a:stretch>
        </p:blipFill>
        <p:spPr>
          <a:xfrm>
            <a:off x="1674876" y="2994660"/>
            <a:ext cx="2328672" cy="2328672"/>
          </a:xfrm>
          <a:prstGeom prst="rect">
            <a:avLst/>
          </a:prstGeom>
        </p:spPr>
      </p:pic>
      <p:sp>
        <p:nvSpPr>
          <p:cNvPr id="9" name="object 9"/>
          <p:cNvSpPr txBox="1"/>
          <p:nvPr/>
        </p:nvSpPr>
        <p:spPr>
          <a:xfrm>
            <a:off x="7088505" y="6328054"/>
            <a:ext cx="4702175" cy="330200"/>
          </a:xfrm>
          <a:prstGeom prst="rect">
            <a:avLst/>
          </a:prstGeom>
        </p:spPr>
        <p:txBody>
          <a:bodyPr vert="horz" wrap="square" lIns="0" tIns="0" rIns="0" bIns="0" rtlCol="0">
            <a:spAutoFit/>
          </a:bodyPr>
          <a:lstStyle/>
          <a:p>
            <a:pPr marL="12700">
              <a:lnSpc>
                <a:spcPts val="2380"/>
              </a:lnSpc>
            </a:pPr>
            <a:r>
              <a:rPr sz="2400" dirty="0">
                <a:latin typeface="Calibri"/>
                <a:cs typeface="Calibri"/>
              </a:rPr>
              <a:t>[</a:t>
            </a:r>
            <a:r>
              <a:rPr sz="2400" u="sng" dirty="0">
                <a:solidFill>
                  <a:srgbClr val="007A92"/>
                </a:solidFill>
                <a:uFill>
                  <a:solidFill>
                    <a:srgbClr val="007A92"/>
                  </a:solidFill>
                </a:uFill>
                <a:latin typeface="Calibri"/>
                <a:cs typeface="Calibri"/>
              </a:rPr>
              <a:t>Zhou</a:t>
            </a:r>
            <a:r>
              <a:rPr sz="2400" u="sng" spc="-4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3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2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2022;</a:t>
            </a:r>
            <a:r>
              <a:rPr sz="2400" u="sng" spc="-5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Kojima</a:t>
            </a:r>
            <a:r>
              <a:rPr sz="2400" u="sng" spc="-4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4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20" dirty="0">
                <a:solidFill>
                  <a:srgbClr val="007A92"/>
                </a:solidFill>
                <a:uFill>
                  <a:solidFill>
                    <a:srgbClr val="007A92"/>
                  </a:solidFill>
                </a:uFill>
                <a:latin typeface="Calibri"/>
                <a:cs typeface="Calibri"/>
              </a:rPr>
              <a:t> </a:t>
            </a:r>
            <a:r>
              <a:rPr sz="2400" u="sng" spc="-10" dirty="0">
                <a:solidFill>
                  <a:srgbClr val="007A92"/>
                </a:solidFill>
                <a:uFill>
                  <a:solidFill>
                    <a:srgbClr val="007A92"/>
                  </a:solidFill>
                </a:uFill>
                <a:latin typeface="Calibri"/>
                <a:cs typeface="Calibri"/>
              </a:rPr>
              <a:t>2022</a:t>
            </a:r>
            <a:r>
              <a:rPr sz="2400" spc="-10" dirty="0">
                <a:latin typeface="Calibri"/>
                <a:cs typeface="Calibri"/>
              </a:rPr>
              <a:t>]</a:t>
            </a:r>
            <a:endParaRPr sz="2400">
              <a:latin typeface="Calibri"/>
              <a:cs typeface="Calibri"/>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30</a:t>
            </a:fld>
            <a:endParaRPr spc="-25"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The</a:t>
            </a:r>
            <a:r>
              <a:rPr b="0" spc="-40" dirty="0">
                <a:latin typeface="Calibri"/>
                <a:cs typeface="Calibri"/>
              </a:rPr>
              <a:t> </a:t>
            </a:r>
            <a:r>
              <a:rPr b="0" dirty="0">
                <a:latin typeface="Calibri"/>
                <a:cs typeface="Calibri"/>
              </a:rPr>
              <a:t>new</a:t>
            </a:r>
            <a:r>
              <a:rPr b="0" spc="-45" dirty="0">
                <a:latin typeface="Calibri"/>
                <a:cs typeface="Calibri"/>
              </a:rPr>
              <a:t> </a:t>
            </a:r>
            <a:r>
              <a:rPr b="0" dirty="0">
                <a:latin typeface="Calibri"/>
                <a:cs typeface="Calibri"/>
              </a:rPr>
              <a:t>dark</a:t>
            </a:r>
            <a:r>
              <a:rPr b="0" spc="-30" dirty="0">
                <a:latin typeface="Calibri"/>
                <a:cs typeface="Calibri"/>
              </a:rPr>
              <a:t> </a:t>
            </a:r>
            <a:r>
              <a:rPr b="0" dirty="0">
                <a:latin typeface="Calibri"/>
                <a:cs typeface="Calibri"/>
              </a:rPr>
              <a:t>art</a:t>
            </a:r>
            <a:r>
              <a:rPr b="0" spc="-20" dirty="0">
                <a:latin typeface="Calibri"/>
                <a:cs typeface="Calibri"/>
              </a:rPr>
              <a:t> </a:t>
            </a:r>
            <a:r>
              <a:rPr b="0" dirty="0">
                <a:latin typeface="Calibri"/>
                <a:cs typeface="Calibri"/>
              </a:rPr>
              <a:t>of</a:t>
            </a:r>
            <a:r>
              <a:rPr b="0" spc="-30" dirty="0">
                <a:latin typeface="Calibri"/>
                <a:cs typeface="Calibri"/>
              </a:rPr>
              <a:t> </a:t>
            </a:r>
            <a:r>
              <a:rPr b="0" dirty="0">
                <a:latin typeface="Calibri"/>
                <a:cs typeface="Calibri"/>
              </a:rPr>
              <a:t>“prompt</a:t>
            </a:r>
            <a:r>
              <a:rPr b="0" spc="5" dirty="0">
                <a:latin typeface="Calibri"/>
                <a:cs typeface="Calibri"/>
              </a:rPr>
              <a:t> </a:t>
            </a:r>
            <a:r>
              <a:rPr b="0" spc="-10" dirty="0">
                <a:latin typeface="Calibri"/>
                <a:cs typeface="Calibri"/>
              </a:rPr>
              <a:t>engineering”?</a:t>
            </a:r>
          </a:p>
        </p:txBody>
      </p:sp>
      <p:sp>
        <p:nvSpPr>
          <p:cNvPr id="3" name="object 3"/>
          <p:cNvSpPr txBox="1"/>
          <p:nvPr/>
        </p:nvSpPr>
        <p:spPr>
          <a:xfrm>
            <a:off x="484733" y="6488074"/>
            <a:ext cx="199390" cy="240029"/>
          </a:xfrm>
          <a:prstGeom prst="rect">
            <a:avLst/>
          </a:prstGeom>
        </p:spPr>
        <p:txBody>
          <a:bodyPr vert="horz" wrap="square" lIns="0" tIns="13335" rIns="0" bIns="0" rtlCol="0">
            <a:spAutoFit/>
          </a:bodyPr>
          <a:lstStyle/>
          <a:p>
            <a:pPr marL="12700">
              <a:lnSpc>
                <a:spcPct val="100000"/>
              </a:lnSpc>
              <a:spcBef>
                <a:spcPts val="105"/>
              </a:spcBef>
            </a:pPr>
            <a:r>
              <a:rPr sz="1400" spc="-25" dirty="0">
                <a:latin typeface="Calibri"/>
                <a:cs typeface="Calibri"/>
              </a:rPr>
              <a:t>33</a:t>
            </a:r>
            <a:endParaRPr sz="1400">
              <a:latin typeface="Calibri"/>
              <a:cs typeface="Calibri"/>
            </a:endParaRPr>
          </a:p>
        </p:txBody>
      </p:sp>
      <p:pic>
        <p:nvPicPr>
          <p:cNvPr id="4" name="object 4"/>
          <p:cNvPicPr/>
          <p:nvPr/>
        </p:nvPicPr>
        <p:blipFill>
          <a:blip r:embed="rId2" cstate="print"/>
          <a:stretch>
            <a:fillRect/>
          </a:stretch>
        </p:blipFill>
        <p:spPr>
          <a:xfrm>
            <a:off x="5486400" y="4163567"/>
            <a:ext cx="6364224" cy="1682495"/>
          </a:xfrm>
          <a:prstGeom prst="rect">
            <a:avLst/>
          </a:prstGeom>
        </p:spPr>
      </p:pic>
      <p:sp>
        <p:nvSpPr>
          <p:cNvPr id="5" name="object 5"/>
          <p:cNvSpPr txBox="1"/>
          <p:nvPr/>
        </p:nvSpPr>
        <p:spPr>
          <a:xfrm>
            <a:off x="6173851" y="5870854"/>
            <a:ext cx="526034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Use</a:t>
            </a:r>
            <a:r>
              <a:rPr sz="2400" spc="-45" dirty="0">
                <a:latin typeface="Calibri"/>
                <a:cs typeface="Calibri"/>
              </a:rPr>
              <a:t> </a:t>
            </a:r>
            <a:r>
              <a:rPr sz="2400" dirty="0">
                <a:latin typeface="Calibri"/>
                <a:cs typeface="Calibri"/>
              </a:rPr>
              <a:t>Google</a:t>
            </a:r>
            <a:r>
              <a:rPr sz="2400" spc="-40" dirty="0">
                <a:latin typeface="Calibri"/>
                <a:cs typeface="Calibri"/>
              </a:rPr>
              <a:t> </a:t>
            </a:r>
            <a:r>
              <a:rPr sz="2400" dirty="0">
                <a:latin typeface="Calibri"/>
                <a:cs typeface="Calibri"/>
              </a:rPr>
              <a:t>code</a:t>
            </a:r>
            <a:r>
              <a:rPr sz="2400" spc="-50" dirty="0">
                <a:latin typeface="Calibri"/>
                <a:cs typeface="Calibri"/>
              </a:rPr>
              <a:t> </a:t>
            </a:r>
            <a:r>
              <a:rPr sz="2400" dirty="0">
                <a:latin typeface="Calibri"/>
                <a:cs typeface="Calibri"/>
              </a:rPr>
              <a:t>header</a:t>
            </a:r>
            <a:r>
              <a:rPr sz="2400" spc="-35" dirty="0">
                <a:latin typeface="Calibri"/>
                <a:cs typeface="Calibri"/>
              </a:rPr>
              <a:t> </a:t>
            </a:r>
            <a:r>
              <a:rPr sz="2400" dirty="0">
                <a:latin typeface="Calibri"/>
                <a:cs typeface="Calibri"/>
              </a:rPr>
              <a:t>to</a:t>
            </a:r>
            <a:r>
              <a:rPr sz="2400" spc="-75" dirty="0">
                <a:latin typeface="Calibri"/>
                <a:cs typeface="Calibri"/>
              </a:rPr>
              <a:t> </a:t>
            </a:r>
            <a:r>
              <a:rPr sz="2400" dirty="0">
                <a:latin typeface="Calibri"/>
                <a:cs typeface="Calibri"/>
              </a:rPr>
              <a:t>generate</a:t>
            </a:r>
            <a:r>
              <a:rPr sz="2400" spc="-50" dirty="0">
                <a:latin typeface="Calibri"/>
                <a:cs typeface="Calibri"/>
              </a:rPr>
              <a:t> </a:t>
            </a:r>
            <a:r>
              <a:rPr sz="2400" spc="-20" dirty="0">
                <a:latin typeface="Calibri"/>
                <a:cs typeface="Calibri"/>
              </a:rPr>
              <a:t>more</a:t>
            </a:r>
            <a:endParaRPr sz="2400">
              <a:latin typeface="Calibri"/>
              <a:cs typeface="Calibri"/>
            </a:endParaRPr>
          </a:p>
        </p:txBody>
      </p:sp>
      <p:sp>
        <p:nvSpPr>
          <p:cNvPr id="6" name="object 6"/>
          <p:cNvSpPr txBox="1"/>
          <p:nvPr/>
        </p:nvSpPr>
        <p:spPr>
          <a:xfrm>
            <a:off x="7513446" y="6236309"/>
            <a:ext cx="2580005" cy="391795"/>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“professional”</a:t>
            </a:r>
            <a:r>
              <a:rPr sz="2400" spc="-45" dirty="0">
                <a:latin typeface="Calibri"/>
                <a:cs typeface="Calibri"/>
              </a:rPr>
              <a:t> </a:t>
            </a:r>
            <a:r>
              <a:rPr sz="2400" spc="-20" dirty="0">
                <a:latin typeface="Calibri"/>
                <a:cs typeface="Calibri"/>
              </a:rPr>
              <a:t>code?</a:t>
            </a:r>
            <a:endParaRPr sz="2400">
              <a:latin typeface="Calibri"/>
              <a:cs typeface="Calibri"/>
            </a:endParaRPr>
          </a:p>
        </p:txBody>
      </p:sp>
      <p:pic>
        <p:nvPicPr>
          <p:cNvPr id="7" name="object 7"/>
          <p:cNvPicPr/>
          <p:nvPr/>
        </p:nvPicPr>
        <p:blipFill>
          <a:blip r:embed="rId3" cstate="print"/>
          <a:stretch>
            <a:fillRect/>
          </a:stretch>
        </p:blipFill>
        <p:spPr>
          <a:xfrm>
            <a:off x="551687" y="1060703"/>
            <a:ext cx="5536692" cy="926591"/>
          </a:xfrm>
          <a:prstGeom prst="rect">
            <a:avLst/>
          </a:prstGeom>
        </p:spPr>
      </p:pic>
      <p:sp>
        <p:nvSpPr>
          <p:cNvPr id="8" name="object 8"/>
          <p:cNvSpPr txBox="1"/>
          <p:nvPr/>
        </p:nvSpPr>
        <p:spPr>
          <a:xfrm>
            <a:off x="1460119" y="1985009"/>
            <a:ext cx="358775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Asking</a:t>
            </a:r>
            <a:r>
              <a:rPr sz="2400" spc="-85" dirty="0">
                <a:latin typeface="Calibri"/>
                <a:cs typeface="Calibri"/>
              </a:rPr>
              <a:t> </a:t>
            </a:r>
            <a:r>
              <a:rPr sz="2400" dirty="0">
                <a:latin typeface="Calibri"/>
                <a:cs typeface="Calibri"/>
              </a:rPr>
              <a:t>a</a:t>
            </a:r>
            <a:r>
              <a:rPr sz="2400" spc="-15" dirty="0">
                <a:latin typeface="Calibri"/>
                <a:cs typeface="Calibri"/>
              </a:rPr>
              <a:t> </a:t>
            </a:r>
            <a:r>
              <a:rPr sz="2400" dirty="0">
                <a:latin typeface="Calibri"/>
                <a:cs typeface="Calibri"/>
              </a:rPr>
              <a:t>model</a:t>
            </a:r>
            <a:r>
              <a:rPr sz="2400" spc="-60" dirty="0">
                <a:latin typeface="Calibri"/>
                <a:cs typeface="Calibri"/>
              </a:rPr>
              <a:t> </a:t>
            </a:r>
            <a:r>
              <a:rPr sz="2400" dirty="0">
                <a:latin typeface="Calibri"/>
                <a:cs typeface="Calibri"/>
              </a:rPr>
              <a:t>for</a:t>
            </a:r>
            <a:r>
              <a:rPr sz="2400" spc="-30" dirty="0">
                <a:latin typeface="Calibri"/>
                <a:cs typeface="Calibri"/>
              </a:rPr>
              <a:t> </a:t>
            </a:r>
            <a:r>
              <a:rPr sz="2400" spc="-10" dirty="0">
                <a:latin typeface="Calibri"/>
                <a:cs typeface="Calibri"/>
              </a:rPr>
              <a:t>reasoning</a:t>
            </a:r>
            <a:endParaRPr sz="2400">
              <a:latin typeface="Calibri"/>
              <a:cs typeface="Calibri"/>
            </a:endParaRPr>
          </a:p>
        </p:txBody>
      </p:sp>
      <p:sp>
        <p:nvSpPr>
          <p:cNvPr id="9" name="object 9"/>
          <p:cNvSpPr txBox="1"/>
          <p:nvPr/>
        </p:nvSpPr>
        <p:spPr>
          <a:xfrm>
            <a:off x="870915" y="5283834"/>
            <a:ext cx="3373754" cy="1000125"/>
          </a:xfrm>
          <a:prstGeom prst="rect">
            <a:avLst/>
          </a:prstGeom>
        </p:spPr>
        <p:txBody>
          <a:bodyPr vert="horz" wrap="square" lIns="0" tIns="12065" rIns="0" bIns="0" rtlCol="0">
            <a:spAutoFit/>
          </a:bodyPr>
          <a:lstStyle/>
          <a:p>
            <a:pPr marL="12700" marR="5080">
              <a:lnSpc>
                <a:spcPct val="100000"/>
              </a:lnSpc>
              <a:spcBef>
                <a:spcPts val="95"/>
              </a:spcBef>
            </a:pPr>
            <a:r>
              <a:rPr sz="1600" spc="-30" dirty="0">
                <a:solidFill>
                  <a:srgbClr val="1C1C1C"/>
                </a:solidFill>
                <a:latin typeface="Lucida Sans Unicode"/>
                <a:cs typeface="Lucida Sans Unicode"/>
              </a:rPr>
              <a:t>fantasy</a:t>
            </a:r>
            <a:r>
              <a:rPr sz="1600" spc="-80" dirty="0">
                <a:solidFill>
                  <a:srgbClr val="1C1C1C"/>
                </a:solidFill>
                <a:latin typeface="Lucida Sans Unicode"/>
                <a:cs typeface="Lucida Sans Unicode"/>
              </a:rPr>
              <a:t> </a:t>
            </a:r>
            <a:r>
              <a:rPr sz="1600" spc="-35" dirty="0">
                <a:solidFill>
                  <a:srgbClr val="1C1C1C"/>
                </a:solidFill>
                <a:latin typeface="Lucida Sans Unicode"/>
                <a:cs typeface="Lucida Sans Unicode"/>
              </a:rPr>
              <a:t>concept</a:t>
            </a:r>
            <a:r>
              <a:rPr sz="1600" spc="-120" dirty="0">
                <a:solidFill>
                  <a:srgbClr val="1C1C1C"/>
                </a:solidFill>
                <a:latin typeface="Lucida Sans Unicode"/>
                <a:cs typeface="Lucida Sans Unicode"/>
              </a:rPr>
              <a:t> </a:t>
            </a:r>
            <a:r>
              <a:rPr sz="1600" spc="-50" dirty="0">
                <a:solidFill>
                  <a:srgbClr val="1C1C1C"/>
                </a:solidFill>
                <a:latin typeface="Lucida Sans Unicode"/>
                <a:cs typeface="Lucida Sans Unicode"/>
              </a:rPr>
              <a:t>art,</a:t>
            </a:r>
            <a:r>
              <a:rPr sz="1600" spc="-75" dirty="0">
                <a:solidFill>
                  <a:srgbClr val="1C1C1C"/>
                </a:solidFill>
                <a:latin typeface="Lucida Sans Unicode"/>
                <a:cs typeface="Lucida Sans Unicode"/>
              </a:rPr>
              <a:t> </a:t>
            </a:r>
            <a:r>
              <a:rPr sz="1600" spc="-25" dirty="0">
                <a:solidFill>
                  <a:srgbClr val="1C1C1C"/>
                </a:solidFill>
                <a:latin typeface="Lucida Sans Unicode"/>
                <a:cs typeface="Lucida Sans Unicode"/>
              </a:rPr>
              <a:t>glowing</a:t>
            </a:r>
            <a:r>
              <a:rPr sz="1600" spc="-35" dirty="0">
                <a:solidFill>
                  <a:srgbClr val="1C1C1C"/>
                </a:solidFill>
                <a:latin typeface="Lucida Sans Unicode"/>
                <a:cs typeface="Lucida Sans Unicode"/>
              </a:rPr>
              <a:t> </a:t>
            </a:r>
            <a:r>
              <a:rPr sz="1600" spc="-20" dirty="0">
                <a:solidFill>
                  <a:srgbClr val="1C1C1C"/>
                </a:solidFill>
                <a:latin typeface="Lucida Sans Unicode"/>
                <a:cs typeface="Lucida Sans Unicode"/>
              </a:rPr>
              <a:t>blue </a:t>
            </a:r>
            <a:r>
              <a:rPr sz="1600" spc="-30" dirty="0">
                <a:solidFill>
                  <a:srgbClr val="1C1C1C"/>
                </a:solidFill>
                <a:latin typeface="Lucida Sans Unicode"/>
                <a:cs typeface="Lucida Sans Unicode"/>
              </a:rPr>
              <a:t>dodecahedron</a:t>
            </a:r>
            <a:r>
              <a:rPr sz="1600" spc="-50" dirty="0">
                <a:solidFill>
                  <a:srgbClr val="1C1C1C"/>
                </a:solidFill>
                <a:latin typeface="Lucida Sans Unicode"/>
                <a:cs typeface="Lucida Sans Unicode"/>
              </a:rPr>
              <a:t> </a:t>
            </a:r>
            <a:r>
              <a:rPr sz="1600" spc="-35" dirty="0">
                <a:solidFill>
                  <a:srgbClr val="1C1C1C"/>
                </a:solidFill>
                <a:latin typeface="Lucida Sans Unicode"/>
                <a:cs typeface="Lucida Sans Unicode"/>
              </a:rPr>
              <a:t>die</a:t>
            </a:r>
            <a:r>
              <a:rPr sz="1600" spc="-100" dirty="0">
                <a:solidFill>
                  <a:srgbClr val="1C1C1C"/>
                </a:solidFill>
                <a:latin typeface="Lucida Sans Unicode"/>
                <a:cs typeface="Lucida Sans Unicode"/>
              </a:rPr>
              <a:t> </a:t>
            </a:r>
            <a:r>
              <a:rPr sz="1600" dirty="0">
                <a:solidFill>
                  <a:srgbClr val="1C1C1C"/>
                </a:solidFill>
                <a:latin typeface="Lucida Sans Unicode"/>
                <a:cs typeface="Lucida Sans Unicode"/>
              </a:rPr>
              <a:t>on</a:t>
            </a:r>
            <a:r>
              <a:rPr sz="1600" spc="-100" dirty="0">
                <a:solidFill>
                  <a:srgbClr val="1C1C1C"/>
                </a:solidFill>
                <a:latin typeface="Lucida Sans Unicode"/>
                <a:cs typeface="Lucida Sans Unicode"/>
              </a:rPr>
              <a:t> </a:t>
            </a:r>
            <a:r>
              <a:rPr sz="1600" dirty="0">
                <a:solidFill>
                  <a:srgbClr val="1C1C1C"/>
                </a:solidFill>
                <a:latin typeface="Lucida Sans Unicode"/>
                <a:cs typeface="Lucida Sans Unicode"/>
              </a:rPr>
              <a:t>a</a:t>
            </a:r>
            <a:r>
              <a:rPr sz="1600" spc="-80" dirty="0">
                <a:solidFill>
                  <a:srgbClr val="1C1C1C"/>
                </a:solidFill>
                <a:latin typeface="Lucida Sans Unicode"/>
                <a:cs typeface="Lucida Sans Unicode"/>
              </a:rPr>
              <a:t> </a:t>
            </a:r>
            <a:r>
              <a:rPr sz="1600" spc="-10" dirty="0">
                <a:solidFill>
                  <a:srgbClr val="1C1C1C"/>
                </a:solidFill>
                <a:latin typeface="Lucida Sans Unicode"/>
                <a:cs typeface="Lucida Sans Unicode"/>
              </a:rPr>
              <a:t>wooden </a:t>
            </a:r>
            <a:r>
              <a:rPr sz="1600" spc="-40" dirty="0">
                <a:solidFill>
                  <a:srgbClr val="1C1C1C"/>
                </a:solidFill>
                <a:latin typeface="Lucida Sans Unicode"/>
                <a:cs typeface="Lucida Sans Unicode"/>
              </a:rPr>
              <a:t>table,</a:t>
            </a:r>
            <a:r>
              <a:rPr sz="1600" spc="-70" dirty="0">
                <a:solidFill>
                  <a:srgbClr val="1C1C1C"/>
                </a:solidFill>
                <a:latin typeface="Lucida Sans Unicode"/>
                <a:cs typeface="Lucida Sans Unicode"/>
              </a:rPr>
              <a:t> </a:t>
            </a:r>
            <a:r>
              <a:rPr sz="1600" spc="-25" dirty="0">
                <a:solidFill>
                  <a:srgbClr val="1C1C1C"/>
                </a:solidFill>
                <a:latin typeface="Lucida Sans Unicode"/>
                <a:cs typeface="Lucida Sans Unicode"/>
              </a:rPr>
              <a:t>in</a:t>
            </a:r>
            <a:r>
              <a:rPr sz="1600" spc="-114" dirty="0">
                <a:solidFill>
                  <a:srgbClr val="1C1C1C"/>
                </a:solidFill>
                <a:latin typeface="Lucida Sans Unicode"/>
                <a:cs typeface="Lucida Sans Unicode"/>
              </a:rPr>
              <a:t> </a:t>
            </a:r>
            <a:r>
              <a:rPr sz="1600" dirty="0">
                <a:solidFill>
                  <a:srgbClr val="1C1C1C"/>
                </a:solidFill>
                <a:latin typeface="Lucida Sans Unicode"/>
                <a:cs typeface="Lucida Sans Unicode"/>
              </a:rPr>
              <a:t>a</a:t>
            </a:r>
            <a:r>
              <a:rPr sz="1600" spc="-55" dirty="0">
                <a:solidFill>
                  <a:srgbClr val="1C1C1C"/>
                </a:solidFill>
                <a:latin typeface="Lucida Sans Unicode"/>
                <a:cs typeface="Lucida Sans Unicode"/>
              </a:rPr>
              <a:t> </a:t>
            </a:r>
            <a:r>
              <a:rPr sz="1600" spc="-75" dirty="0">
                <a:solidFill>
                  <a:srgbClr val="1C1C1C"/>
                </a:solidFill>
                <a:latin typeface="Lucida Sans Unicode"/>
                <a:cs typeface="Lucida Sans Unicode"/>
              </a:rPr>
              <a:t>cozy</a:t>
            </a:r>
            <a:r>
              <a:rPr sz="1600" spc="-130" dirty="0">
                <a:solidFill>
                  <a:srgbClr val="1C1C1C"/>
                </a:solidFill>
                <a:latin typeface="Lucida Sans Unicode"/>
                <a:cs typeface="Lucida Sans Unicode"/>
              </a:rPr>
              <a:t> </a:t>
            </a:r>
            <a:r>
              <a:rPr sz="1600" spc="-30" dirty="0">
                <a:solidFill>
                  <a:srgbClr val="1C1C1C"/>
                </a:solidFill>
                <a:latin typeface="Lucida Sans Unicode"/>
                <a:cs typeface="Lucida Sans Unicode"/>
              </a:rPr>
              <a:t>fantasy</a:t>
            </a:r>
            <a:r>
              <a:rPr sz="1600" spc="-85" dirty="0">
                <a:solidFill>
                  <a:srgbClr val="1C1C1C"/>
                </a:solidFill>
                <a:latin typeface="Lucida Sans Unicode"/>
                <a:cs typeface="Lucida Sans Unicode"/>
              </a:rPr>
              <a:t> </a:t>
            </a:r>
            <a:r>
              <a:rPr sz="1600" spc="-10" dirty="0">
                <a:solidFill>
                  <a:srgbClr val="1C1C1C"/>
                </a:solidFill>
                <a:latin typeface="Lucida Sans Unicode"/>
                <a:cs typeface="Lucida Sans Unicode"/>
              </a:rPr>
              <a:t>(workshop), </a:t>
            </a:r>
            <a:r>
              <a:rPr sz="1600" spc="-55" dirty="0">
                <a:solidFill>
                  <a:srgbClr val="1C1C1C"/>
                </a:solidFill>
                <a:latin typeface="Lucida Sans Unicode"/>
                <a:cs typeface="Lucida Sans Unicode"/>
              </a:rPr>
              <a:t>tools</a:t>
            </a:r>
            <a:r>
              <a:rPr sz="1600" spc="-50" dirty="0">
                <a:solidFill>
                  <a:srgbClr val="1C1C1C"/>
                </a:solidFill>
                <a:latin typeface="Lucida Sans Unicode"/>
                <a:cs typeface="Lucida Sans Unicode"/>
              </a:rPr>
              <a:t> </a:t>
            </a:r>
            <a:r>
              <a:rPr sz="1600" spc="-30" dirty="0">
                <a:solidFill>
                  <a:srgbClr val="1C1C1C"/>
                </a:solidFill>
                <a:latin typeface="Lucida Sans Unicode"/>
                <a:cs typeface="Lucida Sans Unicode"/>
              </a:rPr>
              <a:t>on</a:t>
            </a:r>
            <a:r>
              <a:rPr sz="1600" spc="-65" dirty="0">
                <a:solidFill>
                  <a:srgbClr val="1C1C1C"/>
                </a:solidFill>
                <a:latin typeface="Lucida Sans Unicode"/>
                <a:cs typeface="Lucida Sans Unicode"/>
              </a:rPr>
              <a:t> </a:t>
            </a:r>
            <a:r>
              <a:rPr sz="1600" dirty="0">
                <a:solidFill>
                  <a:srgbClr val="1C1C1C"/>
                </a:solidFill>
                <a:latin typeface="Lucida Sans Unicode"/>
                <a:cs typeface="Lucida Sans Unicode"/>
              </a:rPr>
              <a:t>the</a:t>
            </a:r>
            <a:r>
              <a:rPr sz="1600" spc="-35" dirty="0">
                <a:solidFill>
                  <a:srgbClr val="1C1C1C"/>
                </a:solidFill>
                <a:latin typeface="Lucida Sans Unicode"/>
                <a:cs typeface="Lucida Sans Unicode"/>
              </a:rPr>
              <a:t> </a:t>
            </a:r>
            <a:r>
              <a:rPr sz="1600" spc="-50" dirty="0">
                <a:solidFill>
                  <a:srgbClr val="1C1C1C"/>
                </a:solidFill>
                <a:latin typeface="Lucida Sans Unicode"/>
                <a:cs typeface="Lucida Sans Unicode"/>
              </a:rPr>
              <a:t>table,</a:t>
            </a:r>
            <a:r>
              <a:rPr sz="1600" spc="-90" dirty="0">
                <a:solidFill>
                  <a:srgbClr val="1C1C1C"/>
                </a:solidFill>
                <a:latin typeface="Lucida Sans Unicode"/>
                <a:cs typeface="Lucida Sans Unicode"/>
              </a:rPr>
              <a:t> </a:t>
            </a:r>
            <a:r>
              <a:rPr sz="1600" spc="-40" dirty="0">
                <a:solidFill>
                  <a:srgbClr val="1C1C1C"/>
                </a:solidFill>
                <a:latin typeface="Lucida Sans Unicode"/>
                <a:cs typeface="Lucida Sans Unicode"/>
              </a:rPr>
              <a:t>artstation,</a:t>
            </a:r>
            <a:r>
              <a:rPr sz="1600" spc="-105" dirty="0">
                <a:solidFill>
                  <a:srgbClr val="1C1C1C"/>
                </a:solidFill>
                <a:latin typeface="Lucida Sans Unicode"/>
                <a:cs typeface="Lucida Sans Unicode"/>
              </a:rPr>
              <a:t> </a:t>
            </a:r>
            <a:r>
              <a:rPr sz="1600" spc="-10" dirty="0">
                <a:solidFill>
                  <a:srgbClr val="1C1C1C"/>
                </a:solidFill>
                <a:latin typeface="Lucida Sans Unicode"/>
                <a:cs typeface="Lucida Sans Unicode"/>
              </a:rPr>
              <a:t>depth</a:t>
            </a:r>
            <a:endParaRPr sz="1600">
              <a:latin typeface="Lucida Sans Unicode"/>
              <a:cs typeface="Lucida Sans Unicode"/>
            </a:endParaRPr>
          </a:p>
        </p:txBody>
      </p:sp>
      <p:sp>
        <p:nvSpPr>
          <p:cNvPr id="10" name="object 10"/>
          <p:cNvSpPr txBox="1"/>
          <p:nvPr/>
        </p:nvSpPr>
        <p:spPr>
          <a:xfrm>
            <a:off x="870915" y="6260615"/>
            <a:ext cx="5710555" cy="508634"/>
          </a:xfrm>
          <a:prstGeom prst="rect">
            <a:avLst/>
          </a:prstGeom>
        </p:spPr>
        <p:txBody>
          <a:bodyPr vert="horz" wrap="square" lIns="0" tIns="25400" rIns="0" bIns="0" rtlCol="0">
            <a:spAutoFit/>
          </a:bodyPr>
          <a:lstStyle/>
          <a:p>
            <a:pPr marL="12700">
              <a:lnSpc>
                <a:spcPct val="100000"/>
              </a:lnSpc>
              <a:spcBef>
                <a:spcPts val="200"/>
              </a:spcBef>
            </a:pPr>
            <a:r>
              <a:rPr sz="2400" spc="-52" baseline="3472" dirty="0">
                <a:solidFill>
                  <a:srgbClr val="1C1C1C"/>
                </a:solidFill>
                <a:latin typeface="Lucida Sans Unicode"/>
                <a:cs typeface="Lucida Sans Unicode"/>
              </a:rPr>
              <a:t>of</a:t>
            </a:r>
            <a:r>
              <a:rPr sz="2400" spc="-202" baseline="3472" dirty="0">
                <a:solidFill>
                  <a:srgbClr val="1C1C1C"/>
                </a:solidFill>
                <a:latin typeface="Lucida Sans Unicode"/>
                <a:cs typeface="Lucida Sans Unicode"/>
              </a:rPr>
              <a:t> </a:t>
            </a:r>
            <a:r>
              <a:rPr sz="2400" spc="-97" baseline="3472" dirty="0">
                <a:solidFill>
                  <a:srgbClr val="1C1C1C"/>
                </a:solidFill>
                <a:latin typeface="Lucida Sans Unicode"/>
                <a:cs typeface="Lucida Sans Unicode"/>
              </a:rPr>
              <a:t>field,</a:t>
            </a:r>
            <a:r>
              <a:rPr sz="2400" spc="-172" baseline="3472" dirty="0">
                <a:solidFill>
                  <a:srgbClr val="1C1C1C"/>
                </a:solidFill>
                <a:latin typeface="Lucida Sans Unicode"/>
                <a:cs typeface="Lucida Sans Unicode"/>
              </a:rPr>
              <a:t> </a:t>
            </a:r>
            <a:r>
              <a:rPr sz="2400" spc="-142" baseline="3472" dirty="0">
                <a:solidFill>
                  <a:srgbClr val="1C1C1C"/>
                </a:solidFill>
                <a:latin typeface="Lucida Sans Unicode"/>
                <a:cs typeface="Lucida Sans Unicode"/>
              </a:rPr>
              <a:t>4k,</a:t>
            </a:r>
            <a:r>
              <a:rPr sz="2400" spc="-277" baseline="3472" dirty="0">
                <a:solidFill>
                  <a:srgbClr val="1C1C1C"/>
                </a:solidFill>
                <a:latin typeface="Lucida Sans Unicode"/>
                <a:cs typeface="Lucida Sans Unicode"/>
              </a:rPr>
              <a:t> </a:t>
            </a:r>
            <a:r>
              <a:rPr sz="2400" spc="-15" baseline="3472" dirty="0">
                <a:solidFill>
                  <a:srgbClr val="1C1C1C"/>
                </a:solidFill>
                <a:latin typeface="Lucida Sans Unicode"/>
                <a:cs typeface="Lucida Sans Unicode"/>
              </a:rPr>
              <a:t>masterpiece</a:t>
            </a:r>
            <a:r>
              <a:rPr sz="2400" spc="-44" baseline="3472" dirty="0">
                <a:solidFill>
                  <a:srgbClr val="1C1C1C"/>
                </a:solidFill>
                <a:latin typeface="Lucida Sans Unicode"/>
                <a:cs typeface="Lucida Sans Unicode"/>
              </a:rPr>
              <a:t> </a:t>
            </a:r>
            <a:r>
              <a:rPr sz="1400" u="sng" spc="-10" dirty="0">
                <a:solidFill>
                  <a:srgbClr val="007A92"/>
                </a:solidFill>
                <a:uFill>
                  <a:solidFill>
                    <a:srgbClr val="007A92"/>
                  </a:solidFill>
                </a:uFill>
                <a:latin typeface="Calibri"/>
                <a:cs typeface="Calibri"/>
              </a:rPr>
              <a:t>https://</a:t>
            </a:r>
            <a:r>
              <a:rPr sz="1400" u="sng" spc="-10" dirty="0">
                <a:solidFill>
                  <a:srgbClr val="0000FF"/>
                </a:solidFill>
                <a:uFill>
                  <a:solidFill>
                    <a:srgbClr val="007A92"/>
                  </a:solidFill>
                </a:uFill>
                <a:latin typeface="Calibri"/>
                <a:cs typeface="Calibri"/>
                <a:hlinkClick r:id="rId4"/>
              </a:rPr>
              <a:t>www.reddit.com/r/StableDiffusion/</a:t>
            </a:r>
            <a:endParaRPr sz="1400">
              <a:latin typeface="Calibri"/>
              <a:cs typeface="Calibri"/>
            </a:endParaRPr>
          </a:p>
          <a:p>
            <a:pPr marL="2343150">
              <a:lnSpc>
                <a:spcPct val="100000"/>
              </a:lnSpc>
              <a:spcBef>
                <a:spcPts val="100"/>
              </a:spcBef>
            </a:pPr>
            <a:r>
              <a:rPr sz="1400" u="sng" spc="-10" dirty="0">
                <a:solidFill>
                  <a:srgbClr val="007A92"/>
                </a:solidFill>
                <a:uFill>
                  <a:solidFill>
                    <a:srgbClr val="007A92"/>
                  </a:solidFill>
                </a:uFill>
                <a:latin typeface="Calibri"/>
                <a:cs typeface="Calibri"/>
              </a:rPr>
              <a:t>comments/110dymw/magic_stone_workshop/</a:t>
            </a:r>
            <a:endParaRPr sz="1400">
              <a:latin typeface="Calibri"/>
              <a:cs typeface="Calibri"/>
            </a:endParaRPr>
          </a:p>
        </p:txBody>
      </p:sp>
      <p:pic>
        <p:nvPicPr>
          <p:cNvPr id="11" name="object 11"/>
          <p:cNvPicPr/>
          <p:nvPr/>
        </p:nvPicPr>
        <p:blipFill>
          <a:blip r:embed="rId5" cstate="print"/>
          <a:stretch>
            <a:fillRect/>
          </a:stretch>
        </p:blipFill>
        <p:spPr>
          <a:xfrm>
            <a:off x="836675" y="2849879"/>
            <a:ext cx="3651504" cy="2433828"/>
          </a:xfrm>
          <a:prstGeom prst="rect">
            <a:avLst/>
          </a:prstGeom>
        </p:spPr>
      </p:pic>
      <p:pic>
        <p:nvPicPr>
          <p:cNvPr id="12" name="object 12"/>
          <p:cNvPicPr/>
          <p:nvPr/>
        </p:nvPicPr>
        <p:blipFill>
          <a:blip r:embed="rId6" cstate="print"/>
          <a:stretch>
            <a:fillRect/>
          </a:stretch>
        </p:blipFill>
        <p:spPr>
          <a:xfrm>
            <a:off x="6455664" y="1043939"/>
            <a:ext cx="4814316" cy="2298191"/>
          </a:xfrm>
          <a:prstGeom prst="rect">
            <a:avLst/>
          </a:prstGeom>
        </p:spPr>
      </p:pic>
      <p:sp>
        <p:nvSpPr>
          <p:cNvPr id="13" name="object 13"/>
          <p:cNvSpPr txBox="1"/>
          <p:nvPr/>
        </p:nvSpPr>
        <p:spPr>
          <a:xfrm>
            <a:off x="7096759" y="3270338"/>
            <a:ext cx="3944620" cy="632460"/>
          </a:xfrm>
          <a:prstGeom prst="rect">
            <a:avLst/>
          </a:prstGeom>
        </p:spPr>
        <p:txBody>
          <a:bodyPr vert="horz" wrap="square" lIns="0" tIns="62230" rIns="0" bIns="0" rtlCol="0">
            <a:spAutoFit/>
          </a:bodyPr>
          <a:lstStyle/>
          <a:p>
            <a:pPr algn="ctr">
              <a:lnSpc>
                <a:spcPct val="100000"/>
              </a:lnSpc>
              <a:spcBef>
                <a:spcPts val="490"/>
              </a:spcBef>
            </a:pPr>
            <a:r>
              <a:rPr sz="2400" spc="-10" dirty="0">
                <a:latin typeface="Calibri"/>
                <a:cs typeface="Calibri"/>
              </a:rPr>
              <a:t>“Jailbreaking” </a:t>
            </a:r>
            <a:r>
              <a:rPr sz="2400" spc="-25" dirty="0">
                <a:latin typeface="Calibri"/>
                <a:cs typeface="Calibri"/>
              </a:rPr>
              <a:t>LMs</a:t>
            </a:r>
            <a:endParaRPr sz="2400">
              <a:latin typeface="Calibri"/>
              <a:cs typeface="Calibri"/>
            </a:endParaRPr>
          </a:p>
          <a:p>
            <a:pPr algn="ctr">
              <a:lnSpc>
                <a:spcPct val="100000"/>
              </a:lnSpc>
              <a:spcBef>
                <a:spcPts val="185"/>
              </a:spcBef>
            </a:pPr>
            <a:r>
              <a:rPr sz="1100" u="sng" spc="-10" dirty="0">
                <a:solidFill>
                  <a:srgbClr val="007A92"/>
                </a:solidFill>
                <a:uFill>
                  <a:solidFill>
                    <a:srgbClr val="007A92"/>
                  </a:solidFill>
                </a:uFill>
                <a:latin typeface="Calibri"/>
                <a:cs typeface="Calibri"/>
              </a:rPr>
              <a:t>https://twitter.com/goodside/status/1569128808308957185/photo/1</a:t>
            </a:r>
            <a:endParaRPr sz="1100">
              <a:latin typeface="Calibri"/>
              <a:cs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The</a:t>
            </a:r>
            <a:r>
              <a:rPr b="0" spc="-40" dirty="0">
                <a:latin typeface="Calibri"/>
                <a:cs typeface="Calibri"/>
              </a:rPr>
              <a:t> </a:t>
            </a:r>
            <a:r>
              <a:rPr b="0" dirty="0">
                <a:latin typeface="Calibri"/>
                <a:cs typeface="Calibri"/>
              </a:rPr>
              <a:t>new</a:t>
            </a:r>
            <a:r>
              <a:rPr b="0" spc="-45" dirty="0">
                <a:latin typeface="Calibri"/>
                <a:cs typeface="Calibri"/>
              </a:rPr>
              <a:t> </a:t>
            </a:r>
            <a:r>
              <a:rPr b="0" dirty="0">
                <a:latin typeface="Calibri"/>
                <a:cs typeface="Calibri"/>
              </a:rPr>
              <a:t>dark</a:t>
            </a:r>
            <a:r>
              <a:rPr b="0" spc="-30" dirty="0">
                <a:latin typeface="Calibri"/>
                <a:cs typeface="Calibri"/>
              </a:rPr>
              <a:t> </a:t>
            </a:r>
            <a:r>
              <a:rPr b="0" dirty="0">
                <a:latin typeface="Calibri"/>
                <a:cs typeface="Calibri"/>
              </a:rPr>
              <a:t>art</a:t>
            </a:r>
            <a:r>
              <a:rPr b="0" spc="-20" dirty="0">
                <a:latin typeface="Calibri"/>
                <a:cs typeface="Calibri"/>
              </a:rPr>
              <a:t> </a:t>
            </a:r>
            <a:r>
              <a:rPr b="0" dirty="0">
                <a:latin typeface="Calibri"/>
                <a:cs typeface="Calibri"/>
              </a:rPr>
              <a:t>of</a:t>
            </a:r>
            <a:r>
              <a:rPr b="0" spc="-30" dirty="0">
                <a:latin typeface="Calibri"/>
                <a:cs typeface="Calibri"/>
              </a:rPr>
              <a:t> </a:t>
            </a:r>
            <a:r>
              <a:rPr b="0" dirty="0">
                <a:latin typeface="Calibri"/>
                <a:cs typeface="Calibri"/>
              </a:rPr>
              <a:t>“prompt</a:t>
            </a:r>
            <a:r>
              <a:rPr b="0" spc="5" dirty="0">
                <a:latin typeface="Calibri"/>
                <a:cs typeface="Calibri"/>
              </a:rPr>
              <a:t> </a:t>
            </a:r>
            <a:r>
              <a:rPr b="0" spc="-10" dirty="0">
                <a:latin typeface="Calibri"/>
                <a:cs typeface="Calibri"/>
              </a:rPr>
              <a:t>engineering”?</a:t>
            </a:r>
          </a:p>
        </p:txBody>
      </p:sp>
      <p:pic>
        <p:nvPicPr>
          <p:cNvPr id="3" name="object 3"/>
          <p:cNvPicPr/>
          <p:nvPr/>
        </p:nvPicPr>
        <p:blipFill>
          <a:blip r:embed="rId2" cstate="print"/>
          <a:stretch>
            <a:fillRect/>
          </a:stretch>
        </p:blipFill>
        <p:spPr>
          <a:xfrm>
            <a:off x="2703576" y="1345691"/>
            <a:ext cx="6693408" cy="3137916"/>
          </a:xfrm>
          <a:prstGeom prst="rect">
            <a:avLst/>
          </a:prstGeom>
        </p:spPr>
      </p:pic>
      <p:pic>
        <p:nvPicPr>
          <p:cNvPr id="4" name="object 4"/>
          <p:cNvPicPr/>
          <p:nvPr/>
        </p:nvPicPr>
        <p:blipFill>
          <a:blip r:embed="rId3" cstate="print"/>
          <a:stretch>
            <a:fillRect/>
          </a:stretch>
        </p:blipFill>
        <p:spPr>
          <a:xfrm>
            <a:off x="2336292" y="5157215"/>
            <a:ext cx="7616952" cy="832104"/>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32</a:t>
            </a:fld>
            <a:endParaRPr spc="-25"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dirty="0"/>
              <a:t>Lecture</a:t>
            </a:r>
            <a:r>
              <a:rPr spc="-70" dirty="0"/>
              <a:t> </a:t>
            </a:r>
            <a:r>
              <a:rPr dirty="0"/>
              <a:t>Plan:</a:t>
            </a:r>
            <a:r>
              <a:rPr spc="-50" dirty="0"/>
              <a:t> </a:t>
            </a:r>
            <a:r>
              <a:rPr dirty="0"/>
              <a:t>From</a:t>
            </a:r>
            <a:r>
              <a:rPr spc="-30" dirty="0"/>
              <a:t> </a:t>
            </a:r>
            <a:r>
              <a:rPr dirty="0"/>
              <a:t>Language</a:t>
            </a:r>
            <a:r>
              <a:rPr spc="-105" dirty="0"/>
              <a:t> </a:t>
            </a:r>
            <a:r>
              <a:rPr dirty="0"/>
              <a:t>Models</a:t>
            </a:r>
            <a:r>
              <a:rPr spc="-30" dirty="0"/>
              <a:t> </a:t>
            </a:r>
            <a:r>
              <a:rPr dirty="0"/>
              <a:t>to</a:t>
            </a:r>
            <a:r>
              <a:rPr spc="-15" dirty="0"/>
              <a:t> </a:t>
            </a:r>
            <a:r>
              <a:rPr spc="-10" dirty="0"/>
              <a:t>Assistants</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33</a:t>
            </a:fld>
            <a:endParaRPr spc="-25" dirty="0"/>
          </a:p>
        </p:txBody>
      </p:sp>
      <p:sp>
        <p:nvSpPr>
          <p:cNvPr id="3" name="object 3"/>
          <p:cNvSpPr txBox="1"/>
          <p:nvPr/>
        </p:nvSpPr>
        <p:spPr>
          <a:xfrm>
            <a:off x="484733" y="1137665"/>
            <a:ext cx="10656570" cy="1843405"/>
          </a:xfrm>
          <a:prstGeom prst="rect">
            <a:avLst/>
          </a:prstGeom>
        </p:spPr>
        <p:txBody>
          <a:bodyPr vert="horz" wrap="square" lIns="0" tIns="13335" rIns="0" bIns="0" rtlCol="0">
            <a:spAutoFit/>
          </a:bodyPr>
          <a:lstStyle/>
          <a:p>
            <a:pPr marL="469265" indent="-456565">
              <a:lnSpc>
                <a:spcPct val="100000"/>
              </a:lnSpc>
              <a:spcBef>
                <a:spcPts val="105"/>
              </a:spcBef>
              <a:buClr>
                <a:srgbClr val="8A1515"/>
              </a:buClr>
              <a:buAutoNum type="arabicPeriod"/>
              <a:tabLst>
                <a:tab pos="469265" algn="l"/>
                <a:tab pos="469900" algn="l"/>
              </a:tabLst>
            </a:pPr>
            <a:r>
              <a:rPr sz="2300" b="1" spc="-20" dirty="0">
                <a:latin typeface="Calibri"/>
                <a:cs typeface="Calibri"/>
              </a:rPr>
              <a:t>Zero-</a:t>
            </a:r>
            <a:r>
              <a:rPr sz="2300" b="1" dirty="0">
                <a:latin typeface="Calibri"/>
                <a:cs typeface="Calibri"/>
              </a:rPr>
              <a:t>Shot</a:t>
            </a:r>
            <a:r>
              <a:rPr sz="2300" b="1" spc="-20" dirty="0">
                <a:latin typeface="Calibri"/>
                <a:cs typeface="Calibri"/>
              </a:rPr>
              <a:t> </a:t>
            </a:r>
            <a:r>
              <a:rPr sz="2300" b="1" dirty="0">
                <a:latin typeface="Calibri"/>
                <a:cs typeface="Calibri"/>
              </a:rPr>
              <a:t>(ZS)</a:t>
            </a:r>
            <a:r>
              <a:rPr sz="2300" b="1" spc="-15" dirty="0">
                <a:latin typeface="Calibri"/>
                <a:cs typeface="Calibri"/>
              </a:rPr>
              <a:t> </a:t>
            </a:r>
            <a:r>
              <a:rPr sz="2300" b="1" dirty="0">
                <a:latin typeface="Calibri"/>
                <a:cs typeface="Calibri"/>
              </a:rPr>
              <a:t>and</a:t>
            </a:r>
            <a:r>
              <a:rPr sz="2300" b="1" spc="15" dirty="0">
                <a:latin typeface="Calibri"/>
                <a:cs typeface="Calibri"/>
              </a:rPr>
              <a:t> </a:t>
            </a:r>
            <a:r>
              <a:rPr sz="2300" b="1" dirty="0">
                <a:latin typeface="Calibri"/>
                <a:cs typeface="Calibri"/>
              </a:rPr>
              <a:t>Few-Shot</a:t>
            </a:r>
            <a:r>
              <a:rPr sz="2300" b="1" spc="-25" dirty="0">
                <a:latin typeface="Calibri"/>
                <a:cs typeface="Calibri"/>
              </a:rPr>
              <a:t> </a:t>
            </a:r>
            <a:r>
              <a:rPr sz="2300" b="1" dirty="0">
                <a:latin typeface="Calibri"/>
                <a:cs typeface="Calibri"/>
              </a:rPr>
              <a:t>(FS)</a:t>
            </a:r>
            <a:r>
              <a:rPr sz="2300" b="1" spc="-40" dirty="0">
                <a:latin typeface="Calibri"/>
                <a:cs typeface="Calibri"/>
              </a:rPr>
              <a:t> </a:t>
            </a:r>
            <a:r>
              <a:rPr sz="2300" b="1" spc="-20" dirty="0">
                <a:latin typeface="Calibri"/>
                <a:cs typeface="Calibri"/>
              </a:rPr>
              <a:t>In-</a:t>
            </a:r>
            <a:r>
              <a:rPr sz="2300" b="1" dirty="0">
                <a:latin typeface="Calibri"/>
                <a:cs typeface="Calibri"/>
              </a:rPr>
              <a:t>Context</a:t>
            </a:r>
            <a:r>
              <a:rPr sz="2300" b="1" spc="5" dirty="0">
                <a:latin typeface="Calibri"/>
                <a:cs typeface="Calibri"/>
              </a:rPr>
              <a:t> </a:t>
            </a:r>
            <a:r>
              <a:rPr sz="2300" b="1" spc="-10" dirty="0">
                <a:latin typeface="Calibri"/>
                <a:cs typeface="Calibri"/>
              </a:rPr>
              <a:t>Learning</a:t>
            </a:r>
            <a:endParaRPr sz="2300">
              <a:latin typeface="Calibri"/>
              <a:cs typeface="Calibri"/>
            </a:endParaRPr>
          </a:p>
          <a:p>
            <a:pPr marL="951230">
              <a:lnSpc>
                <a:spcPct val="100000"/>
              </a:lnSpc>
              <a:tabLst>
                <a:tab pos="1229995" algn="l"/>
              </a:tabLst>
            </a:pPr>
            <a:r>
              <a:rPr sz="2300" b="1" spc="-50" dirty="0">
                <a:solidFill>
                  <a:srgbClr val="00AE50"/>
                </a:solidFill>
                <a:latin typeface="Calibri"/>
                <a:cs typeface="Calibri"/>
              </a:rPr>
              <a:t>+</a:t>
            </a:r>
            <a:r>
              <a:rPr sz="2300" b="1" dirty="0">
                <a:solidFill>
                  <a:srgbClr val="00AE50"/>
                </a:solidFill>
                <a:latin typeface="Calibri"/>
                <a:cs typeface="Calibri"/>
              </a:rPr>
              <a:t>	</a:t>
            </a:r>
            <a:r>
              <a:rPr sz="2300" dirty="0">
                <a:solidFill>
                  <a:srgbClr val="00AE50"/>
                </a:solidFill>
                <a:latin typeface="Calibri"/>
                <a:cs typeface="Calibri"/>
              </a:rPr>
              <a:t>No</a:t>
            </a:r>
            <a:r>
              <a:rPr sz="2300" spc="-75" dirty="0">
                <a:solidFill>
                  <a:srgbClr val="00AE50"/>
                </a:solidFill>
                <a:latin typeface="Calibri"/>
                <a:cs typeface="Calibri"/>
              </a:rPr>
              <a:t> </a:t>
            </a:r>
            <a:r>
              <a:rPr sz="2300" dirty="0">
                <a:solidFill>
                  <a:srgbClr val="00AE50"/>
                </a:solidFill>
                <a:latin typeface="Calibri"/>
                <a:cs typeface="Calibri"/>
              </a:rPr>
              <a:t>finetuning</a:t>
            </a:r>
            <a:r>
              <a:rPr sz="2300" spc="-40" dirty="0">
                <a:solidFill>
                  <a:srgbClr val="00AE50"/>
                </a:solidFill>
                <a:latin typeface="Calibri"/>
                <a:cs typeface="Calibri"/>
              </a:rPr>
              <a:t> </a:t>
            </a:r>
            <a:r>
              <a:rPr sz="2300" dirty="0">
                <a:solidFill>
                  <a:srgbClr val="00AE50"/>
                </a:solidFill>
                <a:latin typeface="Calibri"/>
                <a:cs typeface="Calibri"/>
              </a:rPr>
              <a:t>needed,</a:t>
            </a:r>
            <a:r>
              <a:rPr sz="2300" spc="-40" dirty="0">
                <a:solidFill>
                  <a:srgbClr val="00AE50"/>
                </a:solidFill>
                <a:latin typeface="Calibri"/>
                <a:cs typeface="Calibri"/>
              </a:rPr>
              <a:t> </a:t>
            </a:r>
            <a:r>
              <a:rPr sz="2300" dirty="0">
                <a:solidFill>
                  <a:srgbClr val="00AE50"/>
                </a:solidFill>
                <a:latin typeface="Calibri"/>
                <a:cs typeface="Calibri"/>
              </a:rPr>
              <a:t>prompt</a:t>
            </a:r>
            <a:r>
              <a:rPr sz="2300" spc="-25" dirty="0">
                <a:solidFill>
                  <a:srgbClr val="00AE50"/>
                </a:solidFill>
                <a:latin typeface="Calibri"/>
                <a:cs typeface="Calibri"/>
              </a:rPr>
              <a:t> </a:t>
            </a:r>
            <a:r>
              <a:rPr sz="2300" dirty="0">
                <a:solidFill>
                  <a:srgbClr val="00AE50"/>
                </a:solidFill>
                <a:latin typeface="Calibri"/>
                <a:cs typeface="Calibri"/>
              </a:rPr>
              <a:t>engineering</a:t>
            </a:r>
            <a:r>
              <a:rPr sz="2300" spc="-40" dirty="0">
                <a:solidFill>
                  <a:srgbClr val="00AE50"/>
                </a:solidFill>
                <a:latin typeface="Calibri"/>
                <a:cs typeface="Calibri"/>
              </a:rPr>
              <a:t> </a:t>
            </a:r>
            <a:r>
              <a:rPr sz="2300" dirty="0">
                <a:solidFill>
                  <a:srgbClr val="00AE50"/>
                </a:solidFill>
                <a:latin typeface="Calibri"/>
                <a:cs typeface="Calibri"/>
              </a:rPr>
              <a:t>(e.g.</a:t>
            </a:r>
            <a:r>
              <a:rPr sz="2300" spc="-20" dirty="0">
                <a:solidFill>
                  <a:srgbClr val="00AE50"/>
                </a:solidFill>
                <a:latin typeface="Calibri"/>
                <a:cs typeface="Calibri"/>
              </a:rPr>
              <a:t> </a:t>
            </a:r>
            <a:r>
              <a:rPr sz="2300" dirty="0">
                <a:solidFill>
                  <a:srgbClr val="00AE50"/>
                </a:solidFill>
                <a:latin typeface="Calibri"/>
                <a:cs typeface="Calibri"/>
              </a:rPr>
              <a:t>CoT)</a:t>
            </a:r>
            <a:r>
              <a:rPr sz="2300" spc="-35" dirty="0">
                <a:solidFill>
                  <a:srgbClr val="00AE50"/>
                </a:solidFill>
                <a:latin typeface="Calibri"/>
                <a:cs typeface="Calibri"/>
              </a:rPr>
              <a:t> </a:t>
            </a:r>
            <a:r>
              <a:rPr sz="2300" dirty="0">
                <a:solidFill>
                  <a:srgbClr val="00AE50"/>
                </a:solidFill>
                <a:latin typeface="Calibri"/>
                <a:cs typeface="Calibri"/>
              </a:rPr>
              <a:t>can</a:t>
            </a:r>
            <a:r>
              <a:rPr sz="2300" spc="-40" dirty="0">
                <a:solidFill>
                  <a:srgbClr val="00AE50"/>
                </a:solidFill>
                <a:latin typeface="Calibri"/>
                <a:cs typeface="Calibri"/>
              </a:rPr>
              <a:t> </a:t>
            </a:r>
            <a:r>
              <a:rPr sz="2300" dirty="0">
                <a:solidFill>
                  <a:srgbClr val="00AE50"/>
                </a:solidFill>
                <a:latin typeface="Calibri"/>
                <a:cs typeface="Calibri"/>
              </a:rPr>
              <a:t>improve</a:t>
            </a:r>
            <a:r>
              <a:rPr sz="2300" spc="-40" dirty="0">
                <a:solidFill>
                  <a:srgbClr val="00AE50"/>
                </a:solidFill>
                <a:latin typeface="Calibri"/>
                <a:cs typeface="Calibri"/>
              </a:rPr>
              <a:t> </a:t>
            </a:r>
            <a:r>
              <a:rPr sz="2300" spc="-10" dirty="0">
                <a:solidFill>
                  <a:srgbClr val="00AE50"/>
                </a:solidFill>
                <a:latin typeface="Calibri"/>
                <a:cs typeface="Calibri"/>
              </a:rPr>
              <a:t>performance</a:t>
            </a:r>
            <a:endParaRPr sz="2300">
              <a:latin typeface="Calibri"/>
              <a:cs typeface="Calibri"/>
            </a:endParaRPr>
          </a:p>
          <a:p>
            <a:pPr marL="1222375" lvl="1" indent="-280670">
              <a:lnSpc>
                <a:spcPct val="100000"/>
              </a:lnSpc>
              <a:buChar char="–"/>
              <a:tabLst>
                <a:tab pos="1222375" algn="l"/>
                <a:tab pos="1223010" algn="l"/>
              </a:tabLst>
            </a:pPr>
            <a:r>
              <a:rPr sz="2300" dirty="0">
                <a:solidFill>
                  <a:srgbClr val="C00000"/>
                </a:solidFill>
                <a:latin typeface="Calibri"/>
                <a:cs typeface="Calibri"/>
              </a:rPr>
              <a:t>Limits</a:t>
            </a:r>
            <a:r>
              <a:rPr sz="2300" spc="-70" dirty="0">
                <a:solidFill>
                  <a:srgbClr val="C00000"/>
                </a:solidFill>
                <a:latin typeface="Calibri"/>
                <a:cs typeface="Calibri"/>
              </a:rPr>
              <a:t> </a:t>
            </a:r>
            <a:r>
              <a:rPr sz="2300" dirty="0">
                <a:solidFill>
                  <a:srgbClr val="C00000"/>
                </a:solidFill>
                <a:latin typeface="Calibri"/>
                <a:cs typeface="Calibri"/>
              </a:rPr>
              <a:t>to what</a:t>
            </a:r>
            <a:r>
              <a:rPr sz="2300" spc="-15" dirty="0">
                <a:solidFill>
                  <a:srgbClr val="C00000"/>
                </a:solidFill>
                <a:latin typeface="Calibri"/>
                <a:cs typeface="Calibri"/>
              </a:rPr>
              <a:t> </a:t>
            </a:r>
            <a:r>
              <a:rPr sz="2300" dirty="0">
                <a:solidFill>
                  <a:srgbClr val="C00000"/>
                </a:solidFill>
                <a:latin typeface="Calibri"/>
                <a:cs typeface="Calibri"/>
              </a:rPr>
              <a:t>you</a:t>
            </a:r>
            <a:r>
              <a:rPr sz="2300" spc="-35" dirty="0">
                <a:solidFill>
                  <a:srgbClr val="C00000"/>
                </a:solidFill>
                <a:latin typeface="Calibri"/>
                <a:cs typeface="Calibri"/>
              </a:rPr>
              <a:t> </a:t>
            </a:r>
            <a:r>
              <a:rPr sz="2300" dirty="0">
                <a:solidFill>
                  <a:srgbClr val="C00000"/>
                </a:solidFill>
                <a:latin typeface="Calibri"/>
                <a:cs typeface="Calibri"/>
              </a:rPr>
              <a:t>can</a:t>
            </a:r>
            <a:r>
              <a:rPr sz="2300" spc="-10" dirty="0">
                <a:solidFill>
                  <a:srgbClr val="C00000"/>
                </a:solidFill>
                <a:latin typeface="Calibri"/>
                <a:cs typeface="Calibri"/>
              </a:rPr>
              <a:t> </a:t>
            </a:r>
            <a:r>
              <a:rPr sz="2300" dirty="0">
                <a:solidFill>
                  <a:srgbClr val="C00000"/>
                </a:solidFill>
                <a:latin typeface="Calibri"/>
                <a:cs typeface="Calibri"/>
              </a:rPr>
              <a:t>fit</a:t>
            </a:r>
            <a:r>
              <a:rPr sz="2300" spc="-50" dirty="0">
                <a:solidFill>
                  <a:srgbClr val="C00000"/>
                </a:solidFill>
                <a:latin typeface="Calibri"/>
                <a:cs typeface="Calibri"/>
              </a:rPr>
              <a:t> </a:t>
            </a:r>
            <a:r>
              <a:rPr sz="2300" dirty="0">
                <a:solidFill>
                  <a:srgbClr val="C00000"/>
                </a:solidFill>
                <a:latin typeface="Calibri"/>
                <a:cs typeface="Calibri"/>
              </a:rPr>
              <a:t>in</a:t>
            </a:r>
            <a:r>
              <a:rPr sz="2300" spc="-15" dirty="0">
                <a:solidFill>
                  <a:srgbClr val="C00000"/>
                </a:solidFill>
                <a:latin typeface="Calibri"/>
                <a:cs typeface="Calibri"/>
              </a:rPr>
              <a:t> </a:t>
            </a:r>
            <a:r>
              <a:rPr sz="2300" spc="-10" dirty="0">
                <a:solidFill>
                  <a:srgbClr val="C00000"/>
                </a:solidFill>
                <a:latin typeface="Calibri"/>
                <a:cs typeface="Calibri"/>
              </a:rPr>
              <a:t>context</a:t>
            </a:r>
            <a:endParaRPr sz="2300">
              <a:latin typeface="Calibri"/>
              <a:cs typeface="Calibri"/>
            </a:endParaRPr>
          </a:p>
          <a:p>
            <a:pPr marL="1222375" lvl="1" indent="-280670">
              <a:lnSpc>
                <a:spcPct val="100000"/>
              </a:lnSpc>
              <a:buChar char="–"/>
              <a:tabLst>
                <a:tab pos="1222375" algn="l"/>
                <a:tab pos="1223010" algn="l"/>
              </a:tabLst>
            </a:pPr>
            <a:r>
              <a:rPr sz="2300" dirty="0">
                <a:solidFill>
                  <a:srgbClr val="C00000"/>
                </a:solidFill>
                <a:latin typeface="Calibri"/>
                <a:cs typeface="Calibri"/>
              </a:rPr>
              <a:t>Complex</a:t>
            </a:r>
            <a:r>
              <a:rPr sz="2300" spc="-75" dirty="0">
                <a:solidFill>
                  <a:srgbClr val="C00000"/>
                </a:solidFill>
                <a:latin typeface="Calibri"/>
                <a:cs typeface="Calibri"/>
              </a:rPr>
              <a:t> </a:t>
            </a:r>
            <a:r>
              <a:rPr sz="2300" dirty="0">
                <a:solidFill>
                  <a:srgbClr val="C00000"/>
                </a:solidFill>
                <a:latin typeface="Calibri"/>
                <a:cs typeface="Calibri"/>
              </a:rPr>
              <a:t>tasks</a:t>
            </a:r>
            <a:r>
              <a:rPr sz="2300" spc="-30" dirty="0">
                <a:solidFill>
                  <a:srgbClr val="C00000"/>
                </a:solidFill>
                <a:latin typeface="Calibri"/>
                <a:cs typeface="Calibri"/>
              </a:rPr>
              <a:t> </a:t>
            </a:r>
            <a:r>
              <a:rPr sz="2300" dirty="0">
                <a:solidFill>
                  <a:srgbClr val="C00000"/>
                </a:solidFill>
                <a:latin typeface="Calibri"/>
                <a:cs typeface="Calibri"/>
              </a:rPr>
              <a:t>will</a:t>
            </a:r>
            <a:r>
              <a:rPr sz="2300" spc="-60" dirty="0">
                <a:solidFill>
                  <a:srgbClr val="C00000"/>
                </a:solidFill>
                <a:latin typeface="Calibri"/>
                <a:cs typeface="Calibri"/>
              </a:rPr>
              <a:t> </a:t>
            </a:r>
            <a:r>
              <a:rPr sz="2300" dirty="0">
                <a:solidFill>
                  <a:srgbClr val="C00000"/>
                </a:solidFill>
                <a:latin typeface="Calibri"/>
                <a:cs typeface="Calibri"/>
              </a:rPr>
              <a:t>probably</a:t>
            </a:r>
            <a:r>
              <a:rPr sz="2300" spc="-70" dirty="0">
                <a:solidFill>
                  <a:srgbClr val="C00000"/>
                </a:solidFill>
                <a:latin typeface="Calibri"/>
                <a:cs typeface="Calibri"/>
              </a:rPr>
              <a:t> </a:t>
            </a:r>
            <a:r>
              <a:rPr sz="2300" dirty="0">
                <a:solidFill>
                  <a:srgbClr val="C00000"/>
                </a:solidFill>
                <a:latin typeface="Calibri"/>
                <a:cs typeface="Calibri"/>
              </a:rPr>
              <a:t>need</a:t>
            </a:r>
            <a:r>
              <a:rPr sz="2300" spc="-45" dirty="0">
                <a:solidFill>
                  <a:srgbClr val="C00000"/>
                </a:solidFill>
                <a:latin typeface="Calibri"/>
                <a:cs typeface="Calibri"/>
              </a:rPr>
              <a:t> </a:t>
            </a:r>
            <a:r>
              <a:rPr sz="2300" dirty="0">
                <a:solidFill>
                  <a:srgbClr val="C00000"/>
                </a:solidFill>
                <a:latin typeface="Calibri"/>
                <a:cs typeface="Calibri"/>
              </a:rPr>
              <a:t>gradient</a:t>
            </a:r>
            <a:r>
              <a:rPr sz="2300" spc="-55" dirty="0">
                <a:solidFill>
                  <a:srgbClr val="C00000"/>
                </a:solidFill>
                <a:latin typeface="Calibri"/>
                <a:cs typeface="Calibri"/>
              </a:rPr>
              <a:t> </a:t>
            </a:r>
            <a:r>
              <a:rPr sz="2300" spc="-10" dirty="0">
                <a:solidFill>
                  <a:srgbClr val="C00000"/>
                </a:solidFill>
                <a:latin typeface="Calibri"/>
                <a:cs typeface="Calibri"/>
              </a:rPr>
              <a:t>steps</a:t>
            </a:r>
            <a:endParaRPr sz="2300">
              <a:latin typeface="Calibri"/>
              <a:cs typeface="Calibri"/>
            </a:endParaRPr>
          </a:p>
          <a:p>
            <a:pPr marL="469265" indent="-456565">
              <a:lnSpc>
                <a:spcPct val="100000"/>
              </a:lnSpc>
              <a:spcBef>
                <a:spcPts val="505"/>
              </a:spcBef>
              <a:buClr>
                <a:srgbClr val="8A1515"/>
              </a:buClr>
              <a:buAutoNum type="arabicPeriod" startAt="2"/>
              <a:tabLst>
                <a:tab pos="469265" algn="l"/>
                <a:tab pos="469900" algn="l"/>
              </a:tabLst>
            </a:pPr>
            <a:r>
              <a:rPr sz="2300" b="1" dirty="0">
                <a:solidFill>
                  <a:srgbClr val="BDBDBD"/>
                </a:solidFill>
                <a:latin typeface="Calibri"/>
                <a:cs typeface="Calibri"/>
              </a:rPr>
              <a:t>Instruction</a:t>
            </a:r>
            <a:r>
              <a:rPr sz="2300" b="1" spc="-70" dirty="0">
                <a:solidFill>
                  <a:srgbClr val="BDBDBD"/>
                </a:solidFill>
                <a:latin typeface="Calibri"/>
                <a:cs typeface="Calibri"/>
              </a:rPr>
              <a:t> </a:t>
            </a:r>
            <a:r>
              <a:rPr sz="2300" b="1" spc="-10" dirty="0">
                <a:solidFill>
                  <a:srgbClr val="BDBDBD"/>
                </a:solidFill>
                <a:latin typeface="Calibri"/>
                <a:cs typeface="Calibri"/>
              </a:rPr>
              <a:t>finetuning</a:t>
            </a:r>
            <a:endParaRPr sz="2300">
              <a:latin typeface="Calibri"/>
              <a:cs typeface="Calibri"/>
            </a:endParaRPr>
          </a:p>
        </p:txBody>
      </p:sp>
      <p:sp>
        <p:nvSpPr>
          <p:cNvPr id="4" name="object 4"/>
          <p:cNvSpPr txBox="1"/>
          <p:nvPr/>
        </p:nvSpPr>
        <p:spPr>
          <a:xfrm>
            <a:off x="484733" y="4082237"/>
            <a:ext cx="7058025" cy="377190"/>
          </a:xfrm>
          <a:prstGeom prst="rect">
            <a:avLst/>
          </a:prstGeom>
        </p:spPr>
        <p:txBody>
          <a:bodyPr vert="horz" wrap="square" lIns="0" tIns="13335" rIns="0" bIns="0" rtlCol="0">
            <a:spAutoFit/>
          </a:bodyPr>
          <a:lstStyle/>
          <a:p>
            <a:pPr marL="12700">
              <a:lnSpc>
                <a:spcPct val="100000"/>
              </a:lnSpc>
              <a:spcBef>
                <a:spcPts val="105"/>
              </a:spcBef>
              <a:tabLst>
                <a:tab pos="469265" algn="l"/>
              </a:tabLst>
            </a:pPr>
            <a:r>
              <a:rPr sz="2300" b="1" spc="-25" dirty="0">
                <a:solidFill>
                  <a:srgbClr val="8A1515"/>
                </a:solidFill>
                <a:latin typeface="Calibri"/>
                <a:cs typeface="Calibri"/>
              </a:rPr>
              <a:t>3.</a:t>
            </a:r>
            <a:r>
              <a:rPr sz="2300" b="1" dirty="0">
                <a:solidFill>
                  <a:srgbClr val="8A1515"/>
                </a:solidFill>
                <a:latin typeface="Calibri"/>
                <a:cs typeface="Calibri"/>
              </a:rPr>
              <a:t>	</a:t>
            </a:r>
            <a:r>
              <a:rPr sz="2300" b="1" dirty="0">
                <a:solidFill>
                  <a:srgbClr val="BDBDBD"/>
                </a:solidFill>
                <a:latin typeface="Calibri"/>
                <a:cs typeface="Calibri"/>
              </a:rPr>
              <a:t>Reinforcement</a:t>
            </a:r>
            <a:r>
              <a:rPr sz="2300" b="1" spc="-50" dirty="0">
                <a:solidFill>
                  <a:srgbClr val="BDBDBD"/>
                </a:solidFill>
                <a:latin typeface="Calibri"/>
                <a:cs typeface="Calibri"/>
              </a:rPr>
              <a:t> </a:t>
            </a:r>
            <a:r>
              <a:rPr sz="2300" b="1" dirty="0">
                <a:solidFill>
                  <a:srgbClr val="BDBDBD"/>
                </a:solidFill>
                <a:latin typeface="Calibri"/>
                <a:cs typeface="Calibri"/>
              </a:rPr>
              <a:t>Learning</a:t>
            </a:r>
            <a:r>
              <a:rPr sz="2300" b="1" spc="-50" dirty="0">
                <a:solidFill>
                  <a:srgbClr val="BDBDBD"/>
                </a:solidFill>
                <a:latin typeface="Calibri"/>
                <a:cs typeface="Calibri"/>
              </a:rPr>
              <a:t> </a:t>
            </a:r>
            <a:r>
              <a:rPr sz="2300" b="1" dirty="0">
                <a:solidFill>
                  <a:srgbClr val="BDBDBD"/>
                </a:solidFill>
                <a:latin typeface="Calibri"/>
                <a:cs typeface="Calibri"/>
              </a:rPr>
              <a:t>from</a:t>
            </a:r>
            <a:r>
              <a:rPr sz="2300" b="1" spc="-35" dirty="0">
                <a:solidFill>
                  <a:srgbClr val="BDBDBD"/>
                </a:solidFill>
                <a:latin typeface="Calibri"/>
                <a:cs typeface="Calibri"/>
              </a:rPr>
              <a:t> </a:t>
            </a:r>
            <a:r>
              <a:rPr sz="2300" b="1" dirty="0">
                <a:solidFill>
                  <a:srgbClr val="BDBDBD"/>
                </a:solidFill>
                <a:latin typeface="Calibri"/>
                <a:cs typeface="Calibri"/>
              </a:rPr>
              <a:t>Human</a:t>
            </a:r>
            <a:r>
              <a:rPr sz="2300" b="1" spc="-45" dirty="0">
                <a:solidFill>
                  <a:srgbClr val="BDBDBD"/>
                </a:solidFill>
                <a:latin typeface="Calibri"/>
                <a:cs typeface="Calibri"/>
              </a:rPr>
              <a:t> </a:t>
            </a:r>
            <a:r>
              <a:rPr sz="2300" b="1" dirty="0">
                <a:solidFill>
                  <a:srgbClr val="BDBDBD"/>
                </a:solidFill>
                <a:latin typeface="Calibri"/>
                <a:cs typeface="Calibri"/>
              </a:rPr>
              <a:t>Feedback</a:t>
            </a:r>
            <a:r>
              <a:rPr sz="2300" b="1" spc="-45" dirty="0">
                <a:solidFill>
                  <a:srgbClr val="BDBDBD"/>
                </a:solidFill>
                <a:latin typeface="Calibri"/>
                <a:cs typeface="Calibri"/>
              </a:rPr>
              <a:t> </a:t>
            </a:r>
            <a:r>
              <a:rPr sz="2300" b="1" spc="-10" dirty="0">
                <a:solidFill>
                  <a:srgbClr val="BDBDBD"/>
                </a:solidFill>
                <a:latin typeface="Calibri"/>
                <a:cs typeface="Calibri"/>
              </a:rPr>
              <a:t>(RLHF)</a:t>
            </a:r>
            <a:endParaRPr sz="2300">
              <a:latin typeface="Calibri"/>
              <a:cs typeface="Calibri"/>
            </a:endParaRPr>
          </a:p>
        </p:txBody>
      </p:sp>
      <p:sp>
        <p:nvSpPr>
          <p:cNvPr id="5" name="object 5"/>
          <p:cNvSpPr txBox="1"/>
          <p:nvPr/>
        </p:nvSpPr>
        <p:spPr>
          <a:xfrm>
            <a:off x="484733" y="5555691"/>
            <a:ext cx="2073910" cy="376555"/>
          </a:xfrm>
          <a:prstGeom prst="rect">
            <a:avLst/>
          </a:prstGeom>
        </p:spPr>
        <p:txBody>
          <a:bodyPr vert="horz" wrap="square" lIns="0" tIns="12700" rIns="0" bIns="0" rtlCol="0">
            <a:spAutoFit/>
          </a:bodyPr>
          <a:lstStyle/>
          <a:p>
            <a:pPr marL="12700">
              <a:lnSpc>
                <a:spcPct val="100000"/>
              </a:lnSpc>
              <a:spcBef>
                <a:spcPts val="100"/>
              </a:spcBef>
              <a:tabLst>
                <a:tab pos="469265" algn="l"/>
              </a:tabLst>
            </a:pPr>
            <a:r>
              <a:rPr sz="2300" b="1" spc="-25" dirty="0">
                <a:solidFill>
                  <a:srgbClr val="8A1515"/>
                </a:solidFill>
                <a:latin typeface="Calibri"/>
                <a:cs typeface="Calibri"/>
              </a:rPr>
              <a:t>4.</a:t>
            </a:r>
            <a:r>
              <a:rPr sz="2300" b="1" dirty="0">
                <a:solidFill>
                  <a:srgbClr val="8A1515"/>
                </a:solidFill>
                <a:latin typeface="Calibri"/>
                <a:cs typeface="Calibri"/>
              </a:rPr>
              <a:t>	</a:t>
            </a:r>
            <a:r>
              <a:rPr sz="2300" b="1" dirty="0">
                <a:solidFill>
                  <a:srgbClr val="BDBDBD"/>
                </a:solidFill>
                <a:latin typeface="Calibri"/>
                <a:cs typeface="Calibri"/>
              </a:rPr>
              <a:t>What’s</a:t>
            </a:r>
            <a:r>
              <a:rPr sz="2300" b="1" spc="-70" dirty="0">
                <a:solidFill>
                  <a:srgbClr val="BDBDBD"/>
                </a:solidFill>
                <a:latin typeface="Calibri"/>
                <a:cs typeface="Calibri"/>
              </a:rPr>
              <a:t> </a:t>
            </a:r>
            <a:r>
              <a:rPr sz="2300" b="1" spc="-10" dirty="0">
                <a:solidFill>
                  <a:srgbClr val="BDBDBD"/>
                </a:solidFill>
                <a:latin typeface="Calibri"/>
                <a:cs typeface="Calibri"/>
              </a:rPr>
              <a:t>next?</a:t>
            </a:r>
            <a:endParaRPr sz="2300">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dirty="0"/>
              <a:t>Lecture</a:t>
            </a:r>
            <a:r>
              <a:rPr spc="-70" dirty="0"/>
              <a:t> </a:t>
            </a:r>
            <a:r>
              <a:rPr dirty="0"/>
              <a:t>Plan:</a:t>
            </a:r>
            <a:r>
              <a:rPr spc="-50" dirty="0"/>
              <a:t> </a:t>
            </a:r>
            <a:r>
              <a:rPr dirty="0"/>
              <a:t>From</a:t>
            </a:r>
            <a:r>
              <a:rPr spc="-30" dirty="0"/>
              <a:t> </a:t>
            </a:r>
            <a:r>
              <a:rPr dirty="0"/>
              <a:t>Language</a:t>
            </a:r>
            <a:r>
              <a:rPr spc="-105" dirty="0"/>
              <a:t> </a:t>
            </a:r>
            <a:r>
              <a:rPr dirty="0"/>
              <a:t>Models</a:t>
            </a:r>
            <a:r>
              <a:rPr spc="-30" dirty="0"/>
              <a:t> </a:t>
            </a:r>
            <a:r>
              <a:rPr dirty="0"/>
              <a:t>to</a:t>
            </a:r>
            <a:r>
              <a:rPr spc="-15" dirty="0"/>
              <a:t> </a:t>
            </a:r>
            <a:r>
              <a:rPr spc="-10" dirty="0"/>
              <a:t>Assistants</a:t>
            </a: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34</a:t>
            </a:fld>
            <a:endParaRPr spc="-25" dirty="0"/>
          </a:p>
        </p:txBody>
      </p:sp>
      <p:sp>
        <p:nvSpPr>
          <p:cNvPr id="3" name="object 3"/>
          <p:cNvSpPr txBox="1"/>
          <p:nvPr/>
        </p:nvSpPr>
        <p:spPr>
          <a:xfrm>
            <a:off x="484733" y="1137665"/>
            <a:ext cx="10656570" cy="1843405"/>
          </a:xfrm>
          <a:prstGeom prst="rect">
            <a:avLst/>
          </a:prstGeom>
        </p:spPr>
        <p:txBody>
          <a:bodyPr vert="horz" wrap="square" lIns="0" tIns="13335" rIns="0" bIns="0" rtlCol="0">
            <a:spAutoFit/>
          </a:bodyPr>
          <a:lstStyle/>
          <a:p>
            <a:pPr marL="469265" indent="-456565">
              <a:lnSpc>
                <a:spcPct val="100000"/>
              </a:lnSpc>
              <a:spcBef>
                <a:spcPts val="105"/>
              </a:spcBef>
              <a:buClr>
                <a:srgbClr val="8A1515"/>
              </a:buClr>
              <a:buAutoNum type="arabicPeriod"/>
              <a:tabLst>
                <a:tab pos="469265" algn="l"/>
                <a:tab pos="469900" algn="l"/>
              </a:tabLst>
            </a:pPr>
            <a:r>
              <a:rPr sz="2300" b="1" spc="-20" dirty="0">
                <a:latin typeface="Calibri"/>
                <a:cs typeface="Calibri"/>
              </a:rPr>
              <a:t>Zero-</a:t>
            </a:r>
            <a:r>
              <a:rPr sz="2300" b="1" dirty="0">
                <a:latin typeface="Calibri"/>
                <a:cs typeface="Calibri"/>
              </a:rPr>
              <a:t>Shot</a:t>
            </a:r>
            <a:r>
              <a:rPr sz="2300" b="1" spc="-20" dirty="0">
                <a:latin typeface="Calibri"/>
                <a:cs typeface="Calibri"/>
              </a:rPr>
              <a:t> </a:t>
            </a:r>
            <a:r>
              <a:rPr sz="2300" b="1" dirty="0">
                <a:latin typeface="Calibri"/>
                <a:cs typeface="Calibri"/>
              </a:rPr>
              <a:t>(ZS)</a:t>
            </a:r>
            <a:r>
              <a:rPr sz="2300" b="1" spc="-15" dirty="0">
                <a:latin typeface="Calibri"/>
                <a:cs typeface="Calibri"/>
              </a:rPr>
              <a:t> </a:t>
            </a:r>
            <a:r>
              <a:rPr sz="2300" b="1" dirty="0">
                <a:latin typeface="Calibri"/>
                <a:cs typeface="Calibri"/>
              </a:rPr>
              <a:t>and</a:t>
            </a:r>
            <a:r>
              <a:rPr sz="2300" b="1" spc="15" dirty="0">
                <a:latin typeface="Calibri"/>
                <a:cs typeface="Calibri"/>
              </a:rPr>
              <a:t> </a:t>
            </a:r>
            <a:r>
              <a:rPr sz="2300" b="1" dirty="0">
                <a:latin typeface="Calibri"/>
                <a:cs typeface="Calibri"/>
              </a:rPr>
              <a:t>Few-Shot</a:t>
            </a:r>
            <a:r>
              <a:rPr sz="2300" b="1" spc="-25" dirty="0">
                <a:latin typeface="Calibri"/>
                <a:cs typeface="Calibri"/>
              </a:rPr>
              <a:t> </a:t>
            </a:r>
            <a:r>
              <a:rPr sz="2300" b="1" dirty="0">
                <a:latin typeface="Calibri"/>
                <a:cs typeface="Calibri"/>
              </a:rPr>
              <a:t>(FS)</a:t>
            </a:r>
            <a:r>
              <a:rPr sz="2300" b="1" spc="-40" dirty="0">
                <a:latin typeface="Calibri"/>
                <a:cs typeface="Calibri"/>
              </a:rPr>
              <a:t> </a:t>
            </a:r>
            <a:r>
              <a:rPr sz="2300" b="1" spc="-20" dirty="0">
                <a:latin typeface="Calibri"/>
                <a:cs typeface="Calibri"/>
              </a:rPr>
              <a:t>In-</a:t>
            </a:r>
            <a:r>
              <a:rPr sz="2300" b="1" dirty="0">
                <a:latin typeface="Calibri"/>
                <a:cs typeface="Calibri"/>
              </a:rPr>
              <a:t>Context</a:t>
            </a:r>
            <a:r>
              <a:rPr sz="2300" b="1" spc="5" dirty="0">
                <a:latin typeface="Calibri"/>
                <a:cs typeface="Calibri"/>
              </a:rPr>
              <a:t> </a:t>
            </a:r>
            <a:r>
              <a:rPr sz="2300" b="1" spc="-10" dirty="0">
                <a:latin typeface="Calibri"/>
                <a:cs typeface="Calibri"/>
              </a:rPr>
              <a:t>Learning</a:t>
            </a:r>
            <a:endParaRPr sz="2300">
              <a:latin typeface="Calibri"/>
              <a:cs typeface="Calibri"/>
            </a:endParaRPr>
          </a:p>
          <a:p>
            <a:pPr marL="951230">
              <a:lnSpc>
                <a:spcPct val="100000"/>
              </a:lnSpc>
              <a:tabLst>
                <a:tab pos="1229995" algn="l"/>
              </a:tabLst>
            </a:pPr>
            <a:r>
              <a:rPr sz="2300" b="1" spc="-50" dirty="0">
                <a:solidFill>
                  <a:srgbClr val="00AE50"/>
                </a:solidFill>
                <a:latin typeface="Calibri"/>
                <a:cs typeface="Calibri"/>
              </a:rPr>
              <a:t>+</a:t>
            </a:r>
            <a:r>
              <a:rPr sz="2300" b="1" dirty="0">
                <a:solidFill>
                  <a:srgbClr val="00AE50"/>
                </a:solidFill>
                <a:latin typeface="Calibri"/>
                <a:cs typeface="Calibri"/>
              </a:rPr>
              <a:t>	</a:t>
            </a:r>
            <a:r>
              <a:rPr sz="2300" dirty="0">
                <a:solidFill>
                  <a:srgbClr val="00AE50"/>
                </a:solidFill>
                <a:latin typeface="Calibri"/>
                <a:cs typeface="Calibri"/>
              </a:rPr>
              <a:t>No</a:t>
            </a:r>
            <a:r>
              <a:rPr sz="2300" spc="-75" dirty="0">
                <a:solidFill>
                  <a:srgbClr val="00AE50"/>
                </a:solidFill>
                <a:latin typeface="Calibri"/>
                <a:cs typeface="Calibri"/>
              </a:rPr>
              <a:t> </a:t>
            </a:r>
            <a:r>
              <a:rPr sz="2300" dirty="0">
                <a:solidFill>
                  <a:srgbClr val="00AE50"/>
                </a:solidFill>
                <a:latin typeface="Calibri"/>
                <a:cs typeface="Calibri"/>
              </a:rPr>
              <a:t>finetuning</a:t>
            </a:r>
            <a:r>
              <a:rPr sz="2300" spc="-40" dirty="0">
                <a:solidFill>
                  <a:srgbClr val="00AE50"/>
                </a:solidFill>
                <a:latin typeface="Calibri"/>
                <a:cs typeface="Calibri"/>
              </a:rPr>
              <a:t> </a:t>
            </a:r>
            <a:r>
              <a:rPr sz="2300" dirty="0">
                <a:solidFill>
                  <a:srgbClr val="00AE50"/>
                </a:solidFill>
                <a:latin typeface="Calibri"/>
                <a:cs typeface="Calibri"/>
              </a:rPr>
              <a:t>needed,</a:t>
            </a:r>
            <a:r>
              <a:rPr sz="2300" spc="-40" dirty="0">
                <a:solidFill>
                  <a:srgbClr val="00AE50"/>
                </a:solidFill>
                <a:latin typeface="Calibri"/>
                <a:cs typeface="Calibri"/>
              </a:rPr>
              <a:t> </a:t>
            </a:r>
            <a:r>
              <a:rPr sz="2300" dirty="0">
                <a:solidFill>
                  <a:srgbClr val="00AE50"/>
                </a:solidFill>
                <a:latin typeface="Calibri"/>
                <a:cs typeface="Calibri"/>
              </a:rPr>
              <a:t>prompt</a:t>
            </a:r>
            <a:r>
              <a:rPr sz="2300" spc="-25" dirty="0">
                <a:solidFill>
                  <a:srgbClr val="00AE50"/>
                </a:solidFill>
                <a:latin typeface="Calibri"/>
                <a:cs typeface="Calibri"/>
              </a:rPr>
              <a:t> </a:t>
            </a:r>
            <a:r>
              <a:rPr sz="2300" dirty="0">
                <a:solidFill>
                  <a:srgbClr val="00AE50"/>
                </a:solidFill>
                <a:latin typeface="Calibri"/>
                <a:cs typeface="Calibri"/>
              </a:rPr>
              <a:t>engineering</a:t>
            </a:r>
            <a:r>
              <a:rPr sz="2300" spc="-40" dirty="0">
                <a:solidFill>
                  <a:srgbClr val="00AE50"/>
                </a:solidFill>
                <a:latin typeface="Calibri"/>
                <a:cs typeface="Calibri"/>
              </a:rPr>
              <a:t> </a:t>
            </a:r>
            <a:r>
              <a:rPr sz="2300" dirty="0">
                <a:solidFill>
                  <a:srgbClr val="00AE50"/>
                </a:solidFill>
                <a:latin typeface="Calibri"/>
                <a:cs typeface="Calibri"/>
              </a:rPr>
              <a:t>(e.g.</a:t>
            </a:r>
            <a:r>
              <a:rPr sz="2300" spc="-20" dirty="0">
                <a:solidFill>
                  <a:srgbClr val="00AE50"/>
                </a:solidFill>
                <a:latin typeface="Calibri"/>
                <a:cs typeface="Calibri"/>
              </a:rPr>
              <a:t> </a:t>
            </a:r>
            <a:r>
              <a:rPr sz="2300" dirty="0">
                <a:solidFill>
                  <a:srgbClr val="00AE50"/>
                </a:solidFill>
                <a:latin typeface="Calibri"/>
                <a:cs typeface="Calibri"/>
              </a:rPr>
              <a:t>CoT)</a:t>
            </a:r>
            <a:r>
              <a:rPr sz="2300" spc="-35" dirty="0">
                <a:solidFill>
                  <a:srgbClr val="00AE50"/>
                </a:solidFill>
                <a:latin typeface="Calibri"/>
                <a:cs typeface="Calibri"/>
              </a:rPr>
              <a:t> </a:t>
            </a:r>
            <a:r>
              <a:rPr sz="2300" dirty="0">
                <a:solidFill>
                  <a:srgbClr val="00AE50"/>
                </a:solidFill>
                <a:latin typeface="Calibri"/>
                <a:cs typeface="Calibri"/>
              </a:rPr>
              <a:t>can</a:t>
            </a:r>
            <a:r>
              <a:rPr sz="2300" spc="-40" dirty="0">
                <a:solidFill>
                  <a:srgbClr val="00AE50"/>
                </a:solidFill>
                <a:latin typeface="Calibri"/>
                <a:cs typeface="Calibri"/>
              </a:rPr>
              <a:t> </a:t>
            </a:r>
            <a:r>
              <a:rPr sz="2300" dirty="0">
                <a:solidFill>
                  <a:srgbClr val="00AE50"/>
                </a:solidFill>
                <a:latin typeface="Calibri"/>
                <a:cs typeface="Calibri"/>
              </a:rPr>
              <a:t>improve</a:t>
            </a:r>
            <a:r>
              <a:rPr sz="2300" spc="-40" dirty="0">
                <a:solidFill>
                  <a:srgbClr val="00AE50"/>
                </a:solidFill>
                <a:latin typeface="Calibri"/>
                <a:cs typeface="Calibri"/>
              </a:rPr>
              <a:t> </a:t>
            </a:r>
            <a:r>
              <a:rPr sz="2300" spc="-10" dirty="0">
                <a:solidFill>
                  <a:srgbClr val="00AE50"/>
                </a:solidFill>
                <a:latin typeface="Calibri"/>
                <a:cs typeface="Calibri"/>
              </a:rPr>
              <a:t>performance</a:t>
            </a:r>
            <a:endParaRPr sz="2300">
              <a:latin typeface="Calibri"/>
              <a:cs typeface="Calibri"/>
            </a:endParaRPr>
          </a:p>
          <a:p>
            <a:pPr marL="1222375" lvl="1" indent="-280670">
              <a:lnSpc>
                <a:spcPct val="100000"/>
              </a:lnSpc>
              <a:buChar char="–"/>
              <a:tabLst>
                <a:tab pos="1222375" algn="l"/>
                <a:tab pos="1223010" algn="l"/>
              </a:tabLst>
            </a:pPr>
            <a:r>
              <a:rPr sz="2300" dirty="0">
                <a:solidFill>
                  <a:srgbClr val="C00000"/>
                </a:solidFill>
                <a:latin typeface="Calibri"/>
                <a:cs typeface="Calibri"/>
              </a:rPr>
              <a:t>Limits</a:t>
            </a:r>
            <a:r>
              <a:rPr sz="2300" spc="-70" dirty="0">
                <a:solidFill>
                  <a:srgbClr val="C00000"/>
                </a:solidFill>
                <a:latin typeface="Calibri"/>
                <a:cs typeface="Calibri"/>
              </a:rPr>
              <a:t> </a:t>
            </a:r>
            <a:r>
              <a:rPr sz="2300" dirty="0">
                <a:solidFill>
                  <a:srgbClr val="C00000"/>
                </a:solidFill>
                <a:latin typeface="Calibri"/>
                <a:cs typeface="Calibri"/>
              </a:rPr>
              <a:t>to what</a:t>
            </a:r>
            <a:r>
              <a:rPr sz="2300" spc="-15" dirty="0">
                <a:solidFill>
                  <a:srgbClr val="C00000"/>
                </a:solidFill>
                <a:latin typeface="Calibri"/>
                <a:cs typeface="Calibri"/>
              </a:rPr>
              <a:t> </a:t>
            </a:r>
            <a:r>
              <a:rPr sz="2300" dirty="0">
                <a:solidFill>
                  <a:srgbClr val="C00000"/>
                </a:solidFill>
                <a:latin typeface="Calibri"/>
                <a:cs typeface="Calibri"/>
              </a:rPr>
              <a:t>you</a:t>
            </a:r>
            <a:r>
              <a:rPr sz="2300" spc="-35" dirty="0">
                <a:solidFill>
                  <a:srgbClr val="C00000"/>
                </a:solidFill>
                <a:latin typeface="Calibri"/>
                <a:cs typeface="Calibri"/>
              </a:rPr>
              <a:t> </a:t>
            </a:r>
            <a:r>
              <a:rPr sz="2300" dirty="0">
                <a:solidFill>
                  <a:srgbClr val="C00000"/>
                </a:solidFill>
                <a:latin typeface="Calibri"/>
                <a:cs typeface="Calibri"/>
              </a:rPr>
              <a:t>can</a:t>
            </a:r>
            <a:r>
              <a:rPr sz="2300" spc="-10" dirty="0">
                <a:solidFill>
                  <a:srgbClr val="C00000"/>
                </a:solidFill>
                <a:latin typeface="Calibri"/>
                <a:cs typeface="Calibri"/>
              </a:rPr>
              <a:t> </a:t>
            </a:r>
            <a:r>
              <a:rPr sz="2300" dirty="0">
                <a:solidFill>
                  <a:srgbClr val="C00000"/>
                </a:solidFill>
                <a:latin typeface="Calibri"/>
                <a:cs typeface="Calibri"/>
              </a:rPr>
              <a:t>fit</a:t>
            </a:r>
            <a:r>
              <a:rPr sz="2300" spc="-50" dirty="0">
                <a:solidFill>
                  <a:srgbClr val="C00000"/>
                </a:solidFill>
                <a:latin typeface="Calibri"/>
                <a:cs typeface="Calibri"/>
              </a:rPr>
              <a:t> </a:t>
            </a:r>
            <a:r>
              <a:rPr sz="2300" dirty="0">
                <a:solidFill>
                  <a:srgbClr val="C00000"/>
                </a:solidFill>
                <a:latin typeface="Calibri"/>
                <a:cs typeface="Calibri"/>
              </a:rPr>
              <a:t>in</a:t>
            </a:r>
            <a:r>
              <a:rPr sz="2300" spc="-15" dirty="0">
                <a:solidFill>
                  <a:srgbClr val="C00000"/>
                </a:solidFill>
                <a:latin typeface="Calibri"/>
                <a:cs typeface="Calibri"/>
              </a:rPr>
              <a:t> </a:t>
            </a:r>
            <a:r>
              <a:rPr sz="2300" spc="-10" dirty="0">
                <a:solidFill>
                  <a:srgbClr val="C00000"/>
                </a:solidFill>
                <a:latin typeface="Calibri"/>
                <a:cs typeface="Calibri"/>
              </a:rPr>
              <a:t>context</a:t>
            </a:r>
            <a:endParaRPr sz="2300">
              <a:latin typeface="Calibri"/>
              <a:cs typeface="Calibri"/>
            </a:endParaRPr>
          </a:p>
          <a:p>
            <a:pPr marL="1222375" lvl="1" indent="-280670">
              <a:lnSpc>
                <a:spcPct val="100000"/>
              </a:lnSpc>
              <a:buChar char="–"/>
              <a:tabLst>
                <a:tab pos="1222375" algn="l"/>
                <a:tab pos="1223010" algn="l"/>
              </a:tabLst>
            </a:pPr>
            <a:r>
              <a:rPr sz="2300" dirty="0">
                <a:solidFill>
                  <a:srgbClr val="C00000"/>
                </a:solidFill>
                <a:latin typeface="Calibri"/>
                <a:cs typeface="Calibri"/>
              </a:rPr>
              <a:t>Complex</a:t>
            </a:r>
            <a:r>
              <a:rPr sz="2300" spc="-75" dirty="0">
                <a:solidFill>
                  <a:srgbClr val="C00000"/>
                </a:solidFill>
                <a:latin typeface="Calibri"/>
                <a:cs typeface="Calibri"/>
              </a:rPr>
              <a:t> </a:t>
            </a:r>
            <a:r>
              <a:rPr sz="2300" dirty="0">
                <a:solidFill>
                  <a:srgbClr val="C00000"/>
                </a:solidFill>
                <a:latin typeface="Calibri"/>
                <a:cs typeface="Calibri"/>
              </a:rPr>
              <a:t>tasks</a:t>
            </a:r>
            <a:r>
              <a:rPr sz="2300" spc="-30" dirty="0">
                <a:solidFill>
                  <a:srgbClr val="C00000"/>
                </a:solidFill>
                <a:latin typeface="Calibri"/>
                <a:cs typeface="Calibri"/>
              </a:rPr>
              <a:t> </a:t>
            </a:r>
            <a:r>
              <a:rPr sz="2300" dirty="0">
                <a:solidFill>
                  <a:srgbClr val="C00000"/>
                </a:solidFill>
                <a:latin typeface="Calibri"/>
                <a:cs typeface="Calibri"/>
              </a:rPr>
              <a:t>will</a:t>
            </a:r>
            <a:r>
              <a:rPr sz="2300" spc="-60" dirty="0">
                <a:solidFill>
                  <a:srgbClr val="C00000"/>
                </a:solidFill>
                <a:latin typeface="Calibri"/>
                <a:cs typeface="Calibri"/>
              </a:rPr>
              <a:t> </a:t>
            </a:r>
            <a:r>
              <a:rPr sz="2300" dirty="0">
                <a:solidFill>
                  <a:srgbClr val="C00000"/>
                </a:solidFill>
                <a:latin typeface="Calibri"/>
                <a:cs typeface="Calibri"/>
              </a:rPr>
              <a:t>probably</a:t>
            </a:r>
            <a:r>
              <a:rPr sz="2300" spc="-70" dirty="0">
                <a:solidFill>
                  <a:srgbClr val="C00000"/>
                </a:solidFill>
                <a:latin typeface="Calibri"/>
                <a:cs typeface="Calibri"/>
              </a:rPr>
              <a:t> </a:t>
            </a:r>
            <a:r>
              <a:rPr sz="2300" dirty="0">
                <a:solidFill>
                  <a:srgbClr val="C00000"/>
                </a:solidFill>
                <a:latin typeface="Calibri"/>
                <a:cs typeface="Calibri"/>
              </a:rPr>
              <a:t>need</a:t>
            </a:r>
            <a:r>
              <a:rPr sz="2300" spc="-45" dirty="0">
                <a:solidFill>
                  <a:srgbClr val="C00000"/>
                </a:solidFill>
                <a:latin typeface="Calibri"/>
                <a:cs typeface="Calibri"/>
              </a:rPr>
              <a:t> </a:t>
            </a:r>
            <a:r>
              <a:rPr sz="2300" dirty="0">
                <a:solidFill>
                  <a:srgbClr val="C00000"/>
                </a:solidFill>
                <a:latin typeface="Calibri"/>
                <a:cs typeface="Calibri"/>
              </a:rPr>
              <a:t>gradient</a:t>
            </a:r>
            <a:r>
              <a:rPr sz="2300" spc="-55" dirty="0">
                <a:solidFill>
                  <a:srgbClr val="C00000"/>
                </a:solidFill>
                <a:latin typeface="Calibri"/>
                <a:cs typeface="Calibri"/>
              </a:rPr>
              <a:t> </a:t>
            </a:r>
            <a:r>
              <a:rPr sz="2300" spc="-10" dirty="0">
                <a:solidFill>
                  <a:srgbClr val="C00000"/>
                </a:solidFill>
                <a:latin typeface="Calibri"/>
                <a:cs typeface="Calibri"/>
              </a:rPr>
              <a:t>steps</a:t>
            </a:r>
            <a:endParaRPr sz="2300">
              <a:latin typeface="Calibri"/>
              <a:cs typeface="Calibri"/>
            </a:endParaRPr>
          </a:p>
          <a:p>
            <a:pPr marL="469265" indent="-456565">
              <a:lnSpc>
                <a:spcPct val="100000"/>
              </a:lnSpc>
              <a:spcBef>
                <a:spcPts val="505"/>
              </a:spcBef>
              <a:buClr>
                <a:srgbClr val="8A1515"/>
              </a:buClr>
              <a:buAutoNum type="arabicPeriod" startAt="2"/>
              <a:tabLst>
                <a:tab pos="469265" algn="l"/>
                <a:tab pos="469900" algn="l"/>
              </a:tabLst>
            </a:pPr>
            <a:r>
              <a:rPr sz="2300" b="1" dirty="0">
                <a:latin typeface="Calibri"/>
                <a:cs typeface="Calibri"/>
              </a:rPr>
              <a:t>Instruction</a:t>
            </a:r>
            <a:r>
              <a:rPr sz="2300" b="1" spc="-70" dirty="0">
                <a:latin typeface="Calibri"/>
                <a:cs typeface="Calibri"/>
              </a:rPr>
              <a:t> </a:t>
            </a:r>
            <a:r>
              <a:rPr sz="2300" b="1" spc="-10" dirty="0">
                <a:latin typeface="Calibri"/>
                <a:cs typeface="Calibri"/>
              </a:rPr>
              <a:t>finetuning</a:t>
            </a:r>
            <a:endParaRPr sz="2300">
              <a:latin typeface="Calibri"/>
              <a:cs typeface="Calibri"/>
            </a:endParaRPr>
          </a:p>
        </p:txBody>
      </p:sp>
      <p:sp>
        <p:nvSpPr>
          <p:cNvPr id="4" name="object 4"/>
          <p:cNvSpPr txBox="1"/>
          <p:nvPr/>
        </p:nvSpPr>
        <p:spPr>
          <a:xfrm>
            <a:off x="484733" y="4082237"/>
            <a:ext cx="7058025" cy="377190"/>
          </a:xfrm>
          <a:prstGeom prst="rect">
            <a:avLst/>
          </a:prstGeom>
        </p:spPr>
        <p:txBody>
          <a:bodyPr vert="horz" wrap="square" lIns="0" tIns="13335" rIns="0" bIns="0" rtlCol="0">
            <a:spAutoFit/>
          </a:bodyPr>
          <a:lstStyle/>
          <a:p>
            <a:pPr marL="12700">
              <a:lnSpc>
                <a:spcPct val="100000"/>
              </a:lnSpc>
              <a:spcBef>
                <a:spcPts val="105"/>
              </a:spcBef>
              <a:tabLst>
                <a:tab pos="469265" algn="l"/>
              </a:tabLst>
            </a:pPr>
            <a:r>
              <a:rPr sz="2300" b="1" spc="-25" dirty="0">
                <a:solidFill>
                  <a:srgbClr val="8A1515"/>
                </a:solidFill>
                <a:latin typeface="Calibri"/>
                <a:cs typeface="Calibri"/>
              </a:rPr>
              <a:t>3.</a:t>
            </a:r>
            <a:r>
              <a:rPr sz="2300" b="1" dirty="0">
                <a:solidFill>
                  <a:srgbClr val="8A1515"/>
                </a:solidFill>
                <a:latin typeface="Calibri"/>
                <a:cs typeface="Calibri"/>
              </a:rPr>
              <a:t>	</a:t>
            </a:r>
            <a:r>
              <a:rPr sz="2300" b="1" dirty="0">
                <a:solidFill>
                  <a:srgbClr val="BDBDBD"/>
                </a:solidFill>
                <a:latin typeface="Calibri"/>
                <a:cs typeface="Calibri"/>
              </a:rPr>
              <a:t>Reinforcement</a:t>
            </a:r>
            <a:r>
              <a:rPr sz="2300" b="1" spc="-50" dirty="0">
                <a:solidFill>
                  <a:srgbClr val="BDBDBD"/>
                </a:solidFill>
                <a:latin typeface="Calibri"/>
                <a:cs typeface="Calibri"/>
              </a:rPr>
              <a:t> </a:t>
            </a:r>
            <a:r>
              <a:rPr sz="2300" b="1" dirty="0">
                <a:solidFill>
                  <a:srgbClr val="BDBDBD"/>
                </a:solidFill>
                <a:latin typeface="Calibri"/>
                <a:cs typeface="Calibri"/>
              </a:rPr>
              <a:t>Learning</a:t>
            </a:r>
            <a:r>
              <a:rPr sz="2300" b="1" spc="-50" dirty="0">
                <a:solidFill>
                  <a:srgbClr val="BDBDBD"/>
                </a:solidFill>
                <a:latin typeface="Calibri"/>
                <a:cs typeface="Calibri"/>
              </a:rPr>
              <a:t> </a:t>
            </a:r>
            <a:r>
              <a:rPr sz="2300" b="1" dirty="0">
                <a:solidFill>
                  <a:srgbClr val="BDBDBD"/>
                </a:solidFill>
                <a:latin typeface="Calibri"/>
                <a:cs typeface="Calibri"/>
              </a:rPr>
              <a:t>from</a:t>
            </a:r>
            <a:r>
              <a:rPr sz="2300" b="1" spc="-35" dirty="0">
                <a:solidFill>
                  <a:srgbClr val="BDBDBD"/>
                </a:solidFill>
                <a:latin typeface="Calibri"/>
                <a:cs typeface="Calibri"/>
              </a:rPr>
              <a:t> </a:t>
            </a:r>
            <a:r>
              <a:rPr sz="2300" b="1" dirty="0">
                <a:solidFill>
                  <a:srgbClr val="BDBDBD"/>
                </a:solidFill>
                <a:latin typeface="Calibri"/>
                <a:cs typeface="Calibri"/>
              </a:rPr>
              <a:t>Human</a:t>
            </a:r>
            <a:r>
              <a:rPr sz="2300" b="1" spc="-45" dirty="0">
                <a:solidFill>
                  <a:srgbClr val="BDBDBD"/>
                </a:solidFill>
                <a:latin typeface="Calibri"/>
                <a:cs typeface="Calibri"/>
              </a:rPr>
              <a:t> </a:t>
            </a:r>
            <a:r>
              <a:rPr sz="2300" b="1" dirty="0">
                <a:solidFill>
                  <a:srgbClr val="BDBDBD"/>
                </a:solidFill>
                <a:latin typeface="Calibri"/>
                <a:cs typeface="Calibri"/>
              </a:rPr>
              <a:t>Feedback</a:t>
            </a:r>
            <a:r>
              <a:rPr sz="2300" b="1" spc="-45" dirty="0">
                <a:solidFill>
                  <a:srgbClr val="BDBDBD"/>
                </a:solidFill>
                <a:latin typeface="Calibri"/>
                <a:cs typeface="Calibri"/>
              </a:rPr>
              <a:t> </a:t>
            </a:r>
            <a:r>
              <a:rPr sz="2300" b="1" spc="-10" dirty="0">
                <a:solidFill>
                  <a:srgbClr val="BDBDBD"/>
                </a:solidFill>
                <a:latin typeface="Calibri"/>
                <a:cs typeface="Calibri"/>
              </a:rPr>
              <a:t>(RLHF)</a:t>
            </a:r>
            <a:endParaRPr sz="2300">
              <a:latin typeface="Calibri"/>
              <a:cs typeface="Calibri"/>
            </a:endParaRPr>
          </a:p>
        </p:txBody>
      </p:sp>
      <p:sp>
        <p:nvSpPr>
          <p:cNvPr id="5" name="object 5"/>
          <p:cNvSpPr txBox="1"/>
          <p:nvPr/>
        </p:nvSpPr>
        <p:spPr>
          <a:xfrm>
            <a:off x="484733" y="5555691"/>
            <a:ext cx="2073910" cy="376555"/>
          </a:xfrm>
          <a:prstGeom prst="rect">
            <a:avLst/>
          </a:prstGeom>
        </p:spPr>
        <p:txBody>
          <a:bodyPr vert="horz" wrap="square" lIns="0" tIns="12700" rIns="0" bIns="0" rtlCol="0">
            <a:spAutoFit/>
          </a:bodyPr>
          <a:lstStyle/>
          <a:p>
            <a:pPr marL="12700">
              <a:lnSpc>
                <a:spcPct val="100000"/>
              </a:lnSpc>
              <a:spcBef>
                <a:spcPts val="100"/>
              </a:spcBef>
              <a:tabLst>
                <a:tab pos="469265" algn="l"/>
              </a:tabLst>
            </a:pPr>
            <a:r>
              <a:rPr sz="2300" b="1" spc="-25" dirty="0">
                <a:solidFill>
                  <a:srgbClr val="8A1515"/>
                </a:solidFill>
                <a:latin typeface="Calibri"/>
                <a:cs typeface="Calibri"/>
              </a:rPr>
              <a:t>4.</a:t>
            </a:r>
            <a:r>
              <a:rPr sz="2300" b="1" dirty="0">
                <a:solidFill>
                  <a:srgbClr val="8A1515"/>
                </a:solidFill>
                <a:latin typeface="Calibri"/>
                <a:cs typeface="Calibri"/>
              </a:rPr>
              <a:t>	</a:t>
            </a:r>
            <a:r>
              <a:rPr sz="2300" b="1" dirty="0">
                <a:solidFill>
                  <a:srgbClr val="BDBDBD"/>
                </a:solidFill>
                <a:latin typeface="Calibri"/>
                <a:cs typeface="Calibri"/>
              </a:rPr>
              <a:t>What’s</a:t>
            </a:r>
            <a:r>
              <a:rPr sz="2300" b="1" spc="-70" dirty="0">
                <a:solidFill>
                  <a:srgbClr val="BDBDBD"/>
                </a:solidFill>
                <a:latin typeface="Calibri"/>
                <a:cs typeface="Calibri"/>
              </a:rPr>
              <a:t> </a:t>
            </a:r>
            <a:r>
              <a:rPr sz="2300" b="1" spc="-10" dirty="0">
                <a:solidFill>
                  <a:srgbClr val="BDBDBD"/>
                </a:solidFill>
                <a:latin typeface="Calibri"/>
                <a:cs typeface="Calibri"/>
              </a:rPr>
              <a:t>next?</a:t>
            </a:r>
            <a:endParaRPr sz="2300">
              <a:latin typeface="Calibri"/>
              <a:cs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Language</a:t>
            </a:r>
            <a:r>
              <a:rPr b="0" spc="-30" dirty="0">
                <a:latin typeface="Calibri"/>
                <a:cs typeface="Calibri"/>
              </a:rPr>
              <a:t> </a:t>
            </a:r>
            <a:r>
              <a:rPr b="0" dirty="0">
                <a:latin typeface="Calibri"/>
                <a:cs typeface="Calibri"/>
              </a:rPr>
              <a:t>modeling</a:t>
            </a:r>
            <a:r>
              <a:rPr b="0" spc="-10" dirty="0">
                <a:latin typeface="Calibri"/>
                <a:cs typeface="Calibri"/>
              </a:rPr>
              <a:t> </a:t>
            </a:r>
            <a:r>
              <a:rPr b="0" dirty="0">
                <a:latin typeface="Calibri"/>
                <a:cs typeface="Calibri"/>
              </a:rPr>
              <a:t>≠</a:t>
            </a:r>
            <a:r>
              <a:rPr b="0" spc="-40" dirty="0">
                <a:latin typeface="Calibri"/>
                <a:cs typeface="Calibri"/>
              </a:rPr>
              <a:t> </a:t>
            </a:r>
            <a:r>
              <a:rPr b="0" dirty="0">
                <a:latin typeface="Calibri"/>
                <a:cs typeface="Calibri"/>
              </a:rPr>
              <a:t>assisting</a:t>
            </a:r>
            <a:r>
              <a:rPr b="0" spc="20" dirty="0">
                <a:latin typeface="Calibri"/>
                <a:cs typeface="Calibri"/>
              </a:rPr>
              <a:t> </a:t>
            </a:r>
            <a:r>
              <a:rPr b="0" spc="-10" dirty="0">
                <a:latin typeface="Calibri"/>
                <a:cs typeface="Calibri"/>
              </a:rPr>
              <a:t>users</a:t>
            </a:r>
          </a:p>
        </p:txBody>
      </p:sp>
      <p:grpSp>
        <p:nvGrpSpPr>
          <p:cNvPr id="3" name="object 3"/>
          <p:cNvGrpSpPr/>
          <p:nvPr/>
        </p:nvGrpSpPr>
        <p:grpSpPr>
          <a:xfrm>
            <a:off x="515112" y="1295400"/>
            <a:ext cx="11158855" cy="3657600"/>
            <a:chOff x="515112" y="1295400"/>
            <a:chExt cx="11158855" cy="3657600"/>
          </a:xfrm>
        </p:grpSpPr>
        <p:pic>
          <p:nvPicPr>
            <p:cNvPr id="4" name="object 4"/>
            <p:cNvPicPr/>
            <p:nvPr/>
          </p:nvPicPr>
          <p:blipFill>
            <a:blip r:embed="rId3" cstate="print"/>
            <a:stretch>
              <a:fillRect/>
            </a:stretch>
          </p:blipFill>
          <p:spPr>
            <a:xfrm>
              <a:off x="515112" y="1295400"/>
              <a:ext cx="11158728" cy="914400"/>
            </a:xfrm>
            <a:prstGeom prst="rect">
              <a:avLst/>
            </a:prstGeom>
          </p:spPr>
        </p:pic>
        <p:pic>
          <p:nvPicPr>
            <p:cNvPr id="5" name="object 5"/>
            <p:cNvPicPr/>
            <p:nvPr/>
          </p:nvPicPr>
          <p:blipFill>
            <a:blip r:embed="rId4" cstate="print"/>
            <a:stretch>
              <a:fillRect/>
            </a:stretch>
          </p:blipFill>
          <p:spPr>
            <a:xfrm>
              <a:off x="515112" y="2057400"/>
              <a:ext cx="11158728" cy="2895600"/>
            </a:xfrm>
            <a:prstGeom prst="rect">
              <a:avLst/>
            </a:prstGeom>
          </p:spPr>
        </p:pic>
      </p:grpSp>
      <p:sp>
        <p:nvSpPr>
          <p:cNvPr id="6" name="object 6"/>
          <p:cNvSpPr txBox="1"/>
          <p:nvPr/>
        </p:nvSpPr>
        <p:spPr>
          <a:xfrm>
            <a:off x="1822195" y="5165597"/>
            <a:ext cx="884237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Language</a:t>
            </a:r>
            <a:r>
              <a:rPr sz="2400" spc="-35" dirty="0">
                <a:latin typeface="Calibri"/>
                <a:cs typeface="Calibri"/>
              </a:rPr>
              <a:t> </a:t>
            </a:r>
            <a:r>
              <a:rPr sz="2400" dirty="0">
                <a:latin typeface="Calibri"/>
                <a:cs typeface="Calibri"/>
              </a:rPr>
              <a:t>models</a:t>
            </a:r>
            <a:r>
              <a:rPr sz="2400" spc="-50" dirty="0">
                <a:latin typeface="Calibri"/>
                <a:cs typeface="Calibri"/>
              </a:rPr>
              <a:t> </a:t>
            </a:r>
            <a:r>
              <a:rPr sz="2400" dirty="0">
                <a:latin typeface="Calibri"/>
                <a:cs typeface="Calibri"/>
              </a:rPr>
              <a:t>are</a:t>
            </a:r>
            <a:r>
              <a:rPr sz="2400" spc="-45" dirty="0">
                <a:latin typeface="Calibri"/>
                <a:cs typeface="Calibri"/>
              </a:rPr>
              <a:t> </a:t>
            </a:r>
            <a:r>
              <a:rPr sz="2400" dirty="0">
                <a:latin typeface="Calibri"/>
                <a:cs typeface="Calibri"/>
              </a:rPr>
              <a:t>not</a:t>
            </a:r>
            <a:r>
              <a:rPr sz="2400" spc="-55" dirty="0">
                <a:latin typeface="Calibri"/>
                <a:cs typeface="Calibri"/>
              </a:rPr>
              <a:t> </a:t>
            </a:r>
            <a:r>
              <a:rPr sz="2400" i="1" dirty="0">
                <a:latin typeface="Calibri"/>
                <a:cs typeface="Calibri"/>
              </a:rPr>
              <a:t>aligned</a:t>
            </a:r>
            <a:r>
              <a:rPr sz="2400" i="1" spc="-20" dirty="0">
                <a:latin typeface="Calibri"/>
                <a:cs typeface="Calibri"/>
              </a:rPr>
              <a:t> </a:t>
            </a:r>
            <a:r>
              <a:rPr sz="2400" dirty="0">
                <a:latin typeface="Calibri"/>
                <a:cs typeface="Calibri"/>
              </a:rPr>
              <a:t>with</a:t>
            </a:r>
            <a:r>
              <a:rPr sz="2400" spc="-60" dirty="0">
                <a:latin typeface="Calibri"/>
                <a:cs typeface="Calibri"/>
              </a:rPr>
              <a:t> </a:t>
            </a:r>
            <a:r>
              <a:rPr sz="2400" dirty="0">
                <a:latin typeface="Calibri"/>
                <a:cs typeface="Calibri"/>
              </a:rPr>
              <a:t>user</a:t>
            </a:r>
            <a:r>
              <a:rPr sz="2400" spc="-35" dirty="0">
                <a:latin typeface="Calibri"/>
                <a:cs typeface="Calibri"/>
              </a:rPr>
              <a:t> </a:t>
            </a:r>
            <a:r>
              <a:rPr sz="2400" dirty="0">
                <a:latin typeface="Calibri"/>
                <a:cs typeface="Calibri"/>
              </a:rPr>
              <a:t>intent</a:t>
            </a:r>
            <a:r>
              <a:rPr sz="2400" spc="-45" dirty="0">
                <a:latin typeface="Calibri"/>
                <a:cs typeface="Calibri"/>
              </a:rPr>
              <a:t> </a:t>
            </a:r>
            <a:r>
              <a:rPr sz="2400" dirty="0">
                <a:latin typeface="Calibri"/>
                <a:cs typeface="Calibri"/>
              </a:rPr>
              <a:t>[</a:t>
            </a:r>
            <a:r>
              <a:rPr sz="2400" u="sng" dirty="0">
                <a:solidFill>
                  <a:srgbClr val="007A92"/>
                </a:solidFill>
                <a:uFill>
                  <a:solidFill>
                    <a:srgbClr val="007A92"/>
                  </a:solidFill>
                </a:uFill>
                <a:latin typeface="Calibri"/>
                <a:cs typeface="Calibri"/>
              </a:rPr>
              <a:t>Ouyang</a:t>
            </a:r>
            <a:r>
              <a:rPr sz="2400" u="sng" spc="-2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6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50" dirty="0">
                <a:solidFill>
                  <a:srgbClr val="007A92"/>
                </a:solidFill>
                <a:uFill>
                  <a:solidFill>
                    <a:srgbClr val="007A92"/>
                  </a:solidFill>
                </a:uFill>
                <a:latin typeface="Calibri"/>
                <a:cs typeface="Calibri"/>
              </a:rPr>
              <a:t> </a:t>
            </a:r>
            <a:r>
              <a:rPr sz="2400" u="sng" spc="-10" dirty="0">
                <a:solidFill>
                  <a:srgbClr val="007A92"/>
                </a:solidFill>
                <a:uFill>
                  <a:solidFill>
                    <a:srgbClr val="007A92"/>
                  </a:solidFill>
                </a:uFill>
                <a:latin typeface="Calibri"/>
                <a:cs typeface="Calibri"/>
              </a:rPr>
              <a:t>2022</a:t>
            </a:r>
            <a:r>
              <a:rPr sz="2400" spc="-10" dirty="0">
                <a:latin typeface="Calibri"/>
                <a:cs typeface="Calibri"/>
              </a:rPr>
              <a:t>].</a:t>
            </a:r>
            <a:endParaRPr sz="2400">
              <a:latin typeface="Calibri"/>
              <a:cs typeface="Calibri"/>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35</a:t>
            </a:fld>
            <a:endParaRPr spc="-25"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Language</a:t>
            </a:r>
            <a:r>
              <a:rPr b="0" spc="-30" dirty="0">
                <a:latin typeface="Calibri"/>
                <a:cs typeface="Calibri"/>
              </a:rPr>
              <a:t> </a:t>
            </a:r>
            <a:r>
              <a:rPr b="0" dirty="0">
                <a:latin typeface="Calibri"/>
                <a:cs typeface="Calibri"/>
              </a:rPr>
              <a:t>modeling</a:t>
            </a:r>
            <a:r>
              <a:rPr b="0" spc="-10" dirty="0">
                <a:latin typeface="Calibri"/>
                <a:cs typeface="Calibri"/>
              </a:rPr>
              <a:t> </a:t>
            </a:r>
            <a:r>
              <a:rPr b="0" dirty="0">
                <a:latin typeface="Calibri"/>
                <a:cs typeface="Calibri"/>
              </a:rPr>
              <a:t>≠</a:t>
            </a:r>
            <a:r>
              <a:rPr b="0" spc="-40" dirty="0">
                <a:latin typeface="Calibri"/>
                <a:cs typeface="Calibri"/>
              </a:rPr>
              <a:t> </a:t>
            </a:r>
            <a:r>
              <a:rPr b="0" dirty="0">
                <a:latin typeface="Calibri"/>
                <a:cs typeface="Calibri"/>
              </a:rPr>
              <a:t>assisting</a:t>
            </a:r>
            <a:r>
              <a:rPr b="0" spc="20" dirty="0">
                <a:latin typeface="Calibri"/>
                <a:cs typeface="Calibri"/>
              </a:rPr>
              <a:t> </a:t>
            </a:r>
            <a:r>
              <a:rPr b="0" spc="-10" dirty="0">
                <a:latin typeface="Calibri"/>
                <a:cs typeface="Calibri"/>
              </a:rPr>
              <a:t>users</a:t>
            </a:r>
          </a:p>
        </p:txBody>
      </p:sp>
      <p:grpSp>
        <p:nvGrpSpPr>
          <p:cNvPr id="3" name="object 3"/>
          <p:cNvGrpSpPr/>
          <p:nvPr/>
        </p:nvGrpSpPr>
        <p:grpSpPr>
          <a:xfrm>
            <a:off x="515112" y="1295400"/>
            <a:ext cx="11158855" cy="3657600"/>
            <a:chOff x="515112" y="1295400"/>
            <a:chExt cx="11158855" cy="3657600"/>
          </a:xfrm>
        </p:grpSpPr>
        <p:pic>
          <p:nvPicPr>
            <p:cNvPr id="4" name="object 4"/>
            <p:cNvPicPr/>
            <p:nvPr/>
          </p:nvPicPr>
          <p:blipFill>
            <a:blip r:embed="rId2" cstate="print"/>
            <a:stretch>
              <a:fillRect/>
            </a:stretch>
          </p:blipFill>
          <p:spPr>
            <a:xfrm>
              <a:off x="515112" y="1295400"/>
              <a:ext cx="11158728" cy="3657600"/>
            </a:xfrm>
            <a:prstGeom prst="rect">
              <a:avLst/>
            </a:prstGeom>
          </p:spPr>
        </p:pic>
        <p:sp>
          <p:nvSpPr>
            <p:cNvPr id="5" name="object 5"/>
            <p:cNvSpPr/>
            <p:nvPr/>
          </p:nvSpPr>
          <p:spPr>
            <a:xfrm>
              <a:off x="2436876" y="2438400"/>
              <a:ext cx="9067800" cy="2362200"/>
            </a:xfrm>
            <a:custGeom>
              <a:avLst/>
              <a:gdLst/>
              <a:ahLst/>
              <a:cxnLst/>
              <a:rect l="l" t="t" r="r" b="b"/>
              <a:pathLst>
                <a:path w="9067800" h="2362200">
                  <a:moveTo>
                    <a:pt x="9067800" y="0"/>
                  </a:moveTo>
                  <a:lnTo>
                    <a:pt x="0" y="0"/>
                  </a:lnTo>
                  <a:lnTo>
                    <a:pt x="0" y="2362200"/>
                  </a:lnTo>
                  <a:lnTo>
                    <a:pt x="9067800" y="2362200"/>
                  </a:lnTo>
                  <a:lnTo>
                    <a:pt x="9067800" y="0"/>
                  </a:lnTo>
                  <a:close/>
                </a:path>
              </a:pathLst>
            </a:custGeom>
            <a:solidFill>
              <a:srgbClr val="F6F6F4"/>
            </a:solidFill>
          </p:spPr>
          <p:txBody>
            <a:bodyPr wrap="square" lIns="0" tIns="0" rIns="0" bIns="0" rtlCol="0"/>
            <a:lstStyle/>
            <a:p>
              <a:endParaRPr/>
            </a:p>
          </p:txBody>
        </p:sp>
      </p:grpSp>
      <p:sp>
        <p:nvSpPr>
          <p:cNvPr id="6" name="object 6"/>
          <p:cNvSpPr txBox="1"/>
          <p:nvPr/>
        </p:nvSpPr>
        <p:spPr>
          <a:xfrm>
            <a:off x="1835911" y="2280665"/>
            <a:ext cx="8842375" cy="3636645"/>
          </a:xfrm>
          <a:prstGeom prst="rect">
            <a:avLst/>
          </a:prstGeom>
        </p:spPr>
        <p:txBody>
          <a:bodyPr vert="horz" wrap="square" lIns="0" tIns="12700" rIns="0" bIns="0" rtlCol="0">
            <a:spAutoFit/>
          </a:bodyPr>
          <a:lstStyle/>
          <a:p>
            <a:pPr marL="692150">
              <a:lnSpc>
                <a:spcPct val="100000"/>
              </a:lnSpc>
              <a:spcBef>
                <a:spcPts val="100"/>
              </a:spcBef>
            </a:pPr>
            <a:r>
              <a:rPr sz="2400" b="1" spc="-10" dirty="0">
                <a:latin typeface="Calibri"/>
                <a:cs typeface="Calibri"/>
              </a:rPr>
              <a:t>Human</a:t>
            </a:r>
            <a:endParaRPr sz="2400">
              <a:latin typeface="Calibri"/>
              <a:cs typeface="Calibri"/>
            </a:endParaRPr>
          </a:p>
          <a:p>
            <a:pPr marL="692150" marR="1160145">
              <a:lnSpc>
                <a:spcPct val="100000"/>
              </a:lnSpc>
            </a:pPr>
            <a:r>
              <a:rPr sz="2400" dirty="0">
                <a:latin typeface="Calibri"/>
                <a:cs typeface="Calibri"/>
              </a:rPr>
              <a:t>A</a:t>
            </a:r>
            <a:r>
              <a:rPr sz="2400" spc="-90" dirty="0">
                <a:latin typeface="Calibri"/>
                <a:cs typeface="Calibri"/>
              </a:rPr>
              <a:t> </a:t>
            </a:r>
            <a:r>
              <a:rPr sz="2400" dirty="0">
                <a:latin typeface="Calibri"/>
                <a:cs typeface="Calibri"/>
              </a:rPr>
              <a:t>giant</a:t>
            </a:r>
            <a:r>
              <a:rPr sz="2400" spc="-45" dirty="0">
                <a:latin typeface="Calibri"/>
                <a:cs typeface="Calibri"/>
              </a:rPr>
              <a:t> </a:t>
            </a:r>
            <a:r>
              <a:rPr sz="2400" spc="-10" dirty="0">
                <a:latin typeface="Calibri"/>
                <a:cs typeface="Calibri"/>
              </a:rPr>
              <a:t>rocket</a:t>
            </a:r>
            <a:r>
              <a:rPr sz="2400" spc="-110" dirty="0">
                <a:latin typeface="Calibri"/>
                <a:cs typeface="Calibri"/>
              </a:rPr>
              <a:t> </a:t>
            </a:r>
            <a:r>
              <a:rPr sz="2400" dirty="0">
                <a:latin typeface="Calibri"/>
                <a:cs typeface="Calibri"/>
              </a:rPr>
              <a:t>ship</a:t>
            </a:r>
            <a:r>
              <a:rPr sz="2400" spc="-50" dirty="0">
                <a:latin typeface="Calibri"/>
                <a:cs typeface="Calibri"/>
              </a:rPr>
              <a:t> </a:t>
            </a:r>
            <a:r>
              <a:rPr sz="2400" dirty="0">
                <a:latin typeface="Calibri"/>
                <a:cs typeface="Calibri"/>
              </a:rPr>
              <a:t>blasted</a:t>
            </a:r>
            <a:r>
              <a:rPr sz="2400" spc="-55" dirty="0">
                <a:latin typeface="Calibri"/>
                <a:cs typeface="Calibri"/>
              </a:rPr>
              <a:t> </a:t>
            </a:r>
            <a:r>
              <a:rPr sz="2400" dirty="0">
                <a:latin typeface="Calibri"/>
                <a:cs typeface="Calibri"/>
              </a:rPr>
              <a:t>off</a:t>
            </a:r>
            <a:r>
              <a:rPr sz="2400" spc="-35" dirty="0">
                <a:latin typeface="Calibri"/>
                <a:cs typeface="Calibri"/>
              </a:rPr>
              <a:t> </a:t>
            </a:r>
            <a:r>
              <a:rPr sz="2400" dirty="0">
                <a:latin typeface="Calibri"/>
                <a:cs typeface="Calibri"/>
              </a:rPr>
              <a:t>from</a:t>
            </a:r>
            <a:r>
              <a:rPr sz="2400" spc="-70" dirty="0">
                <a:latin typeface="Calibri"/>
                <a:cs typeface="Calibri"/>
              </a:rPr>
              <a:t> </a:t>
            </a:r>
            <a:r>
              <a:rPr sz="2400" dirty="0">
                <a:latin typeface="Calibri"/>
                <a:cs typeface="Calibri"/>
              </a:rPr>
              <a:t>Earth</a:t>
            </a:r>
            <a:r>
              <a:rPr sz="2400" spc="-55" dirty="0">
                <a:latin typeface="Calibri"/>
                <a:cs typeface="Calibri"/>
              </a:rPr>
              <a:t> </a:t>
            </a:r>
            <a:r>
              <a:rPr sz="2400" spc="-10" dirty="0">
                <a:latin typeface="Calibri"/>
                <a:cs typeface="Calibri"/>
              </a:rPr>
              <a:t>carrying </a:t>
            </a:r>
            <a:r>
              <a:rPr sz="2400" dirty="0">
                <a:latin typeface="Calibri"/>
                <a:cs typeface="Calibri"/>
              </a:rPr>
              <a:t>astronauts</a:t>
            </a:r>
            <a:r>
              <a:rPr sz="2400" spc="-85" dirty="0">
                <a:latin typeface="Calibri"/>
                <a:cs typeface="Calibri"/>
              </a:rPr>
              <a:t> </a:t>
            </a:r>
            <a:r>
              <a:rPr sz="2400" dirty="0">
                <a:latin typeface="Calibri"/>
                <a:cs typeface="Calibri"/>
              </a:rPr>
              <a:t>to</a:t>
            </a:r>
            <a:r>
              <a:rPr sz="2400" spc="-60" dirty="0">
                <a:latin typeface="Calibri"/>
                <a:cs typeface="Calibri"/>
              </a:rPr>
              <a:t> </a:t>
            </a:r>
            <a:r>
              <a:rPr sz="2400" dirty="0">
                <a:latin typeface="Calibri"/>
                <a:cs typeface="Calibri"/>
              </a:rPr>
              <a:t>the</a:t>
            </a:r>
            <a:r>
              <a:rPr sz="2400" spc="-40" dirty="0">
                <a:latin typeface="Calibri"/>
                <a:cs typeface="Calibri"/>
              </a:rPr>
              <a:t> </a:t>
            </a:r>
            <a:r>
              <a:rPr sz="2400" dirty="0">
                <a:latin typeface="Calibri"/>
                <a:cs typeface="Calibri"/>
              </a:rPr>
              <a:t>moon.</a:t>
            </a:r>
            <a:r>
              <a:rPr sz="2400" spc="-75" dirty="0">
                <a:latin typeface="Calibri"/>
                <a:cs typeface="Calibri"/>
              </a:rPr>
              <a:t> </a:t>
            </a:r>
            <a:r>
              <a:rPr sz="2400" dirty="0">
                <a:latin typeface="Calibri"/>
                <a:cs typeface="Calibri"/>
              </a:rPr>
              <a:t>The</a:t>
            </a:r>
            <a:r>
              <a:rPr sz="2400" spc="-25" dirty="0">
                <a:latin typeface="Calibri"/>
                <a:cs typeface="Calibri"/>
              </a:rPr>
              <a:t> </a:t>
            </a:r>
            <a:r>
              <a:rPr sz="2400" dirty="0">
                <a:latin typeface="Calibri"/>
                <a:cs typeface="Calibri"/>
              </a:rPr>
              <a:t>astronauts</a:t>
            </a:r>
            <a:r>
              <a:rPr sz="2400" spc="-60" dirty="0">
                <a:latin typeface="Calibri"/>
                <a:cs typeface="Calibri"/>
              </a:rPr>
              <a:t> </a:t>
            </a:r>
            <a:r>
              <a:rPr sz="2400" dirty="0">
                <a:latin typeface="Calibri"/>
                <a:cs typeface="Calibri"/>
              </a:rPr>
              <a:t>landed</a:t>
            </a:r>
            <a:r>
              <a:rPr sz="2400" spc="-35" dirty="0">
                <a:latin typeface="Calibri"/>
                <a:cs typeface="Calibri"/>
              </a:rPr>
              <a:t> </a:t>
            </a:r>
            <a:r>
              <a:rPr sz="2400" spc="-10" dirty="0">
                <a:latin typeface="Calibri"/>
                <a:cs typeface="Calibri"/>
              </a:rPr>
              <a:t>their </a:t>
            </a:r>
            <a:r>
              <a:rPr sz="2400" dirty="0">
                <a:latin typeface="Calibri"/>
                <a:cs typeface="Calibri"/>
              </a:rPr>
              <a:t>spaceship</a:t>
            </a:r>
            <a:r>
              <a:rPr sz="2400" spc="-60" dirty="0">
                <a:latin typeface="Calibri"/>
                <a:cs typeface="Calibri"/>
              </a:rPr>
              <a:t> </a:t>
            </a:r>
            <a:r>
              <a:rPr sz="2400" dirty="0">
                <a:latin typeface="Calibri"/>
                <a:cs typeface="Calibri"/>
              </a:rPr>
              <a:t>on</a:t>
            </a:r>
            <a:r>
              <a:rPr sz="2400" spc="-45" dirty="0">
                <a:latin typeface="Calibri"/>
                <a:cs typeface="Calibri"/>
              </a:rPr>
              <a:t> </a:t>
            </a:r>
            <a:r>
              <a:rPr sz="2400" dirty="0">
                <a:latin typeface="Calibri"/>
                <a:cs typeface="Calibri"/>
              </a:rPr>
              <a:t>the</a:t>
            </a:r>
            <a:r>
              <a:rPr sz="2400" spc="-55" dirty="0">
                <a:latin typeface="Calibri"/>
                <a:cs typeface="Calibri"/>
              </a:rPr>
              <a:t> </a:t>
            </a:r>
            <a:r>
              <a:rPr sz="2400" dirty="0">
                <a:latin typeface="Calibri"/>
                <a:cs typeface="Calibri"/>
              </a:rPr>
              <a:t>moon</a:t>
            </a:r>
            <a:r>
              <a:rPr sz="2400" spc="-80" dirty="0">
                <a:latin typeface="Calibri"/>
                <a:cs typeface="Calibri"/>
              </a:rPr>
              <a:t> </a:t>
            </a:r>
            <a:r>
              <a:rPr sz="2400" dirty="0">
                <a:latin typeface="Calibri"/>
                <a:cs typeface="Calibri"/>
              </a:rPr>
              <a:t>and</a:t>
            </a:r>
            <a:r>
              <a:rPr sz="2400" spc="-45" dirty="0">
                <a:latin typeface="Calibri"/>
                <a:cs typeface="Calibri"/>
              </a:rPr>
              <a:t> </a:t>
            </a:r>
            <a:r>
              <a:rPr sz="2400" dirty="0">
                <a:latin typeface="Calibri"/>
                <a:cs typeface="Calibri"/>
              </a:rPr>
              <a:t>walked</a:t>
            </a:r>
            <a:r>
              <a:rPr sz="2400" spc="-75" dirty="0">
                <a:latin typeface="Calibri"/>
                <a:cs typeface="Calibri"/>
              </a:rPr>
              <a:t> </a:t>
            </a:r>
            <a:r>
              <a:rPr sz="2400" dirty="0">
                <a:latin typeface="Calibri"/>
                <a:cs typeface="Calibri"/>
              </a:rPr>
              <a:t>around</a:t>
            </a:r>
            <a:r>
              <a:rPr sz="2400" spc="-50" dirty="0">
                <a:latin typeface="Calibri"/>
                <a:cs typeface="Calibri"/>
              </a:rPr>
              <a:t> </a:t>
            </a:r>
            <a:r>
              <a:rPr sz="2400" dirty="0">
                <a:latin typeface="Calibri"/>
                <a:cs typeface="Calibri"/>
              </a:rPr>
              <a:t>exploring</a:t>
            </a:r>
            <a:r>
              <a:rPr sz="2400" spc="-75" dirty="0">
                <a:latin typeface="Calibri"/>
                <a:cs typeface="Calibri"/>
              </a:rPr>
              <a:t> </a:t>
            </a:r>
            <a:r>
              <a:rPr sz="2400" spc="-25" dirty="0">
                <a:latin typeface="Calibri"/>
                <a:cs typeface="Calibri"/>
              </a:rPr>
              <a:t>the </a:t>
            </a:r>
            <a:r>
              <a:rPr sz="2400" dirty="0">
                <a:latin typeface="Calibri"/>
                <a:cs typeface="Calibri"/>
              </a:rPr>
              <a:t>lunar</a:t>
            </a:r>
            <a:r>
              <a:rPr sz="2400" spc="-75" dirty="0">
                <a:latin typeface="Calibri"/>
                <a:cs typeface="Calibri"/>
              </a:rPr>
              <a:t> </a:t>
            </a:r>
            <a:r>
              <a:rPr sz="2400" dirty="0">
                <a:latin typeface="Calibri"/>
                <a:cs typeface="Calibri"/>
              </a:rPr>
              <a:t>surface.</a:t>
            </a:r>
            <a:r>
              <a:rPr sz="2400" spc="-75" dirty="0">
                <a:latin typeface="Calibri"/>
                <a:cs typeface="Calibri"/>
              </a:rPr>
              <a:t> </a:t>
            </a:r>
            <a:r>
              <a:rPr sz="2400" dirty="0">
                <a:latin typeface="Calibri"/>
                <a:cs typeface="Calibri"/>
              </a:rPr>
              <a:t>Then</a:t>
            </a:r>
            <a:r>
              <a:rPr sz="2400" spc="-30" dirty="0">
                <a:latin typeface="Calibri"/>
                <a:cs typeface="Calibri"/>
              </a:rPr>
              <a:t> </a:t>
            </a:r>
            <a:r>
              <a:rPr sz="2400" dirty="0">
                <a:latin typeface="Calibri"/>
                <a:cs typeface="Calibri"/>
              </a:rPr>
              <a:t>they</a:t>
            </a:r>
            <a:r>
              <a:rPr sz="2400" spc="-45" dirty="0">
                <a:latin typeface="Calibri"/>
                <a:cs typeface="Calibri"/>
              </a:rPr>
              <a:t> </a:t>
            </a:r>
            <a:r>
              <a:rPr sz="2400" dirty="0">
                <a:latin typeface="Calibri"/>
                <a:cs typeface="Calibri"/>
              </a:rPr>
              <a:t>returned</a:t>
            </a:r>
            <a:r>
              <a:rPr sz="2400" spc="-70" dirty="0">
                <a:latin typeface="Calibri"/>
                <a:cs typeface="Calibri"/>
              </a:rPr>
              <a:t> </a:t>
            </a:r>
            <a:r>
              <a:rPr sz="2400" dirty="0">
                <a:latin typeface="Calibri"/>
                <a:cs typeface="Calibri"/>
              </a:rPr>
              <a:t>safely</a:t>
            </a:r>
            <a:r>
              <a:rPr sz="2400" spc="-50" dirty="0">
                <a:latin typeface="Calibri"/>
                <a:cs typeface="Calibri"/>
              </a:rPr>
              <a:t> </a:t>
            </a:r>
            <a:r>
              <a:rPr sz="2400" dirty="0">
                <a:latin typeface="Calibri"/>
                <a:cs typeface="Calibri"/>
              </a:rPr>
              <a:t>back</a:t>
            </a:r>
            <a:r>
              <a:rPr sz="2400" spc="-55" dirty="0">
                <a:latin typeface="Calibri"/>
                <a:cs typeface="Calibri"/>
              </a:rPr>
              <a:t> </a:t>
            </a:r>
            <a:r>
              <a:rPr sz="2400" dirty="0">
                <a:latin typeface="Calibri"/>
                <a:cs typeface="Calibri"/>
              </a:rPr>
              <a:t>to</a:t>
            </a:r>
            <a:r>
              <a:rPr sz="2400" spc="-70" dirty="0">
                <a:latin typeface="Calibri"/>
                <a:cs typeface="Calibri"/>
              </a:rPr>
              <a:t> </a:t>
            </a:r>
            <a:r>
              <a:rPr sz="2400" spc="-10" dirty="0">
                <a:latin typeface="Calibri"/>
                <a:cs typeface="Calibri"/>
              </a:rPr>
              <a:t>Earth, </a:t>
            </a:r>
            <a:r>
              <a:rPr sz="2400" dirty="0">
                <a:latin typeface="Calibri"/>
                <a:cs typeface="Calibri"/>
              </a:rPr>
              <a:t>bringing</a:t>
            </a:r>
            <a:r>
              <a:rPr sz="2400" spc="-95" dirty="0">
                <a:latin typeface="Calibri"/>
                <a:cs typeface="Calibri"/>
              </a:rPr>
              <a:t> </a:t>
            </a:r>
            <a:r>
              <a:rPr sz="2400" dirty="0">
                <a:latin typeface="Calibri"/>
                <a:cs typeface="Calibri"/>
              </a:rPr>
              <a:t>home</a:t>
            </a:r>
            <a:r>
              <a:rPr sz="2400" spc="-45" dirty="0">
                <a:latin typeface="Calibri"/>
                <a:cs typeface="Calibri"/>
              </a:rPr>
              <a:t> </a:t>
            </a:r>
            <a:r>
              <a:rPr sz="2400" dirty="0">
                <a:latin typeface="Calibri"/>
                <a:cs typeface="Calibri"/>
              </a:rPr>
              <a:t>moon</a:t>
            </a:r>
            <a:r>
              <a:rPr sz="2400" spc="-65" dirty="0">
                <a:latin typeface="Calibri"/>
                <a:cs typeface="Calibri"/>
              </a:rPr>
              <a:t> </a:t>
            </a:r>
            <a:r>
              <a:rPr sz="2400" dirty="0">
                <a:latin typeface="Calibri"/>
                <a:cs typeface="Calibri"/>
              </a:rPr>
              <a:t>rocks</a:t>
            </a:r>
            <a:r>
              <a:rPr sz="2400" spc="-70" dirty="0">
                <a:latin typeface="Calibri"/>
                <a:cs typeface="Calibri"/>
              </a:rPr>
              <a:t> </a:t>
            </a:r>
            <a:r>
              <a:rPr sz="2400" dirty="0">
                <a:latin typeface="Calibri"/>
                <a:cs typeface="Calibri"/>
              </a:rPr>
              <a:t>to</a:t>
            </a:r>
            <a:r>
              <a:rPr sz="2400" spc="-80" dirty="0">
                <a:latin typeface="Calibri"/>
                <a:cs typeface="Calibri"/>
              </a:rPr>
              <a:t> </a:t>
            </a:r>
            <a:r>
              <a:rPr sz="2400" dirty="0">
                <a:latin typeface="Calibri"/>
                <a:cs typeface="Calibri"/>
              </a:rPr>
              <a:t>show</a:t>
            </a:r>
            <a:r>
              <a:rPr sz="2400" spc="-40" dirty="0">
                <a:latin typeface="Calibri"/>
                <a:cs typeface="Calibri"/>
              </a:rPr>
              <a:t> </a:t>
            </a:r>
            <a:r>
              <a:rPr sz="2400" spc="-10" dirty="0">
                <a:latin typeface="Calibri"/>
                <a:cs typeface="Calibri"/>
              </a:rPr>
              <a:t>everyone.</a:t>
            </a:r>
            <a:endParaRPr sz="2400">
              <a:latin typeface="Calibri"/>
              <a:cs typeface="Calibri"/>
            </a:endParaRPr>
          </a:p>
          <a:p>
            <a:pPr>
              <a:lnSpc>
                <a:spcPct val="100000"/>
              </a:lnSpc>
            </a:pPr>
            <a:endParaRPr sz="2400">
              <a:latin typeface="Calibri"/>
              <a:cs typeface="Calibri"/>
            </a:endParaRPr>
          </a:p>
          <a:p>
            <a:pPr>
              <a:lnSpc>
                <a:spcPct val="100000"/>
              </a:lnSpc>
              <a:spcBef>
                <a:spcPts val="20"/>
              </a:spcBef>
            </a:pPr>
            <a:endParaRPr sz="2000">
              <a:latin typeface="Calibri"/>
              <a:cs typeface="Calibri"/>
            </a:endParaRPr>
          </a:p>
          <a:p>
            <a:pPr algn="ctr">
              <a:lnSpc>
                <a:spcPct val="100000"/>
              </a:lnSpc>
            </a:pPr>
            <a:r>
              <a:rPr sz="2400" dirty="0">
                <a:latin typeface="Calibri"/>
                <a:cs typeface="Calibri"/>
              </a:rPr>
              <a:t>Language</a:t>
            </a:r>
            <a:r>
              <a:rPr sz="2400" spc="-35" dirty="0">
                <a:latin typeface="Calibri"/>
                <a:cs typeface="Calibri"/>
              </a:rPr>
              <a:t> </a:t>
            </a:r>
            <a:r>
              <a:rPr sz="2400" dirty="0">
                <a:latin typeface="Calibri"/>
                <a:cs typeface="Calibri"/>
              </a:rPr>
              <a:t>models</a:t>
            </a:r>
            <a:r>
              <a:rPr sz="2400" spc="-50" dirty="0">
                <a:latin typeface="Calibri"/>
                <a:cs typeface="Calibri"/>
              </a:rPr>
              <a:t> </a:t>
            </a:r>
            <a:r>
              <a:rPr sz="2400" dirty="0">
                <a:latin typeface="Calibri"/>
                <a:cs typeface="Calibri"/>
              </a:rPr>
              <a:t>are</a:t>
            </a:r>
            <a:r>
              <a:rPr sz="2400" spc="-45" dirty="0">
                <a:latin typeface="Calibri"/>
                <a:cs typeface="Calibri"/>
              </a:rPr>
              <a:t> </a:t>
            </a:r>
            <a:r>
              <a:rPr sz="2400" dirty="0">
                <a:latin typeface="Calibri"/>
                <a:cs typeface="Calibri"/>
              </a:rPr>
              <a:t>not</a:t>
            </a:r>
            <a:r>
              <a:rPr sz="2400" spc="-55" dirty="0">
                <a:latin typeface="Calibri"/>
                <a:cs typeface="Calibri"/>
              </a:rPr>
              <a:t> </a:t>
            </a:r>
            <a:r>
              <a:rPr sz="2400" i="1" dirty="0">
                <a:latin typeface="Calibri"/>
                <a:cs typeface="Calibri"/>
              </a:rPr>
              <a:t>aligned</a:t>
            </a:r>
            <a:r>
              <a:rPr sz="2400" i="1" spc="-20" dirty="0">
                <a:latin typeface="Calibri"/>
                <a:cs typeface="Calibri"/>
              </a:rPr>
              <a:t> </a:t>
            </a:r>
            <a:r>
              <a:rPr sz="2400" dirty="0">
                <a:latin typeface="Calibri"/>
                <a:cs typeface="Calibri"/>
              </a:rPr>
              <a:t>with</a:t>
            </a:r>
            <a:r>
              <a:rPr sz="2400" spc="-60" dirty="0">
                <a:latin typeface="Calibri"/>
                <a:cs typeface="Calibri"/>
              </a:rPr>
              <a:t> </a:t>
            </a:r>
            <a:r>
              <a:rPr sz="2400" dirty="0">
                <a:latin typeface="Calibri"/>
                <a:cs typeface="Calibri"/>
              </a:rPr>
              <a:t>user</a:t>
            </a:r>
            <a:r>
              <a:rPr sz="2400" spc="-35" dirty="0">
                <a:latin typeface="Calibri"/>
                <a:cs typeface="Calibri"/>
              </a:rPr>
              <a:t> </a:t>
            </a:r>
            <a:r>
              <a:rPr sz="2400" dirty="0">
                <a:latin typeface="Calibri"/>
                <a:cs typeface="Calibri"/>
              </a:rPr>
              <a:t>intent</a:t>
            </a:r>
            <a:r>
              <a:rPr sz="2400" spc="-45" dirty="0">
                <a:latin typeface="Calibri"/>
                <a:cs typeface="Calibri"/>
              </a:rPr>
              <a:t> </a:t>
            </a:r>
            <a:r>
              <a:rPr sz="2400" dirty="0">
                <a:latin typeface="Calibri"/>
                <a:cs typeface="Calibri"/>
              </a:rPr>
              <a:t>[</a:t>
            </a:r>
            <a:r>
              <a:rPr sz="2400" u="sng" dirty="0">
                <a:solidFill>
                  <a:srgbClr val="007A92"/>
                </a:solidFill>
                <a:uFill>
                  <a:solidFill>
                    <a:srgbClr val="007A92"/>
                  </a:solidFill>
                </a:uFill>
                <a:latin typeface="Calibri"/>
                <a:cs typeface="Calibri"/>
              </a:rPr>
              <a:t>Ouyang</a:t>
            </a:r>
            <a:r>
              <a:rPr sz="2400" u="sng" spc="-2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6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50" dirty="0">
                <a:solidFill>
                  <a:srgbClr val="007A92"/>
                </a:solidFill>
                <a:uFill>
                  <a:solidFill>
                    <a:srgbClr val="007A92"/>
                  </a:solidFill>
                </a:uFill>
                <a:latin typeface="Calibri"/>
                <a:cs typeface="Calibri"/>
              </a:rPr>
              <a:t> </a:t>
            </a:r>
            <a:r>
              <a:rPr sz="2400" u="sng" spc="-10" dirty="0">
                <a:solidFill>
                  <a:srgbClr val="007A92"/>
                </a:solidFill>
                <a:uFill>
                  <a:solidFill>
                    <a:srgbClr val="007A92"/>
                  </a:solidFill>
                </a:uFill>
                <a:latin typeface="Calibri"/>
                <a:cs typeface="Calibri"/>
              </a:rPr>
              <a:t>2022</a:t>
            </a:r>
            <a:r>
              <a:rPr sz="2400" spc="-10" dirty="0">
                <a:latin typeface="Calibri"/>
                <a:cs typeface="Calibri"/>
              </a:rPr>
              <a:t>].</a:t>
            </a:r>
            <a:endParaRPr sz="2400">
              <a:latin typeface="Calibri"/>
              <a:cs typeface="Calibri"/>
            </a:endParaRPr>
          </a:p>
          <a:p>
            <a:pPr marL="1905" algn="ctr">
              <a:lnSpc>
                <a:spcPct val="100000"/>
              </a:lnSpc>
            </a:pPr>
            <a:r>
              <a:rPr sz="2400" dirty="0">
                <a:latin typeface="Calibri"/>
                <a:cs typeface="Calibri"/>
              </a:rPr>
              <a:t>Finetuning</a:t>
            </a:r>
            <a:r>
              <a:rPr sz="2400" spc="-60" dirty="0">
                <a:latin typeface="Calibri"/>
                <a:cs typeface="Calibri"/>
              </a:rPr>
              <a:t> </a:t>
            </a:r>
            <a:r>
              <a:rPr sz="2400" dirty="0">
                <a:latin typeface="Calibri"/>
                <a:cs typeface="Calibri"/>
              </a:rPr>
              <a:t>to</a:t>
            </a:r>
            <a:r>
              <a:rPr sz="2400" spc="-55" dirty="0">
                <a:latin typeface="Calibri"/>
                <a:cs typeface="Calibri"/>
              </a:rPr>
              <a:t> </a:t>
            </a:r>
            <a:r>
              <a:rPr sz="2400" dirty="0">
                <a:latin typeface="Calibri"/>
                <a:cs typeface="Calibri"/>
              </a:rPr>
              <a:t>the</a:t>
            </a:r>
            <a:r>
              <a:rPr sz="2400" spc="-20" dirty="0">
                <a:latin typeface="Calibri"/>
                <a:cs typeface="Calibri"/>
              </a:rPr>
              <a:t> </a:t>
            </a:r>
            <a:r>
              <a:rPr sz="2400" spc="-10" dirty="0">
                <a:latin typeface="Calibri"/>
                <a:cs typeface="Calibri"/>
              </a:rPr>
              <a:t>rescue!</a:t>
            </a:r>
            <a:endParaRPr sz="2400">
              <a:latin typeface="Calibri"/>
              <a:cs typeface="Calibri"/>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36</a:t>
            </a:fld>
            <a:endParaRPr spc="-25"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Recall</a:t>
            </a:r>
            <a:r>
              <a:rPr b="0" spc="-60" dirty="0">
                <a:latin typeface="Calibri"/>
                <a:cs typeface="Calibri"/>
              </a:rPr>
              <a:t> </a:t>
            </a:r>
            <a:r>
              <a:rPr b="0" dirty="0">
                <a:latin typeface="Calibri"/>
                <a:cs typeface="Calibri"/>
              </a:rPr>
              <a:t>From</a:t>
            </a:r>
            <a:r>
              <a:rPr b="0" spc="-55" dirty="0">
                <a:latin typeface="Calibri"/>
                <a:cs typeface="Calibri"/>
              </a:rPr>
              <a:t> </a:t>
            </a:r>
            <a:r>
              <a:rPr b="0" dirty="0">
                <a:latin typeface="Calibri"/>
                <a:cs typeface="Calibri"/>
              </a:rPr>
              <a:t>Lecture</a:t>
            </a:r>
            <a:r>
              <a:rPr b="0" spc="-45" dirty="0">
                <a:latin typeface="Calibri"/>
                <a:cs typeface="Calibri"/>
              </a:rPr>
              <a:t> </a:t>
            </a:r>
            <a:r>
              <a:rPr b="0" dirty="0">
                <a:latin typeface="Calibri"/>
                <a:cs typeface="Calibri"/>
              </a:rPr>
              <a:t>10:</a:t>
            </a:r>
            <a:r>
              <a:rPr b="0" spc="-15" dirty="0">
                <a:latin typeface="Calibri"/>
                <a:cs typeface="Calibri"/>
              </a:rPr>
              <a:t> </a:t>
            </a:r>
            <a:r>
              <a:rPr b="0" dirty="0">
                <a:latin typeface="Calibri"/>
                <a:cs typeface="Calibri"/>
              </a:rPr>
              <a:t>The</a:t>
            </a:r>
            <a:r>
              <a:rPr b="0" spc="-20" dirty="0">
                <a:latin typeface="Calibri"/>
                <a:cs typeface="Calibri"/>
              </a:rPr>
              <a:t> </a:t>
            </a:r>
            <a:r>
              <a:rPr b="0" dirty="0">
                <a:latin typeface="Calibri"/>
                <a:cs typeface="Calibri"/>
              </a:rPr>
              <a:t>Pretraining</a:t>
            </a:r>
            <a:r>
              <a:rPr b="0" spc="-15" dirty="0">
                <a:latin typeface="Calibri"/>
                <a:cs typeface="Calibri"/>
              </a:rPr>
              <a:t> </a:t>
            </a:r>
            <a:r>
              <a:rPr b="0" dirty="0">
                <a:latin typeface="Calibri"/>
                <a:cs typeface="Calibri"/>
              </a:rPr>
              <a:t>/</a:t>
            </a:r>
            <a:r>
              <a:rPr b="0" spc="-30" dirty="0">
                <a:latin typeface="Calibri"/>
                <a:cs typeface="Calibri"/>
              </a:rPr>
              <a:t> </a:t>
            </a:r>
            <a:r>
              <a:rPr b="0" dirty="0">
                <a:latin typeface="Calibri"/>
                <a:cs typeface="Calibri"/>
              </a:rPr>
              <a:t>Finetuning</a:t>
            </a:r>
            <a:r>
              <a:rPr b="0" spc="35" dirty="0">
                <a:latin typeface="Calibri"/>
                <a:cs typeface="Calibri"/>
              </a:rPr>
              <a:t> </a:t>
            </a:r>
            <a:r>
              <a:rPr b="0" spc="-10" dirty="0">
                <a:latin typeface="Calibri"/>
                <a:cs typeface="Calibri"/>
              </a:rPr>
              <a:t>Paradigm</a:t>
            </a:r>
          </a:p>
        </p:txBody>
      </p:sp>
      <p:sp>
        <p:nvSpPr>
          <p:cNvPr id="3" name="object 3"/>
          <p:cNvSpPr txBox="1"/>
          <p:nvPr/>
        </p:nvSpPr>
        <p:spPr>
          <a:xfrm>
            <a:off x="484733" y="1137665"/>
            <a:ext cx="9391015" cy="376555"/>
          </a:xfrm>
          <a:prstGeom prst="rect">
            <a:avLst/>
          </a:prstGeom>
        </p:spPr>
        <p:txBody>
          <a:bodyPr vert="horz" wrap="square" lIns="0" tIns="13335" rIns="0" bIns="0" rtlCol="0">
            <a:spAutoFit/>
          </a:bodyPr>
          <a:lstStyle/>
          <a:p>
            <a:pPr marL="12700">
              <a:lnSpc>
                <a:spcPct val="100000"/>
              </a:lnSpc>
              <a:spcBef>
                <a:spcPts val="105"/>
              </a:spcBef>
            </a:pPr>
            <a:r>
              <a:rPr sz="2300" dirty="0">
                <a:latin typeface="Calibri"/>
                <a:cs typeface="Calibri"/>
              </a:rPr>
              <a:t>Pretraining</a:t>
            </a:r>
            <a:r>
              <a:rPr sz="2300" spc="-60" dirty="0">
                <a:latin typeface="Calibri"/>
                <a:cs typeface="Calibri"/>
              </a:rPr>
              <a:t> </a:t>
            </a:r>
            <a:r>
              <a:rPr sz="2300" dirty="0">
                <a:latin typeface="Calibri"/>
                <a:cs typeface="Calibri"/>
              </a:rPr>
              <a:t>can</a:t>
            </a:r>
            <a:r>
              <a:rPr sz="2300" spc="-5" dirty="0">
                <a:latin typeface="Calibri"/>
                <a:cs typeface="Calibri"/>
              </a:rPr>
              <a:t> </a:t>
            </a:r>
            <a:r>
              <a:rPr sz="2300" dirty="0">
                <a:latin typeface="Calibri"/>
                <a:cs typeface="Calibri"/>
              </a:rPr>
              <a:t>improve</a:t>
            </a:r>
            <a:r>
              <a:rPr sz="2300" spc="-15" dirty="0">
                <a:latin typeface="Calibri"/>
                <a:cs typeface="Calibri"/>
              </a:rPr>
              <a:t> </a:t>
            </a:r>
            <a:r>
              <a:rPr sz="2300" dirty="0">
                <a:latin typeface="Calibri"/>
                <a:cs typeface="Calibri"/>
              </a:rPr>
              <a:t>NLP</a:t>
            </a:r>
            <a:r>
              <a:rPr sz="2300" spc="-40" dirty="0">
                <a:latin typeface="Calibri"/>
                <a:cs typeface="Calibri"/>
              </a:rPr>
              <a:t> </a:t>
            </a:r>
            <a:r>
              <a:rPr sz="2300" dirty="0">
                <a:latin typeface="Calibri"/>
                <a:cs typeface="Calibri"/>
              </a:rPr>
              <a:t>applications</a:t>
            </a:r>
            <a:r>
              <a:rPr sz="2300" spc="-15" dirty="0">
                <a:latin typeface="Calibri"/>
                <a:cs typeface="Calibri"/>
              </a:rPr>
              <a:t> </a:t>
            </a:r>
            <a:r>
              <a:rPr sz="2300" dirty="0">
                <a:latin typeface="Calibri"/>
                <a:cs typeface="Calibri"/>
              </a:rPr>
              <a:t>by</a:t>
            </a:r>
            <a:r>
              <a:rPr sz="2300" spc="-20" dirty="0">
                <a:latin typeface="Calibri"/>
                <a:cs typeface="Calibri"/>
              </a:rPr>
              <a:t> </a:t>
            </a:r>
            <a:r>
              <a:rPr sz="2300" dirty="0">
                <a:latin typeface="Calibri"/>
                <a:cs typeface="Calibri"/>
              </a:rPr>
              <a:t>serving</a:t>
            </a:r>
            <a:r>
              <a:rPr sz="2300" spc="-40" dirty="0">
                <a:latin typeface="Calibri"/>
                <a:cs typeface="Calibri"/>
              </a:rPr>
              <a:t> </a:t>
            </a:r>
            <a:r>
              <a:rPr sz="2300" dirty="0">
                <a:latin typeface="Calibri"/>
                <a:cs typeface="Calibri"/>
              </a:rPr>
              <a:t>as</a:t>
            </a:r>
            <a:r>
              <a:rPr sz="2300" spc="-20" dirty="0">
                <a:latin typeface="Calibri"/>
                <a:cs typeface="Calibri"/>
              </a:rPr>
              <a:t> </a:t>
            </a:r>
            <a:r>
              <a:rPr sz="2300" dirty="0">
                <a:latin typeface="Calibri"/>
                <a:cs typeface="Calibri"/>
              </a:rPr>
              <a:t>parameter </a:t>
            </a:r>
            <a:r>
              <a:rPr sz="2300" spc="-10" dirty="0">
                <a:latin typeface="Calibri"/>
                <a:cs typeface="Calibri"/>
              </a:rPr>
              <a:t>initialization.</a:t>
            </a:r>
            <a:endParaRPr sz="2300">
              <a:latin typeface="Calibri"/>
              <a:cs typeface="Calibri"/>
            </a:endParaRPr>
          </a:p>
        </p:txBody>
      </p:sp>
      <p:grpSp>
        <p:nvGrpSpPr>
          <p:cNvPr id="4" name="object 4"/>
          <p:cNvGrpSpPr/>
          <p:nvPr/>
        </p:nvGrpSpPr>
        <p:grpSpPr>
          <a:xfrm>
            <a:off x="944689" y="3529393"/>
            <a:ext cx="3967479" cy="1871345"/>
            <a:chOff x="944689" y="3529393"/>
            <a:chExt cx="3967479" cy="1871345"/>
          </a:xfrm>
        </p:grpSpPr>
        <p:sp>
          <p:nvSpPr>
            <p:cNvPr id="5" name="object 5"/>
            <p:cNvSpPr/>
            <p:nvPr/>
          </p:nvSpPr>
          <p:spPr>
            <a:xfrm>
              <a:off x="1101852" y="3555491"/>
              <a:ext cx="151130" cy="481965"/>
            </a:xfrm>
            <a:custGeom>
              <a:avLst/>
              <a:gdLst/>
              <a:ahLst/>
              <a:cxnLst/>
              <a:rect l="l" t="t" r="r" b="b"/>
              <a:pathLst>
                <a:path w="151130" h="481964">
                  <a:moveTo>
                    <a:pt x="150837" y="0"/>
                  </a:moveTo>
                  <a:lnTo>
                    <a:pt x="0" y="0"/>
                  </a:lnTo>
                  <a:lnTo>
                    <a:pt x="0" y="481456"/>
                  </a:lnTo>
                  <a:lnTo>
                    <a:pt x="150837" y="481456"/>
                  </a:lnTo>
                  <a:lnTo>
                    <a:pt x="150837" y="0"/>
                  </a:lnTo>
                  <a:close/>
                </a:path>
              </a:pathLst>
            </a:custGeom>
            <a:solidFill>
              <a:srgbClr val="E24747"/>
            </a:solidFill>
          </p:spPr>
          <p:txBody>
            <a:bodyPr wrap="square" lIns="0" tIns="0" rIns="0" bIns="0" rtlCol="0"/>
            <a:lstStyle/>
            <a:p>
              <a:endParaRPr/>
            </a:p>
          </p:txBody>
        </p:sp>
        <p:sp>
          <p:nvSpPr>
            <p:cNvPr id="6" name="object 6"/>
            <p:cNvSpPr/>
            <p:nvPr/>
          </p:nvSpPr>
          <p:spPr>
            <a:xfrm>
              <a:off x="1252728" y="3757802"/>
              <a:ext cx="76835" cy="76835"/>
            </a:xfrm>
            <a:custGeom>
              <a:avLst/>
              <a:gdLst/>
              <a:ahLst/>
              <a:cxnLst/>
              <a:rect l="l" t="t" r="r" b="b"/>
              <a:pathLst>
                <a:path w="76834" h="76835">
                  <a:moveTo>
                    <a:pt x="76327" y="76454"/>
                  </a:moveTo>
                  <a:lnTo>
                    <a:pt x="76200" y="44577"/>
                  </a:lnTo>
                  <a:lnTo>
                    <a:pt x="76073" y="31877"/>
                  </a:lnTo>
                  <a:lnTo>
                    <a:pt x="76073" y="0"/>
                  </a:lnTo>
                  <a:lnTo>
                    <a:pt x="0" y="38354"/>
                  </a:lnTo>
                  <a:lnTo>
                    <a:pt x="76327" y="76454"/>
                  </a:lnTo>
                  <a:close/>
                </a:path>
              </a:pathLst>
            </a:custGeom>
            <a:solidFill>
              <a:srgbClr val="000000"/>
            </a:solidFill>
          </p:spPr>
          <p:txBody>
            <a:bodyPr wrap="square" lIns="0" tIns="0" rIns="0" bIns="0" rtlCol="0"/>
            <a:lstStyle/>
            <a:p>
              <a:endParaRPr/>
            </a:p>
          </p:txBody>
        </p:sp>
        <p:sp>
          <p:nvSpPr>
            <p:cNvPr id="7" name="object 7"/>
            <p:cNvSpPr/>
            <p:nvPr/>
          </p:nvSpPr>
          <p:spPr>
            <a:xfrm>
              <a:off x="1863598" y="3553967"/>
              <a:ext cx="151130" cy="483234"/>
            </a:xfrm>
            <a:custGeom>
              <a:avLst/>
              <a:gdLst/>
              <a:ahLst/>
              <a:cxnLst/>
              <a:rect l="l" t="t" r="r" b="b"/>
              <a:pathLst>
                <a:path w="151130" h="483235">
                  <a:moveTo>
                    <a:pt x="150837" y="0"/>
                  </a:moveTo>
                  <a:lnTo>
                    <a:pt x="0" y="0"/>
                  </a:lnTo>
                  <a:lnTo>
                    <a:pt x="0" y="482980"/>
                  </a:lnTo>
                  <a:lnTo>
                    <a:pt x="150837" y="482980"/>
                  </a:lnTo>
                  <a:lnTo>
                    <a:pt x="150837" y="0"/>
                  </a:lnTo>
                  <a:close/>
                </a:path>
              </a:pathLst>
            </a:custGeom>
            <a:solidFill>
              <a:srgbClr val="E24747"/>
            </a:solidFill>
          </p:spPr>
          <p:txBody>
            <a:bodyPr wrap="square" lIns="0" tIns="0" rIns="0" bIns="0" rtlCol="0"/>
            <a:lstStyle/>
            <a:p>
              <a:endParaRPr/>
            </a:p>
          </p:txBody>
        </p:sp>
        <p:sp>
          <p:nvSpPr>
            <p:cNvPr id="8" name="object 8"/>
            <p:cNvSpPr/>
            <p:nvPr/>
          </p:nvSpPr>
          <p:spPr>
            <a:xfrm>
              <a:off x="1328801" y="3756659"/>
              <a:ext cx="535305" cy="76835"/>
            </a:xfrm>
            <a:custGeom>
              <a:avLst/>
              <a:gdLst/>
              <a:ahLst/>
              <a:cxnLst/>
              <a:rect l="l" t="t" r="r" b="b"/>
              <a:pathLst>
                <a:path w="535305" h="76835">
                  <a:moveTo>
                    <a:pt x="534797" y="38100"/>
                  </a:moveTo>
                  <a:lnTo>
                    <a:pt x="522351" y="31877"/>
                  </a:lnTo>
                  <a:lnTo>
                    <a:pt x="458470" y="0"/>
                  </a:lnTo>
                  <a:lnTo>
                    <a:pt x="458597" y="31877"/>
                  </a:lnTo>
                  <a:lnTo>
                    <a:pt x="0" y="33020"/>
                  </a:lnTo>
                  <a:lnTo>
                    <a:pt x="127" y="45720"/>
                  </a:lnTo>
                  <a:lnTo>
                    <a:pt x="458597" y="44577"/>
                  </a:lnTo>
                  <a:lnTo>
                    <a:pt x="458597" y="76454"/>
                  </a:lnTo>
                  <a:lnTo>
                    <a:pt x="534797" y="38100"/>
                  </a:lnTo>
                  <a:close/>
                </a:path>
              </a:pathLst>
            </a:custGeom>
            <a:solidFill>
              <a:srgbClr val="000000"/>
            </a:solidFill>
          </p:spPr>
          <p:txBody>
            <a:bodyPr wrap="square" lIns="0" tIns="0" rIns="0" bIns="0" rtlCol="0"/>
            <a:lstStyle/>
            <a:p>
              <a:endParaRPr/>
            </a:p>
          </p:txBody>
        </p:sp>
        <p:pic>
          <p:nvPicPr>
            <p:cNvPr id="9" name="object 9"/>
            <p:cNvPicPr/>
            <p:nvPr/>
          </p:nvPicPr>
          <p:blipFill>
            <a:blip r:embed="rId2" cstate="print"/>
            <a:stretch>
              <a:fillRect/>
            </a:stretch>
          </p:blipFill>
          <p:spPr>
            <a:xfrm>
              <a:off x="2014727" y="3758183"/>
              <a:ext cx="76962" cy="75946"/>
            </a:xfrm>
            <a:prstGeom prst="rect">
              <a:avLst/>
            </a:prstGeom>
          </p:spPr>
        </p:pic>
        <p:sp>
          <p:nvSpPr>
            <p:cNvPr id="10" name="object 10"/>
            <p:cNvSpPr/>
            <p:nvPr/>
          </p:nvSpPr>
          <p:spPr>
            <a:xfrm>
              <a:off x="2549652" y="3563111"/>
              <a:ext cx="151130" cy="481330"/>
            </a:xfrm>
            <a:custGeom>
              <a:avLst/>
              <a:gdLst/>
              <a:ahLst/>
              <a:cxnLst/>
              <a:rect l="l" t="t" r="r" b="b"/>
              <a:pathLst>
                <a:path w="151130"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sp>
          <p:nvSpPr>
            <p:cNvPr id="11" name="object 11"/>
            <p:cNvSpPr/>
            <p:nvPr/>
          </p:nvSpPr>
          <p:spPr>
            <a:xfrm>
              <a:off x="2078101" y="3764025"/>
              <a:ext cx="699135" cy="78105"/>
            </a:xfrm>
            <a:custGeom>
              <a:avLst/>
              <a:gdLst/>
              <a:ahLst/>
              <a:cxnLst/>
              <a:rect l="l" t="t" r="r" b="b"/>
              <a:pathLst>
                <a:path w="699135" h="78104">
                  <a:moveTo>
                    <a:pt x="461772" y="44577"/>
                  </a:moveTo>
                  <a:lnTo>
                    <a:pt x="409321" y="44577"/>
                  </a:lnTo>
                  <a:lnTo>
                    <a:pt x="396621" y="44577"/>
                  </a:lnTo>
                  <a:lnTo>
                    <a:pt x="395986" y="75946"/>
                  </a:lnTo>
                  <a:lnTo>
                    <a:pt x="461772" y="44577"/>
                  </a:lnTo>
                  <a:close/>
                </a:path>
                <a:path w="699135" h="78104">
                  <a:moveTo>
                    <a:pt x="472948" y="39243"/>
                  </a:moveTo>
                  <a:lnTo>
                    <a:pt x="397256" y="0"/>
                  </a:lnTo>
                  <a:lnTo>
                    <a:pt x="396748" y="31750"/>
                  </a:lnTo>
                  <a:lnTo>
                    <a:pt x="12954" y="25908"/>
                  </a:lnTo>
                  <a:lnTo>
                    <a:pt x="12954" y="25654"/>
                  </a:lnTo>
                  <a:lnTo>
                    <a:pt x="254" y="25654"/>
                  </a:lnTo>
                  <a:lnTo>
                    <a:pt x="0" y="38354"/>
                  </a:lnTo>
                  <a:lnTo>
                    <a:pt x="12827" y="38481"/>
                  </a:lnTo>
                  <a:lnTo>
                    <a:pt x="396621" y="44323"/>
                  </a:lnTo>
                  <a:lnTo>
                    <a:pt x="409321" y="44577"/>
                  </a:lnTo>
                  <a:lnTo>
                    <a:pt x="409321" y="44323"/>
                  </a:lnTo>
                  <a:lnTo>
                    <a:pt x="462153" y="44323"/>
                  </a:lnTo>
                  <a:lnTo>
                    <a:pt x="472948" y="39243"/>
                  </a:lnTo>
                  <a:close/>
                </a:path>
                <a:path w="699135" h="78104">
                  <a:moveTo>
                    <a:pt x="698754" y="1778"/>
                  </a:moveTo>
                  <a:lnTo>
                    <a:pt x="622427" y="39878"/>
                  </a:lnTo>
                  <a:lnTo>
                    <a:pt x="698754" y="77978"/>
                  </a:lnTo>
                  <a:lnTo>
                    <a:pt x="698754" y="46228"/>
                  </a:lnTo>
                  <a:lnTo>
                    <a:pt x="698627" y="46228"/>
                  </a:lnTo>
                  <a:lnTo>
                    <a:pt x="698627" y="33528"/>
                  </a:lnTo>
                  <a:lnTo>
                    <a:pt x="698754" y="33528"/>
                  </a:lnTo>
                  <a:lnTo>
                    <a:pt x="698754" y="1778"/>
                  </a:lnTo>
                  <a:close/>
                </a:path>
              </a:pathLst>
            </a:custGeom>
            <a:solidFill>
              <a:srgbClr val="000000"/>
            </a:solidFill>
          </p:spPr>
          <p:txBody>
            <a:bodyPr wrap="square" lIns="0" tIns="0" rIns="0" bIns="0" rtlCol="0"/>
            <a:lstStyle/>
            <a:p>
              <a:endParaRPr/>
            </a:p>
          </p:txBody>
        </p:sp>
        <p:sp>
          <p:nvSpPr>
            <p:cNvPr id="12" name="object 12"/>
            <p:cNvSpPr/>
            <p:nvPr/>
          </p:nvSpPr>
          <p:spPr>
            <a:xfrm>
              <a:off x="3236975" y="3563111"/>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pic>
          <p:nvPicPr>
            <p:cNvPr id="13" name="object 13"/>
            <p:cNvPicPr/>
            <p:nvPr/>
          </p:nvPicPr>
          <p:blipFill>
            <a:blip r:embed="rId3" cstate="print"/>
            <a:stretch>
              <a:fillRect/>
            </a:stretch>
          </p:blipFill>
          <p:spPr>
            <a:xfrm>
              <a:off x="3160522" y="3765803"/>
              <a:ext cx="63626" cy="76200"/>
            </a:xfrm>
            <a:prstGeom prst="rect">
              <a:avLst/>
            </a:prstGeom>
          </p:spPr>
        </p:pic>
        <p:sp>
          <p:nvSpPr>
            <p:cNvPr id="14" name="object 14"/>
            <p:cNvSpPr/>
            <p:nvPr/>
          </p:nvSpPr>
          <p:spPr>
            <a:xfrm>
              <a:off x="2776855" y="3765803"/>
              <a:ext cx="687705" cy="76200"/>
            </a:xfrm>
            <a:custGeom>
              <a:avLst/>
              <a:gdLst/>
              <a:ahLst/>
              <a:cxnLst/>
              <a:rect l="l" t="t" r="r" b="b"/>
              <a:pathLst>
                <a:path w="687704" h="76200">
                  <a:moveTo>
                    <a:pt x="383781" y="31750"/>
                  </a:moveTo>
                  <a:lnTo>
                    <a:pt x="0" y="31750"/>
                  </a:lnTo>
                  <a:lnTo>
                    <a:pt x="0" y="44450"/>
                  </a:lnTo>
                  <a:lnTo>
                    <a:pt x="383781" y="44450"/>
                  </a:lnTo>
                  <a:lnTo>
                    <a:pt x="383781" y="31750"/>
                  </a:lnTo>
                  <a:close/>
                </a:path>
                <a:path w="687704" h="76200">
                  <a:moveTo>
                    <a:pt x="459994" y="38100"/>
                  </a:moveTo>
                  <a:lnTo>
                    <a:pt x="447294" y="31750"/>
                  </a:lnTo>
                  <a:lnTo>
                    <a:pt x="396494" y="31750"/>
                  </a:lnTo>
                  <a:lnTo>
                    <a:pt x="396494" y="44450"/>
                  </a:lnTo>
                  <a:lnTo>
                    <a:pt x="447294" y="44450"/>
                  </a:lnTo>
                  <a:lnTo>
                    <a:pt x="459994" y="38100"/>
                  </a:lnTo>
                  <a:close/>
                </a:path>
                <a:path w="687704" h="76200">
                  <a:moveTo>
                    <a:pt x="687324" y="0"/>
                  </a:moveTo>
                  <a:lnTo>
                    <a:pt x="610997" y="38100"/>
                  </a:lnTo>
                  <a:lnTo>
                    <a:pt x="687324" y="76200"/>
                  </a:lnTo>
                  <a:lnTo>
                    <a:pt x="687324" y="44450"/>
                  </a:lnTo>
                  <a:lnTo>
                    <a:pt x="687197" y="44450"/>
                  </a:lnTo>
                  <a:lnTo>
                    <a:pt x="687197" y="31750"/>
                  </a:lnTo>
                  <a:lnTo>
                    <a:pt x="687324" y="31750"/>
                  </a:lnTo>
                  <a:lnTo>
                    <a:pt x="687324" y="0"/>
                  </a:lnTo>
                  <a:close/>
                </a:path>
              </a:pathLst>
            </a:custGeom>
            <a:solidFill>
              <a:srgbClr val="000000"/>
            </a:solidFill>
          </p:spPr>
          <p:txBody>
            <a:bodyPr wrap="square" lIns="0" tIns="0" rIns="0" bIns="0" rtlCol="0"/>
            <a:lstStyle/>
            <a:p>
              <a:endParaRPr/>
            </a:p>
          </p:txBody>
        </p:sp>
        <p:sp>
          <p:nvSpPr>
            <p:cNvPr id="15" name="object 15"/>
            <p:cNvSpPr/>
            <p:nvPr/>
          </p:nvSpPr>
          <p:spPr>
            <a:xfrm>
              <a:off x="3922775" y="3563111"/>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pic>
          <p:nvPicPr>
            <p:cNvPr id="16" name="object 16"/>
            <p:cNvPicPr/>
            <p:nvPr/>
          </p:nvPicPr>
          <p:blipFill>
            <a:blip r:embed="rId3" cstate="print"/>
            <a:stretch>
              <a:fillRect/>
            </a:stretch>
          </p:blipFill>
          <p:spPr>
            <a:xfrm>
              <a:off x="3847846" y="3765803"/>
              <a:ext cx="63626" cy="76200"/>
            </a:xfrm>
            <a:prstGeom prst="rect">
              <a:avLst/>
            </a:prstGeom>
          </p:spPr>
        </p:pic>
        <p:sp>
          <p:nvSpPr>
            <p:cNvPr id="17" name="object 17"/>
            <p:cNvSpPr/>
            <p:nvPr/>
          </p:nvSpPr>
          <p:spPr>
            <a:xfrm>
              <a:off x="3464179" y="3765803"/>
              <a:ext cx="685800" cy="76200"/>
            </a:xfrm>
            <a:custGeom>
              <a:avLst/>
              <a:gdLst/>
              <a:ahLst/>
              <a:cxnLst/>
              <a:rect l="l" t="t" r="r" b="b"/>
              <a:pathLst>
                <a:path w="685800" h="76200">
                  <a:moveTo>
                    <a:pt x="383781" y="31750"/>
                  </a:moveTo>
                  <a:lnTo>
                    <a:pt x="0" y="31750"/>
                  </a:lnTo>
                  <a:lnTo>
                    <a:pt x="0" y="44450"/>
                  </a:lnTo>
                  <a:lnTo>
                    <a:pt x="383781" y="44450"/>
                  </a:lnTo>
                  <a:lnTo>
                    <a:pt x="383781" y="31750"/>
                  </a:lnTo>
                  <a:close/>
                </a:path>
                <a:path w="685800" h="76200">
                  <a:moveTo>
                    <a:pt x="459994" y="38100"/>
                  </a:moveTo>
                  <a:lnTo>
                    <a:pt x="447294" y="31750"/>
                  </a:lnTo>
                  <a:lnTo>
                    <a:pt x="396494" y="31750"/>
                  </a:lnTo>
                  <a:lnTo>
                    <a:pt x="396494" y="44450"/>
                  </a:lnTo>
                  <a:lnTo>
                    <a:pt x="447294" y="44450"/>
                  </a:lnTo>
                  <a:lnTo>
                    <a:pt x="459994" y="38100"/>
                  </a:lnTo>
                  <a:close/>
                </a:path>
                <a:path w="685800" h="76200">
                  <a:moveTo>
                    <a:pt x="685800" y="0"/>
                  </a:moveTo>
                  <a:lnTo>
                    <a:pt x="609473" y="38100"/>
                  </a:lnTo>
                  <a:lnTo>
                    <a:pt x="685800" y="76200"/>
                  </a:lnTo>
                  <a:lnTo>
                    <a:pt x="685800" y="44450"/>
                  </a:lnTo>
                  <a:lnTo>
                    <a:pt x="685673" y="44450"/>
                  </a:lnTo>
                  <a:lnTo>
                    <a:pt x="685673" y="31750"/>
                  </a:lnTo>
                  <a:lnTo>
                    <a:pt x="685800" y="31750"/>
                  </a:lnTo>
                  <a:lnTo>
                    <a:pt x="685800" y="0"/>
                  </a:lnTo>
                  <a:close/>
                </a:path>
              </a:pathLst>
            </a:custGeom>
            <a:solidFill>
              <a:srgbClr val="000000"/>
            </a:solidFill>
          </p:spPr>
          <p:txBody>
            <a:bodyPr wrap="square" lIns="0" tIns="0" rIns="0" bIns="0" rtlCol="0"/>
            <a:lstStyle/>
            <a:p>
              <a:endParaRPr/>
            </a:p>
          </p:txBody>
        </p:sp>
        <p:sp>
          <p:nvSpPr>
            <p:cNvPr id="18" name="object 18"/>
            <p:cNvSpPr/>
            <p:nvPr/>
          </p:nvSpPr>
          <p:spPr>
            <a:xfrm>
              <a:off x="4610099" y="3563111"/>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pic>
          <p:nvPicPr>
            <p:cNvPr id="19" name="object 19"/>
            <p:cNvPicPr/>
            <p:nvPr/>
          </p:nvPicPr>
          <p:blipFill>
            <a:blip r:embed="rId3" cstate="print"/>
            <a:stretch>
              <a:fillRect/>
            </a:stretch>
          </p:blipFill>
          <p:spPr>
            <a:xfrm>
              <a:off x="4533646" y="3765803"/>
              <a:ext cx="63626" cy="76200"/>
            </a:xfrm>
            <a:prstGeom prst="rect">
              <a:avLst/>
            </a:prstGeom>
          </p:spPr>
        </p:pic>
        <p:sp>
          <p:nvSpPr>
            <p:cNvPr id="20" name="object 20"/>
            <p:cNvSpPr/>
            <p:nvPr/>
          </p:nvSpPr>
          <p:spPr>
            <a:xfrm>
              <a:off x="4149979" y="3797553"/>
              <a:ext cx="460375" cy="12700"/>
            </a:xfrm>
            <a:custGeom>
              <a:avLst/>
              <a:gdLst/>
              <a:ahLst/>
              <a:cxnLst/>
              <a:rect l="l" t="t" r="r" b="b"/>
              <a:pathLst>
                <a:path w="460375" h="12700">
                  <a:moveTo>
                    <a:pt x="383781" y="0"/>
                  </a:moveTo>
                  <a:lnTo>
                    <a:pt x="0" y="0"/>
                  </a:lnTo>
                  <a:lnTo>
                    <a:pt x="0" y="12700"/>
                  </a:lnTo>
                  <a:lnTo>
                    <a:pt x="383781" y="12700"/>
                  </a:lnTo>
                  <a:lnTo>
                    <a:pt x="383781" y="0"/>
                  </a:lnTo>
                  <a:close/>
                </a:path>
                <a:path w="460375" h="12700">
                  <a:moveTo>
                    <a:pt x="459994" y="6350"/>
                  </a:moveTo>
                  <a:lnTo>
                    <a:pt x="447294" y="0"/>
                  </a:lnTo>
                  <a:lnTo>
                    <a:pt x="396494" y="0"/>
                  </a:lnTo>
                  <a:lnTo>
                    <a:pt x="396494" y="12700"/>
                  </a:lnTo>
                  <a:lnTo>
                    <a:pt x="447294" y="12700"/>
                  </a:lnTo>
                  <a:lnTo>
                    <a:pt x="459994" y="6350"/>
                  </a:lnTo>
                  <a:close/>
                </a:path>
              </a:pathLst>
            </a:custGeom>
            <a:solidFill>
              <a:srgbClr val="000000"/>
            </a:solidFill>
          </p:spPr>
          <p:txBody>
            <a:bodyPr wrap="square" lIns="0" tIns="0" rIns="0" bIns="0" rtlCol="0"/>
            <a:lstStyle/>
            <a:p>
              <a:endParaRPr/>
            </a:p>
          </p:txBody>
        </p:sp>
        <p:sp>
          <p:nvSpPr>
            <p:cNvPr id="21" name="object 21"/>
            <p:cNvSpPr/>
            <p:nvPr/>
          </p:nvSpPr>
          <p:spPr>
            <a:xfrm>
              <a:off x="1101852" y="4227575"/>
              <a:ext cx="151130" cy="481965"/>
            </a:xfrm>
            <a:custGeom>
              <a:avLst/>
              <a:gdLst/>
              <a:ahLst/>
              <a:cxnLst/>
              <a:rect l="l" t="t" r="r" b="b"/>
              <a:pathLst>
                <a:path w="151130" h="481964">
                  <a:moveTo>
                    <a:pt x="150837" y="0"/>
                  </a:moveTo>
                  <a:lnTo>
                    <a:pt x="0" y="0"/>
                  </a:lnTo>
                  <a:lnTo>
                    <a:pt x="0" y="481456"/>
                  </a:lnTo>
                  <a:lnTo>
                    <a:pt x="150837" y="481456"/>
                  </a:lnTo>
                  <a:lnTo>
                    <a:pt x="150837" y="0"/>
                  </a:lnTo>
                  <a:close/>
                </a:path>
              </a:pathLst>
            </a:custGeom>
            <a:solidFill>
              <a:srgbClr val="E24747"/>
            </a:solidFill>
          </p:spPr>
          <p:txBody>
            <a:bodyPr wrap="square" lIns="0" tIns="0" rIns="0" bIns="0" rtlCol="0"/>
            <a:lstStyle/>
            <a:p>
              <a:endParaRPr/>
            </a:p>
          </p:txBody>
        </p:sp>
        <p:sp>
          <p:nvSpPr>
            <p:cNvPr id="22" name="object 22"/>
            <p:cNvSpPr/>
            <p:nvPr/>
          </p:nvSpPr>
          <p:spPr>
            <a:xfrm>
              <a:off x="1252728" y="4429886"/>
              <a:ext cx="76835" cy="76835"/>
            </a:xfrm>
            <a:custGeom>
              <a:avLst/>
              <a:gdLst/>
              <a:ahLst/>
              <a:cxnLst/>
              <a:rect l="l" t="t" r="r" b="b"/>
              <a:pathLst>
                <a:path w="76834" h="76835">
                  <a:moveTo>
                    <a:pt x="76327" y="76454"/>
                  </a:moveTo>
                  <a:lnTo>
                    <a:pt x="76200" y="44577"/>
                  </a:lnTo>
                  <a:lnTo>
                    <a:pt x="76073" y="31877"/>
                  </a:lnTo>
                  <a:lnTo>
                    <a:pt x="76073" y="0"/>
                  </a:lnTo>
                  <a:lnTo>
                    <a:pt x="0" y="38354"/>
                  </a:lnTo>
                  <a:lnTo>
                    <a:pt x="76327" y="76454"/>
                  </a:lnTo>
                  <a:close/>
                </a:path>
              </a:pathLst>
            </a:custGeom>
            <a:solidFill>
              <a:srgbClr val="000000"/>
            </a:solidFill>
          </p:spPr>
          <p:txBody>
            <a:bodyPr wrap="square" lIns="0" tIns="0" rIns="0" bIns="0" rtlCol="0"/>
            <a:lstStyle/>
            <a:p>
              <a:endParaRPr/>
            </a:p>
          </p:txBody>
        </p:sp>
        <p:sp>
          <p:nvSpPr>
            <p:cNvPr id="23" name="object 23"/>
            <p:cNvSpPr/>
            <p:nvPr/>
          </p:nvSpPr>
          <p:spPr>
            <a:xfrm>
              <a:off x="1863598" y="4226051"/>
              <a:ext cx="151130" cy="481965"/>
            </a:xfrm>
            <a:custGeom>
              <a:avLst/>
              <a:gdLst/>
              <a:ahLst/>
              <a:cxnLst/>
              <a:rect l="l" t="t" r="r" b="b"/>
              <a:pathLst>
                <a:path w="151130" h="481964">
                  <a:moveTo>
                    <a:pt x="150837" y="0"/>
                  </a:moveTo>
                  <a:lnTo>
                    <a:pt x="0" y="0"/>
                  </a:lnTo>
                  <a:lnTo>
                    <a:pt x="0" y="481456"/>
                  </a:lnTo>
                  <a:lnTo>
                    <a:pt x="150837" y="481456"/>
                  </a:lnTo>
                  <a:lnTo>
                    <a:pt x="150837" y="0"/>
                  </a:lnTo>
                  <a:close/>
                </a:path>
              </a:pathLst>
            </a:custGeom>
            <a:solidFill>
              <a:srgbClr val="E24747"/>
            </a:solidFill>
          </p:spPr>
          <p:txBody>
            <a:bodyPr wrap="square" lIns="0" tIns="0" rIns="0" bIns="0" rtlCol="0"/>
            <a:lstStyle/>
            <a:p>
              <a:endParaRPr/>
            </a:p>
          </p:txBody>
        </p:sp>
        <p:sp>
          <p:nvSpPr>
            <p:cNvPr id="24" name="object 24"/>
            <p:cNvSpPr/>
            <p:nvPr/>
          </p:nvSpPr>
          <p:spPr>
            <a:xfrm>
              <a:off x="1328801" y="4428743"/>
              <a:ext cx="535305" cy="76835"/>
            </a:xfrm>
            <a:custGeom>
              <a:avLst/>
              <a:gdLst/>
              <a:ahLst/>
              <a:cxnLst/>
              <a:rect l="l" t="t" r="r" b="b"/>
              <a:pathLst>
                <a:path w="535305" h="76835">
                  <a:moveTo>
                    <a:pt x="534797" y="38100"/>
                  </a:moveTo>
                  <a:lnTo>
                    <a:pt x="522351" y="31877"/>
                  </a:lnTo>
                  <a:lnTo>
                    <a:pt x="458470" y="0"/>
                  </a:lnTo>
                  <a:lnTo>
                    <a:pt x="458597" y="31877"/>
                  </a:lnTo>
                  <a:lnTo>
                    <a:pt x="0" y="33020"/>
                  </a:lnTo>
                  <a:lnTo>
                    <a:pt x="127" y="45720"/>
                  </a:lnTo>
                  <a:lnTo>
                    <a:pt x="458597" y="44577"/>
                  </a:lnTo>
                  <a:lnTo>
                    <a:pt x="458597" y="76454"/>
                  </a:lnTo>
                  <a:lnTo>
                    <a:pt x="534797" y="38100"/>
                  </a:lnTo>
                  <a:close/>
                </a:path>
              </a:pathLst>
            </a:custGeom>
            <a:solidFill>
              <a:srgbClr val="000000"/>
            </a:solidFill>
          </p:spPr>
          <p:txBody>
            <a:bodyPr wrap="square" lIns="0" tIns="0" rIns="0" bIns="0" rtlCol="0"/>
            <a:lstStyle/>
            <a:p>
              <a:endParaRPr/>
            </a:p>
          </p:txBody>
        </p:sp>
        <p:pic>
          <p:nvPicPr>
            <p:cNvPr id="25" name="object 25"/>
            <p:cNvPicPr/>
            <p:nvPr/>
          </p:nvPicPr>
          <p:blipFill>
            <a:blip r:embed="rId2" cstate="print"/>
            <a:stretch>
              <a:fillRect/>
            </a:stretch>
          </p:blipFill>
          <p:spPr>
            <a:xfrm>
              <a:off x="2014727" y="4430267"/>
              <a:ext cx="76962" cy="75945"/>
            </a:xfrm>
            <a:prstGeom prst="rect">
              <a:avLst/>
            </a:prstGeom>
          </p:spPr>
        </p:pic>
        <p:sp>
          <p:nvSpPr>
            <p:cNvPr id="26" name="object 26"/>
            <p:cNvSpPr/>
            <p:nvPr/>
          </p:nvSpPr>
          <p:spPr>
            <a:xfrm>
              <a:off x="2549652" y="4233672"/>
              <a:ext cx="151130" cy="481330"/>
            </a:xfrm>
            <a:custGeom>
              <a:avLst/>
              <a:gdLst/>
              <a:ahLst/>
              <a:cxnLst/>
              <a:rect l="l" t="t" r="r" b="b"/>
              <a:pathLst>
                <a:path w="151130"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sp>
          <p:nvSpPr>
            <p:cNvPr id="27" name="object 27"/>
            <p:cNvSpPr/>
            <p:nvPr/>
          </p:nvSpPr>
          <p:spPr>
            <a:xfrm>
              <a:off x="2078101" y="4436109"/>
              <a:ext cx="699135" cy="76835"/>
            </a:xfrm>
            <a:custGeom>
              <a:avLst/>
              <a:gdLst/>
              <a:ahLst/>
              <a:cxnLst/>
              <a:rect l="l" t="t" r="r" b="b"/>
              <a:pathLst>
                <a:path w="699135" h="76835">
                  <a:moveTo>
                    <a:pt x="461772" y="44577"/>
                  </a:moveTo>
                  <a:lnTo>
                    <a:pt x="409321" y="44577"/>
                  </a:lnTo>
                  <a:lnTo>
                    <a:pt x="396621" y="44577"/>
                  </a:lnTo>
                  <a:lnTo>
                    <a:pt x="395986" y="75946"/>
                  </a:lnTo>
                  <a:lnTo>
                    <a:pt x="461772" y="44577"/>
                  </a:lnTo>
                  <a:close/>
                </a:path>
                <a:path w="699135" h="76835">
                  <a:moveTo>
                    <a:pt x="472948" y="39243"/>
                  </a:moveTo>
                  <a:lnTo>
                    <a:pt x="397256" y="0"/>
                  </a:lnTo>
                  <a:lnTo>
                    <a:pt x="396748" y="31750"/>
                  </a:lnTo>
                  <a:lnTo>
                    <a:pt x="12954" y="25908"/>
                  </a:lnTo>
                  <a:lnTo>
                    <a:pt x="12954" y="25654"/>
                  </a:lnTo>
                  <a:lnTo>
                    <a:pt x="254" y="25654"/>
                  </a:lnTo>
                  <a:lnTo>
                    <a:pt x="0" y="38354"/>
                  </a:lnTo>
                  <a:lnTo>
                    <a:pt x="12827" y="38481"/>
                  </a:lnTo>
                  <a:lnTo>
                    <a:pt x="396621" y="44323"/>
                  </a:lnTo>
                  <a:lnTo>
                    <a:pt x="409321" y="44577"/>
                  </a:lnTo>
                  <a:lnTo>
                    <a:pt x="409321" y="44323"/>
                  </a:lnTo>
                  <a:lnTo>
                    <a:pt x="462153" y="44323"/>
                  </a:lnTo>
                  <a:lnTo>
                    <a:pt x="472948" y="39243"/>
                  </a:lnTo>
                  <a:close/>
                </a:path>
                <a:path w="699135" h="76835">
                  <a:moveTo>
                    <a:pt x="698754" y="254"/>
                  </a:moveTo>
                  <a:lnTo>
                    <a:pt x="622427" y="38354"/>
                  </a:lnTo>
                  <a:lnTo>
                    <a:pt x="698754" y="76454"/>
                  </a:lnTo>
                  <a:lnTo>
                    <a:pt x="698754" y="44704"/>
                  </a:lnTo>
                  <a:lnTo>
                    <a:pt x="698627" y="44704"/>
                  </a:lnTo>
                  <a:lnTo>
                    <a:pt x="698627" y="32004"/>
                  </a:lnTo>
                  <a:lnTo>
                    <a:pt x="698754" y="32004"/>
                  </a:lnTo>
                  <a:lnTo>
                    <a:pt x="698754" y="254"/>
                  </a:lnTo>
                  <a:close/>
                </a:path>
              </a:pathLst>
            </a:custGeom>
            <a:solidFill>
              <a:srgbClr val="000000"/>
            </a:solidFill>
          </p:spPr>
          <p:txBody>
            <a:bodyPr wrap="square" lIns="0" tIns="0" rIns="0" bIns="0" rtlCol="0"/>
            <a:lstStyle/>
            <a:p>
              <a:endParaRPr/>
            </a:p>
          </p:txBody>
        </p:sp>
        <p:sp>
          <p:nvSpPr>
            <p:cNvPr id="28" name="object 28"/>
            <p:cNvSpPr/>
            <p:nvPr/>
          </p:nvSpPr>
          <p:spPr>
            <a:xfrm>
              <a:off x="3236975" y="4233672"/>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pic>
          <p:nvPicPr>
            <p:cNvPr id="29" name="object 29"/>
            <p:cNvPicPr/>
            <p:nvPr/>
          </p:nvPicPr>
          <p:blipFill>
            <a:blip r:embed="rId3" cstate="print"/>
            <a:stretch>
              <a:fillRect/>
            </a:stretch>
          </p:blipFill>
          <p:spPr>
            <a:xfrm>
              <a:off x="3160522" y="4436363"/>
              <a:ext cx="63626" cy="76200"/>
            </a:xfrm>
            <a:prstGeom prst="rect">
              <a:avLst/>
            </a:prstGeom>
          </p:spPr>
        </p:pic>
        <p:sp>
          <p:nvSpPr>
            <p:cNvPr id="30" name="object 30"/>
            <p:cNvSpPr/>
            <p:nvPr/>
          </p:nvSpPr>
          <p:spPr>
            <a:xfrm>
              <a:off x="2776855" y="4436363"/>
              <a:ext cx="687705" cy="76200"/>
            </a:xfrm>
            <a:custGeom>
              <a:avLst/>
              <a:gdLst/>
              <a:ahLst/>
              <a:cxnLst/>
              <a:rect l="l" t="t" r="r" b="b"/>
              <a:pathLst>
                <a:path w="687704" h="76200">
                  <a:moveTo>
                    <a:pt x="383781" y="31750"/>
                  </a:moveTo>
                  <a:lnTo>
                    <a:pt x="0" y="31750"/>
                  </a:lnTo>
                  <a:lnTo>
                    <a:pt x="0" y="44450"/>
                  </a:lnTo>
                  <a:lnTo>
                    <a:pt x="383781" y="44450"/>
                  </a:lnTo>
                  <a:lnTo>
                    <a:pt x="383781" y="31750"/>
                  </a:lnTo>
                  <a:close/>
                </a:path>
                <a:path w="687704" h="76200">
                  <a:moveTo>
                    <a:pt x="459994" y="38100"/>
                  </a:moveTo>
                  <a:lnTo>
                    <a:pt x="447294" y="31750"/>
                  </a:lnTo>
                  <a:lnTo>
                    <a:pt x="396494" y="31750"/>
                  </a:lnTo>
                  <a:lnTo>
                    <a:pt x="396494" y="44450"/>
                  </a:lnTo>
                  <a:lnTo>
                    <a:pt x="447294" y="44450"/>
                  </a:lnTo>
                  <a:lnTo>
                    <a:pt x="459994" y="38100"/>
                  </a:lnTo>
                  <a:close/>
                </a:path>
                <a:path w="687704" h="76200">
                  <a:moveTo>
                    <a:pt x="687324" y="0"/>
                  </a:moveTo>
                  <a:lnTo>
                    <a:pt x="610997" y="38100"/>
                  </a:lnTo>
                  <a:lnTo>
                    <a:pt x="687324" y="76200"/>
                  </a:lnTo>
                  <a:lnTo>
                    <a:pt x="687324" y="44450"/>
                  </a:lnTo>
                  <a:lnTo>
                    <a:pt x="687197" y="44450"/>
                  </a:lnTo>
                  <a:lnTo>
                    <a:pt x="687197" y="31750"/>
                  </a:lnTo>
                  <a:lnTo>
                    <a:pt x="687324" y="31750"/>
                  </a:lnTo>
                  <a:lnTo>
                    <a:pt x="687324" y="0"/>
                  </a:lnTo>
                  <a:close/>
                </a:path>
              </a:pathLst>
            </a:custGeom>
            <a:solidFill>
              <a:srgbClr val="000000"/>
            </a:solidFill>
          </p:spPr>
          <p:txBody>
            <a:bodyPr wrap="square" lIns="0" tIns="0" rIns="0" bIns="0" rtlCol="0"/>
            <a:lstStyle/>
            <a:p>
              <a:endParaRPr/>
            </a:p>
          </p:txBody>
        </p:sp>
        <p:sp>
          <p:nvSpPr>
            <p:cNvPr id="31" name="object 31"/>
            <p:cNvSpPr/>
            <p:nvPr/>
          </p:nvSpPr>
          <p:spPr>
            <a:xfrm>
              <a:off x="3922775" y="4233672"/>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pic>
          <p:nvPicPr>
            <p:cNvPr id="32" name="object 32"/>
            <p:cNvPicPr/>
            <p:nvPr/>
          </p:nvPicPr>
          <p:blipFill>
            <a:blip r:embed="rId3" cstate="print"/>
            <a:stretch>
              <a:fillRect/>
            </a:stretch>
          </p:blipFill>
          <p:spPr>
            <a:xfrm>
              <a:off x="3847846" y="4436363"/>
              <a:ext cx="63626" cy="76200"/>
            </a:xfrm>
            <a:prstGeom prst="rect">
              <a:avLst/>
            </a:prstGeom>
          </p:spPr>
        </p:pic>
        <p:sp>
          <p:nvSpPr>
            <p:cNvPr id="33" name="object 33"/>
            <p:cNvSpPr/>
            <p:nvPr/>
          </p:nvSpPr>
          <p:spPr>
            <a:xfrm>
              <a:off x="3464179" y="4436363"/>
              <a:ext cx="685800" cy="76200"/>
            </a:xfrm>
            <a:custGeom>
              <a:avLst/>
              <a:gdLst/>
              <a:ahLst/>
              <a:cxnLst/>
              <a:rect l="l" t="t" r="r" b="b"/>
              <a:pathLst>
                <a:path w="685800" h="76200">
                  <a:moveTo>
                    <a:pt x="383781" y="31750"/>
                  </a:moveTo>
                  <a:lnTo>
                    <a:pt x="0" y="31750"/>
                  </a:lnTo>
                  <a:lnTo>
                    <a:pt x="0" y="44450"/>
                  </a:lnTo>
                  <a:lnTo>
                    <a:pt x="383781" y="44450"/>
                  </a:lnTo>
                  <a:lnTo>
                    <a:pt x="383781" y="31750"/>
                  </a:lnTo>
                  <a:close/>
                </a:path>
                <a:path w="685800" h="76200">
                  <a:moveTo>
                    <a:pt x="459994" y="38100"/>
                  </a:moveTo>
                  <a:lnTo>
                    <a:pt x="447294" y="31750"/>
                  </a:lnTo>
                  <a:lnTo>
                    <a:pt x="396494" y="31750"/>
                  </a:lnTo>
                  <a:lnTo>
                    <a:pt x="396494" y="44450"/>
                  </a:lnTo>
                  <a:lnTo>
                    <a:pt x="447294" y="44450"/>
                  </a:lnTo>
                  <a:lnTo>
                    <a:pt x="459994" y="38100"/>
                  </a:lnTo>
                  <a:close/>
                </a:path>
                <a:path w="685800" h="76200">
                  <a:moveTo>
                    <a:pt x="685800" y="0"/>
                  </a:moveTo>
                  <a:lnTo>
                    <a:pt x="609473" y="38100"/>
                  </a:lnTo>
                  <a:lnTo>
                    <a:pt x="685800" y="76200"/>
                  </a:lnTo>
                  <a:lnTo>
                    <a:pt x="685800" y="44450"/>
                  </a:lnTo>
                  <a:lnTo>
                    <a:pt x="685673" y="44450"/>
                  </a:lnTo>
                  <a:lnTo>
                    <a:pt x="685673" y="31750"/>
                  </a:lnTo>
                  <a:lnTo>
                    <a:pt x="685800" y="31750"/>
                  </a:lnTo>
                  <a:lnTo>
                    <a:pt x="685800" y="0"/>
                  </a:lnTo>
                  <a:close/>
                </a:path>
              </a:pathLst>
            </a:custGeom>
            <a:solidFill>
              <a:srgbClr val="000000"/>
            </a:solidFill>
          </p:spPr>
          <p:txBody>
            <a:bodyPr wrap="square" lIns="0" tIns="0" rIns="0" bIns="0" rtlCol="0"/>
            <a:lstStyle/>
            <a:p>
              <a:endParaRPr/>
            </a:p>
          </p:txBody>
        </p:sp>
        <p:sp>
          <p:nvSpPr>
            <p:cNvPr id="34" name="object 34"/>
            <p:cNvSpPr/>
            <p:nvPr/>
          </p:nvSpPr>
          <p:spPr>
            <a:xfrm>
              <a:off x="4610099" y="4233672"/>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pic>
          <p:nvPicPr>
            <p:cNvPr id="35" name="object 35"/>
            <p:cNvPicPr/>
            <p:nvPr/>
          </p:nvPicPr>
          <p:blipFill>
            <a:blip r:embed="rId3" cstate="print"/>
            <a:stretch>
              <a:fillRect/>
            </a:stretch>
          </p:blipFill>
          <p:spPr>
            <a:xfrm>
              <a:off x="4533646" y="4436363"/>
              <a:ext cx="63626" cy="76200"/>
            </a:xfrm>
            <a:prstGeom prst="rect">
              <a:avLst/>
            </a:prstGeom>
          </p:spPr>
        </p:pic>
        <p:sp>
          <p:nvSpPr>
            <p:cNvPr id="36" name="object 36"/>
            <p:cNvSpPr/>
            <p:nvPr/>
          </p:nvSpPr>
          <p:spPr>
            <a:xfrm>
              <a:off x="4149979" y="4468113"/>
              <a:ext cx="460375" cy="12700"/>
            </a:xfrm>
            <a:custGeom>
              <a:avLst/>
              <a:gdLst/>
              <a:ahLst/>
              <a:cxnLst/>
              <a:rect l="l" t="t" r="r" b="b"/>
              <a:pathLst>
                <a:path w="460375" h="12700">
                  <a:moveTo>
                    <a:pt x="383781" y="0"/>
                  </a:moveTo>
                  <a:lnTo>
                    <a:pt x="0" y="0"/>
                  </a:lnTo>
                  <a:lnTo>
                    <a:pt x="0" y="12700"/>
                  </a:lnTo>
                  <a:lnTo>
                    <a:pt x="383781" y="12700"/>
                  </a:lnTo>
                  <a:lnTo>
                    <a:pt x="383781" y="0"/>
                  </a:lnTo>
                  <a:close/>
                </a:path>
                <a:path w="460375" h="12700">
                  <a:moveTo>
                    <a:pt x="459994" y="6350"/>
                  </a:moveTo>
                  <a:lnTo>
                    <a:pt x="447294" y="0"/>
                  </a:lnTo>
                  <a:lnTo>
                    <a:pt x="396494" y="0"/>
                  </a:lnTo>
                  <a:lnTo>
                    <a:pt x="396494" y="12700"/>
                  </a:lnTo>
                  <a:lnTo>
                    <a:pt x="447294" y="12700"/>
                  </a:lnTo>
                  <a:lnTo>
                    <a:pt x="459994" y="6350"/>
                  </a:lnTo>
                  <a:close/>
                </a:path>
              </a:pathLst>
            </a:custGeom>
            <a:solidFill>
              <a:srgbClr val="000000"/>
            </a:solidFill>
          </p:spPr>
          <p:txBody>
            <a:bodyPr wrap="square" lIns="0" tIns="0" rIns="0" bIns="0" rtlCol="0"/>
            <a:lstStyle/>
            <a:p>
              <a:endParaRPr/>
            </a:p>
          </p:txBody>
        </p:sp>
        <p:pic>
          <p:nvPicPr>
            <p:cNvPr id="37" name="object 37"/>
            <p:cNvPicPr/>
            <p:nvPr/>
          </p:nvPicPr>
          <p:blipFill>
            <a:blip r:embed="rId4" cstate="print"/>
            <a:stretch>
              <a:fillRect/>
            </a:stretch>
          </p:blipFill>
          <p:spPr>
            <a:xfrm>
              <a:off x="1138428" y="4037075"/>
              <a:ext cx="76200" cy="188975"/>
            </a:xfrm>
            <a:prstGeom prst="rect">
              <a:avLst/>
            </a:prstGeom>
          </p:spPr>
        </p:pic>
        <p:pic>
          <p:nvPicPr>
            <p:cNvPr id="38" name="object 38"/>
            <p:cNvPicPr/>
            <p:nvPr/>
          </p:nvPicPr>
          <p:blipFill>
            <a:blip r:embed="rId4" cstate="print"/>
            <a:stretch>
              <a:fillRect/>
            </a:stretch>
          </p:blipFill>
          <p:spPr>
            <a:xfrm>
              <a:off x="1900427" y="4037075"/>
              <a:ext cx="76200" cy="188975"/>
            </a:xfrm>
            <a:prstGeom prst="rect">
              <a:avLst/>
            </a:prstGeom>
          </p:spPr>
        </p:pic>
        <p:pic>
          <p:nvPicPr>
            <p:cNvPr id="39" name="object 39"/>
            <p:cNvPicPr/>
            <p:nvPr/>
          </p:nvPicPr>
          <p:blipFill>
            <a:blip r:embed="rId5" cstate="print"/>
            <a:stretch>
              <a:fillRect/>
            </a:stretch>
          </p:blipFill>
          <p:spPr>
            <a:xfrm>
              <a:off x="2587752" y="4044695"/>
              <a:ext cx="76200" cy="188975"/>
            </a:xfrm>
            <a:prstGeom prst="rect">
              <a:avLst/>
            </a:prstGeom>
          </p:spPr>
        </p:pic>
        <p:pic>
          <p:nvPicPr>
            <p:cNvPr id="40" name="object 40"/>
            <p:cNvPicPr/>
            <p:nvPr/>
          </p:nvPicPr>
          <p:blipFill>
            <a:blip r:embed="rId5" cstate="print"/>
            <a:stretch>
              <a:fillRect/>
            </a:stretch>
          </p:blipFill>
          <p:spPr>
            <a:xfrm>
              <a:off x="3273552" y="4043172"/>
              <a:ext cx="76200" cy="188975"/>
            </a:xfrm>
            <a:prstGeom prst="rect">
              <a:avLst/>
            </a:prstGeom>
          </p:spPr>
        </p:pic>
        <p:pic>
          <p:nvPicPr>
            <p:cNvPr id="41" name="object 41"/>
            <p:cNvPicPr/>
            <p:nvPr/>
          </p:nvPicPr>
          <p:blipFill>
            <a:blip r:embed="rId5" cstate="print"/>
            <a:stretch>
              <a:fillRect/>
            </a:stretch>
          </p:blipFill>
          <p:spPr>
            <a:xfrm>
              <a:off x="3960875" y="4044695"/>
              <a:ext cx="76198" cy="188975"/>
            </a:xfrm>
            <a:prstGeom prst="rect">
              <a:avLst/>
            </a:prstGeom>
          </p:spPr>
        </p:pic>
        <p:pic>
          <p:nvPicPr>
            <p:cNvPr id="42" name="object 42"/>
            <p:cNvPicPr/>
            <p:nvPr/>
          </p:nvPicPr>
          <p:blipFill>
            <a:blip r:embed="rId5" cstate="print"/>
            <a:stretch>
              <a:fillRect/>
            </a:stretch>
          </p:blipFill>
          <p:spPr>
            <a:xfrm>
              <a:off x="4646675" y="4044695"/>
              <a:ext cx="76198" cy="188975"/>
            </a:xfrm>
            <a:prstGeom prst="rect">
              <a:avLst/>
            </a:prstGeom>
          </p:spPr>
        </p:pic>
        <p:sp>
          <p:nvSpPr>
            <p:cNvPr id="43" name="object 43"/>
            <p:cNvSpPr/>
            <p:nvPr/>
          </p:nvSpPr>
          <p:spPr>
            <a:xfrm>
              <a:off x="949452" y="3534155"/>
              <a:ext cx="3957954" cy="1286510"/>
            </a:xfrm>
            <a:custGeom>
              <a:avLst/>
              <a:gdLst/>
              <a:ahLst/>
              <a:cxnLst/>
              <a:rect l="l" t="t" r="r" b="b"/>
              <a:pathLst>
                <a:path w="3957954" h="1286510">
                  <a:moveTo>
                    <a:pt x="3743325" y="0"/>
                  </a:moveTo>
                  <a:lnTo>
                    <a:pt x="214363" y="0"/>
                  </a:lnTo>
                  <a:lnTo>
                    <a:pt x="165214" y="5715"/>
                  </a:lnTo>
                  <a:lnTo>
                    <a:pt x="120103" y="21844"/>
                  </a:lnTo>
                  <a:lnTo>
                    <a:pt x="80289" y="47117"/>
                  </a:lnTo>
                  <a:lnTo>
                    <a:pt x="47091" y="80264"/>
                  </a:lnTo>
                  <a:lnTo>
                    <a:pt x="21793" y="120142"/>
                  </a:lnTo>
                  <a:lnTo>
                    <a:pt x="5664" y="165227"/>
                  </a:lnTo>
                  <a:lnTo>
                    <a:pt x="0" y="214376"/>
                  </a:lnTo>
                  <a:lnTo>
                    <a:pt x="0" y="1071626"/>
                  </a:lnTo>
                  <a:lnTo>
                    <a:pt x="5664" y="1120775"/>
                  </a:lnTo>
                  <a:lnTo>
                    <a:pt x="21793" y="1165860"/>
                  </a:lnTo>
                  <a:lnTo>
                    <a:pt x="47091" y="1205738"/>
                  </a:lnTo>
                  <a:lnTo>
                    <a:pt x="80289" y="1238885"/>
                  </a:lnTo>
                  <a:lnTo>
                    <a:pt x="120103" y="1264158"/>
                  </a:lnTo>
                  <a:lnTo>
                    <a:pt x="165214" y="1280287"/>
                  </a:lnTo>
                  <a:lnTo>
                    <a:pt x="214363" y="1286002"/>
                  </a:lnTo>
                  <a:lnTo>
                    <a:pt x="3743325" y="1286002"/>
                  </a:lnTo>
                  <a:lnTo>
                    <a:pt x="3792474" y="1280287"/>
                  </a:lnTo>
                  <a:lnTo>
                    <a:pt x="3837559" y="1264158"/>
                  </a:lnTo>
                  <a:lnTo>
                    <a:pt x="3877437" y="1238885"/>
                  </a:lnTo>
                  <a:lnTo>
                    <a:pt x="3910584" y="1205738"/>
                  </a:lnTo>
                  <a:lnTo>
                    <a:pt x="3935857" y="1165860"/>
                  </a:lnTo>
                  <a:lnTo>
                    <a:pt x="3951986" y="1120775"/>
                  </a:lnTo>
                  <a:lnTo>
                    <a:pt x="3957701" y="1071626"/>
                  </a:lnTo>
                  <a:lnTo>
                    <a:pt x="3957701" y="214376"/>
                  </a:lnTo>
                  <a:lnTo>
                    <a:pt x="3951986" y="165227"/>
                  </a:lnTo>
                  <a:lnTo>
                    <a:pt x="3935857" y="120142"/>
                  </a:lnTo>
                  <a:lnTo>
                    <a:pt x="3910584" y="80264"/>
                  </a:lnTo>
                  <a:lnTo>
                    <a:pt x="3877437" y="47117"/>
                  </a:lnTo>
                  <a:lnTo>
                    <a:pt x="3837559" y="21844"/>
                  </a:lnTo>
                  <a:lnTo>
                    <a:pt x="3792474" y="5715"/>
                  </a:lnTo>
                  <a:lnTo>
                    <a:pt x="3743325" y="0"/>
                  </a:lnTo>
                  <a:close/>
                </a:path>
              </a:pathLst>
            </a:custGeom>
            <a:solidFill>
              <a:srgbClr val="EB8585"/>
            </a:solidFill>
          </p:spPr>
          <p:txBody>
            <a:bodyPr wrap="square" lIns="0" tIns="0" rIns="0" bIns="0" rtlCol="0"/>
            <a:lstStyle/>
            <a:p>
              <a:endParaRPr/>
            </a:p>
          </p:txBody>
        </p:sp>
        <p:sp>
          <p:nvSpPr>
            <p:cNvPr id="44" name="object 44"/>
            <p:cNvSpPr/>
            <p:nvPr/>
          </p:nvSpPr>
          <p:spPr>
            <a:xfrm>
              <a:off x="949452" y="3534155"/>
              <a:ext cx="3957954" cy="1286510"/>
            </a:xfrm>
            <a:custGeom>
              <a:avLst/>
              <a:gdLst/>
              <a:ahLst/>
              <a:cxnLst/>
              <a:rect l="l" t="t" r="r" b="b"/>
              <a:pathLst>
                <a:path w="3957954" h="1286510">
                  <a:moveTo>
                    <a:pt x="0" y="214376"/>
                  </a:moveTo>
                  <a:lnTo>
                    <a:pt x="5664" y="165227"/>
                  </a:lnTo>
                  <a:lnTo>
                    <a:pt x="21793" y="120142"/>
                  </a:lnTo>
                  <a:lnTo>
                    <a:pt x="47091" y="80264"/>
                  </a:lnTo>
                  <a:lnTo>
                    <a:pt x="80289" y="47117"/>
                  </a:lnTo>
                  <a:lnTo>
                    <a:pt x="120103" y="21844"/>
                  </a:lnTo>
                  <a:lnTo>
                    <a:pt x="165214" y="5715"/>
                  </a:lnTo>
                  <a:lnTo>
                    <a:pt x="214363" y="0"/>
                  </a:lnTo>
                  <a:lnTo>
                    <a:pt x="3743325" y="0"/>
                  </a:lnTo>
                  <a:lnTo>
                    <a:pt x="3792474" y="5715"/>
                  </a:lnTo>
                  <a:lnTo>
                    <a:pt x="3837559" y="21844"/>
                  </a:lnTo>
                  <a:lnTo>
                    <a:pt x="3877437" y="47117"/>
                  </a:lnTo>
                  <a:lnTo>
                    <a:pt x="3910584" y="80264"/>
                  </a:lnTo>
                  <a:lnTo>
                    <a:pt x="3935857" y="120142"/>
                  </a:lnTo>
                  <a:lnTo>
                    <a:pt x="3951986" y="165227"/>
                  </a:lnTo>
                  <a:lnTo>
                    <a:pt x="3957701" y="214376"/>
                  </a:lnTo>
                  <a:lnTo>
                    <a:pt x="3957701" y="1071626"/>
                  </a:lnTo>
                  <a:lnTo>
                    <a:pt x="3951986" y="1120775"/>
                  </a:lnTo>
                  <a:lnTo>
                    <a:pt x="3935857" y="1165860"/>
                  </a:lnTo>
                  <a:lnTo>
                    <a:pt x="3910584" y="1205738"/>
                  </a:lnTo>
                  <a:lnTo>
                    <a:pt x="3877437" y="1238885"/>
                  </a:lnTo>
                  <a:lnTo>
                    <a:pt x="3837559" y="1264158"/>
                  </a:lnTo>
                  <a:lnTo>
                    <a:pt x="3792474" y="1280287"/>
                  </a:lnTo>
                  <a:lnTo>
                    <a:pt x="3743325" y="1286002"/>
                  </a:lnTo>
                  <a:lnTo>
                    <a:pt x="214363" y="1286002"/>
                  </a:lnTo>
                  <a:lnTo>
                    <a:pt x="165214" y="1280287"/>
                  </a:lnTo>
                  <a:lnTo>
                    <a:pt x="120103" y="1264158"/>
                  </a:lnTo>
                  <a:lnTo>
                    <a:pt x="80289" y="1238885"/>
                  </a:lnTo>
                  <a:lnTo>
                    <a:pt x="47091" y="1205738"/>
                  </a:lnTo>
                  <a:lnTo>
                    <a:pt x="21793" y="1165860"/>
                  </a:lnTo>
                  <a:lnTo>
                    <a:pt x="5664" y="1120775"/>
                  </a:lnTo>
                  <a:lnTo>
                    <a:pt x="0" y="1071626"/>
                  </a:lnTo>
                  <a:lnTo>
                    <a:pt x="0" y="214376"/>
                  </a:lnTo>
                  <a:close/>
                </a:path>
              </a:pathLst>
            </a:custGeom>
            <a:ln w="9523">
              <a:solidFill>
                <a:srgbClr val="EB8585"/>
              </a:solidFill>
            </a:ln>
          </p:spPr>
          <p:txBody>
            <a:bodyPr wrap="square" lIns="0" tIns="0" rIns="0" bIns="0" rtlCol="0"/>
            <a:lstStyle/>
            <a:p>
              <a:endParaRPr/>
            </a:p>
          </p:txBody>
        </p:sp>
        <p:sp>
          <p:nvSpPr>
            <p:cNvPr id="45" name="object 45"/>
            <p:cNvSpPr/>
            <p:nvPr/>
          </p:nvSpPr>
          <p:spPr>
            <a:xfrm>
              <a:off x="1101852" y="4911851"/>
              <a:ext cx="3658870" cy="488950"/>
            </a:xfrm>
            <a:custGeom>
              <a:avLst/>
              <a:gdLst/>
              <a:ahLst/>
              <a:cxnLst/>
              <a:rect l="l" t="t" r="r" b="b"/>
              <a:pathLst>
                <a:path w="3658870" h="488950">
                  <a:moveTo>
                    <a:pt x="150863" y="1511"/>
                  </a:moveTo>
                  <a:lnTo>
                    <a:pt x="0" y="1511"/>
                  </a:lnTo>
                  <a:lnTo>
                    <a:pt x="0" y="482727"/>
                  </a:lnTo>
                  <a:lnTo>
                    <a:pt x="150863" y="482727"/>
                  </a:lnTo>
                  <a:lnTo>
                    <a:pt x="150863" y="1511"/>
                  </a:lnTo>
                  <a:close/>
                </a:path>
                <a:path w="3658870" h="488950">
                  <a:moveTo>
                    <a:pt x="912736" y="0"/>
                  </a:moveTo>
                  <a:lnTo>
                    <a:pt x="761873" y="0"/>
                  </a:lnTo>
                  <a:lnTo>
                    <a:pt x="761873" y="481203"/>
                  </a:lnTo>
                  <a:lnTo>
                    <a:pt x="912736" y="481203"/>
                  </a:lnTo>
                  <a:lnTo>
                    <a:pt x="912736" y="0"/>
                  </a:lnTo>
                  <a:close/>
                </a:path>
                <a:path w="3658870" h="488950">
                  <a:moveTo>
                    <a:pt x="1598536" y="7607"/>
                  </a:moveTo>
                  <a:lnTo>
                    <a:pt x="1447673" y="7607"/>
                  </a:lnTo>
                  <a:lnTo>
                    <a:pt x="1447673" y="488823"/>
                  </a:lnTo>
                  <a:lnTo>
                    <a:pt x="1598536" y="488823"/>
                  </a:lnTo>
                  <a:lnTo>
                    <a:pt x="1598536" y="7607"/>
                  </a:lnTo>
                  <a:close/>
                </a:path>
                <a:path w="3658870" h="488950">
                  <a:moveTo>
                    <a:pt x="2285733" y="7607"/>
                  </a:moveTo>
                  <a:lnTo>
                    <a:pt x="2134870" y="7607"/>
                  </a:lnTo>
                  <a:lnTo>
                    <a:pt x="2134870" y="488823"/>
                  </a:lnTo>
                  <a:lnTo>
                    <a:pt x="2285733" y="488823"/>
                  </a:lnTo>
                  <a:lnTo>
                    <a:pt x="2285733" y="7607"/>
                  </a:lnTo>
                  <a:close/>
                </a:path>
                <a:path w="3658870" h="488950">
                  <a:moveTo>
                    <a:pt x="2971533" y="7607"/>
                  </a:moveTo>
                  <a:lnTo>
                    <a:pt x="2820670" y="7607"/>
                  </a:lnTo>
                  <a:lnTo>
                    <a:pt x="2820670" y="488823"/>
                  </a:lnTo>
                  <a:lnTo>
                    <a:pt x="2971533" y="488823"/>
                  </a:lnTo>
                  <a:lnTo>
                    <a:pt x="2971533" y="7607"/>
                  </a:lnTo>
                  <a:close/>
                </a:path>
                <a:path w="3658870" h="488950">
                  <a:moveTo>
                    <a:pt x="3658730" y="7607"/>
                  </a:moveTo>
                  <a:lnTo>
                    <a:pt x="3507867" y="7607"/>
                  </a:lnTo>
                  <a:lnTo>
                    <a:pt x="3507867" y="488823"/>
                  </a:lnTo>
                  <a:lnTo>
                    <a:pt x="3658730" y="488823"/>
                  </a:lnTo>
                  <a:lnTo>
                    <a:pt x="3658730" y="7607"/>
                  </a:lnTo>
                  <a:close/>
                </a:path>
              </a:pathLst>
            </a:custGeom>
            <a:solidFill>
              <a:srgbClr val="E24747"/>
            </a:solidFill>
          </p:spPr>
          <p:txBody>
            <a:bodyPr wrap="square" lIns="0" tIns="0" rIns="0" bIns="0" rtlCol="0"/>
            <a:lstStyle/>
            <a:p>
              <a:endParaRPr/>
            </a:p>
          </p:txBody>
        </p:sp>
      </p:grpSp>
      <p:sp>
        <p:nvSpPr>
          <p:cNvPr id="46" name="object 46"/>
          <p:cNvSpPr txBox="1"/>
          <p:nvPr/>
        </p:nvSpPr>
        <p:spPr>
          <a:xfrm>
            <a:off x="1385697" y="3762247"/>
            <a:ext cx="3090545" cy="757555"/>
          </a:xfrm>
          <a:prstGeom prst="rect">
            <a:avLst/>
          </a:prstGeom>
        </p:spPr>
        <p:txBody>
          <a:bodyPr vert="horz" wrap="square" lIns="0" tIns="12700" rIns="0" bIns="0" rtlCol="0">
            <a:spAutoFit/>
          </a:bodyPr>
          <a:lstStyle/>
          <a:p>
            <a:pPr marL="12700" marR="5080" indent="1010285">
              <a:lnSpc>
                <a:spcPct val="100000"/>
              </a:lnSpc>
              <a:spcBef>
                <a:spcPts val="100"/>
              </a:spcBef>
            </a:pPr>
            <a:r>
              <a:rPr sz="2400" spc="-10" dirty="0">
                <a:latin typeface="Calibri"/>
                <a:cs typeface="Calibri"/>
              </a:rPr>
              <a:t>Decoder </a:t>
            </a:r>
            <a:r>
              <a:rPr sz="2400" dirty="0">
                <a:latin typeface="Calibri"/>
                <a:cs typeface="Calibri"/>
              </a:rPr>
              <a:t>(Transformer,</a:t>
            </a:r>
            <a:r>
              <a:rPr sz="2400" spc="-25" dirty="0">
                <a:latin typeface="Calibri"/>
                <a:cs typeface="Calibri"/>
              </a:rPr>
              <a:t> </a:t>
            </a:r>
            <a:r>
              <a:rPr sz="2400" dirty="0">
                <a:latin typeface="Calibri"/>
                <a:cs typeface="Calibri"/>
              </a:rPr>
              <a:t>LSTM,</a:t>
            </a:r>
            <a:r>
              <a:rPr sz="2400" spc="-35" dirty="0">
                <a:latin typeface="Calibri"/>
                <a:cs typeface="Calibri"/>
              </a:rPr>
              <a:t> </a:t>
            </a:r>
            <a:r>
              <a:rPr sz="2400" dirty="0">
                <a:latin typeface="Calibri"/>
                <a:cs typeface="Calibri"/>
              </a:rPr>
              <a:t>++</a:t>
            </a:r>
            <a:r>
              <a:rPr sz="2400" spc="-30" dirty="0">
                <a:latin typeface="Calibri"/>
                <a:cs typeface="Calibri"/>
              </a:rPr>
              <a:t> </a:t>
            </a:r>
            <a:r>
              <a:rPr sz="2400" spc="-50" dirty="0">
                <a:latin typeface="Calibri"/>
                <a:cs typeface="Calibri"/>
              </a:rPr>
              <a:t>)</a:t>
            </a:r>
            <a:endParaRPr sz="2400">
              <a:latin typeface="Calibri"/>
              <a:cs typeface="Calibri"/>
            </a:endParaRPr>
          </a:p>
        </p:txBody>
      </p:sp>
      <p:sp>
        <p:nvSpPr>
          <p:cNvPr id="47" name="object 47"/>
          <p:cNvSpPr txBox="1"/>
          <p:nvPr/>
        </p:nvSpPr>
        <p:spPr>
          <a:xfrm>
            <a:off x="975766" y="5469128"/>
            <a:ext cx="394335" cy="29972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Calibri"/>
                <a:cs typeface="Calibri"/>
              </a:rPr>
              <a:t>Iroh</a:t>
            </a:r>
            <a:endParaRPr sz="1800">
              <a:latin typeface="Calibri"/>
              <a:cs typeface="Calibri"/>
            </a:endParaRPr>
          </a:p>
        </p:txBody>
      </p:sp>
      <p:sp>
        <p:nvSpPr>
          <p:cNvPr id="48" name="object 48"/>
          <p:cNvSpPr txBox="1"/>
          <p:nvPr/>
        </p:nvSpPr>
        <p:spPr>
          <a:xfrm>
            <a:off x="1710689" y="5469128"/>
            <a:ext cx="448945" cy="29972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Calibri"/>
                <a:cs typeface="Calibri"/>
              </a:rPr>
              <a:t>goes</a:t>
            </a:r>
            <a:endParaRPr sz="1800">
              <a:latin typeface="Calibri"/>
              <a:cs typeface="Calibri"/>
            </a:endParaRPr>
          </a:p>
        </p:txBody>
      </p:sp>
      <p:sp>
        <p:nvSpPr>
          <p:cNvPr id="49" name="object 49"/>
          <p:cNvSpPr txBox="1"/>
          <p:nvPr/>
        </p:nvSpPr>
        <p:spPr>
          <a:xfrm>
            <a:off x="2514726" y="5475223"/>
            <a:ext cx="215900"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Calibri"/>
                <a:cs typeface="Calibri"/>
              </a:rPr>
              <a:t>to</a:t>
            </a:r>
            <a:endParaRPr sz="1800">
              <a:latin typeface="Calibri"/>
              <a:cs typeface="Calibri"/>
            </a:endParaRPr>
          </a:p>
        </p:txBody>
      </p:sp>
      <p:sp>
        <p:nvSpPr>
          <p:cNvPr id="50" name="object 50"/>
          <p:cNvSpPr txBox="1"/>
          <p:nvPr/>
        </p:nvSpPr>
        <p:spPr>
          <a:xfrm>
            <a:off x="3049016" y="5492902"/>
            <a:ext cx="526415" cy="29972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Calibri"/>
                <a:cs typeface="Calibri"/>
              </a:rPr>
              <a:t>make</a:t>
            </a:r>
            <a:endParaRPr sz="1800">
              <a:latin typeface="Calibri"/>
              <a:cs typeface="Calibri"/>
            </a:endParaRPr>
          </a:p>
        </p:txBody>
      </p:sp>
      <p:sp>
        <p:nvSpPr>
          <p:cNvPr id="51" name="object 51"/>
          <p:cNvSpPr txBox="1"/>
          <p:nvPr/>
        </p:nvSpPr>
        <p:spPr>
          <a:xfrm>
            <a:off x="3761613" y="5492902"/>
            <a:ext cx="47498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tasty</a:t>
            </a:r>
            <a:endParaRPr sz="1800">
              <a:latin typeface="Calibri"/>
              <a:cs typeface="Calibri"/>
            </a:endParaRPr>
          </a:p>
        </p:txBody>
      </p:sp>
      <p:sp>
        <p:nvSpPr>
          <p:cNvPr id="52" name="object 52"/>
          <p:cNvSpPr txBox="1"/>
          <p:nvPr/>
        </p:nvSpPr>
        <p:spPr>
          <a:xfrm>
            <a:off x="4526407" y="5499912"/>
            <a:ext cx="319405"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Calibri"/>
                <a:cs typeface="Calibri"/>
              </a:rPr>
              <a:t>tea</a:t>
            </a:r>
            <a:endParaRPr sz="1800">
              <a:latin typeface="Calibri"/>
              <a:cs typeface="Calibri"/>
            </a:endParaRPr>
          </a:p>
        </p:txBody>
      </p:sp>
      <p:grpSp>
        <p:nvGrpSpPr>
          <p:cNvPr id="53" name="object 53"/>
          <p:cNvGrpSpPr/>
          <p:nvPr/>
        </p:nvGrpSpPr>
        <p:grpSpPr>
          <a:xfrm>
            <a:off x="1138427" y="3406140"/>
            <a:ext cx="3590925" cy="1513840"/>
            <a:chOff x="1138427" y="3406140"/>
            <a:chExt cx="3590925" cy="1513840"/>
          </a:xfrm>
        </p:grpSpPr>
        <p:pic>
          <p:nvPicPr>
            <p:cNvPr id="54" name="object 54"/>
            <p:cNvPicPr/>
            <p:nvPr/>
          </p:nvPicPr>
          <p:blipFill>
            <a:blip r:embed="rId4" cstate="print"/>
            <a:stretch>
              <a:fillRect/>
            </a:stretch>
          </p:blipFill>
          <p:spPr>
            <a:xfrm>
              <a:off x="1138427" y="4722876"/>
              <a:ext cx="76200" cy="188975"/>
            </a:xfrm>
            <a:prstGeom prst="rect">
              <a:avLst/>
            </a:prstGeom>
          </p:spPr>
        </p:pic>
        <p:pic>
          <p:nvPicPr>
            <p:cNvPr id="55" name="object 55"/>
            <p:cNvPicPr/>
            <p:nvPr/>
          </p:nvPicPr>
          <p:blipFill>
            <a:blip r:embed="rId5" cstate="print"/>
            <a:stretch>
              <a:fillRect/>
            </a:stretch>
          </p:blipFill>
          <p:spPr>
            <a:xfrm>
              <a:off x="1900427" y="4721352"/>
              <a:ext cx="76200" cy="188975"/>
            </a:xfrm>
            <a:prstGeom prst="rect">
              <a:avLst/>
            </a:prstGeom>
          </p:spPr>
        </p:pic>
        <p:pic>
          <p:nvPicPr>
            <p:cNvPr id="56" name="object 56"/>
            <p:cNvPicPr/>
            <p:nvPr/>
          </p:nvPicPr>
          <p:blipFill>
            <a:blip r:embed="rId5" cstate="print"/>
            <a:stretch>
              <a:fillRect/>
            </a:stretch>
          </p:blipFill>
          <p:spPr>
            <a:xfrm>
              <a:off x="2587752" y="4730496"/>
              <a:ext cx="76200" cy="188975"/>
            </a:xfrm>
            <a:prstGeom prst="rect">
              <a:avLst/>
            </a:prstGeom>
          </p:spPr>
        </p:pic>
        <p:pic>
          <p:nvPicPr>
            <p:cNvPr id="57" name="object 57"/>
            <p:cNvPicPr/>
            <p:nvPr/>
          </p:nvPicPr>
          <p:blipFill>
            <a:blip r:embed="rId5" cstate="print"/>
            <a:stretch>
              <a:fillRect/>
            </a:stretch>
          </p:blipFill>
          <p:spPr>
            <a:xfrm>
              <a:off x="3273551" y="4728972"/>
              <a:ext cx="76200" cy="188975"/>
            </a:xfrm>
            <a:prstGeom prst="rect">
              <a:avLst/>
            </a:prstGeom>
          </p:spPr>
        </p:pic>
        <p:pic>
          <p:nvPicPr>
            <p:cNvPr id="58" name="object 58"/>
            <p:cNvPicPr/>
            <p:nvPr/>
          </p:nvPicPr>
          <p:blipFill>
            <a:blip r:embed="rId5" cstate="print"/>
            <a:stretch>
              <a:fillRect/>
            </a:stretch>
          </p:blipFill>
          <p:spPr>
            <a:xfrm>
              <a:off x="3960876" y="4730496"/>
              <a:ext cx="76198" cy="188975"/>
            </a:xfrm>
            <a:prstGeom prst="rect">
              <a:avLst/>
            </a:prstGeom>
          </p:spPr>
        </p:pic>
        <p:pic>
          <p:nvPicPr>
            <p:cNvPr id="59" name="object 59"/>
            <p:cNvPicPr/>
            <p:nvPr/>
          </p:nvPicPr>
          <p:blipFill>
            <a:blip r:embed="rId5" cstate="print"/>
            <a:stretch>
              <a:fillRect/>
            </a:stretch>
          </p:blipFill>
          <p:spPr>
            <a:xfrm>
              <a:off x="4646675" y="4730496"/>
              <a:ext cx="76198" cy="188975"/>
            </a:xfrm>
            <a:prstGeom prst="rect">
              <a:avLst/>
            </a:prstGeom>
          </p:spPr>
        </p:pic>
        <p:pic>
          <p:nvPicPr>
            <p:cNvPr id="60" name="object 60"/>
            <p:cNvPicPr/>
            <p:nvPr/>
          </p:nvPicPr>
          <p:blipFill>
            <a:blip r:embed="rId4" cstate="print"/>
            <a:stretch>
              <a:fillRect/>
            </a:stretch>
          </p:blipFill>
          <p:spPr>
            <a:xfrm>
              <a:off x="1144523" y="3407664"/>
              <a:ext cx="76200" cy="188975"/>
            </a:xfrm>
            <a:prstGeom prst="rect">
              <a:avLst/>
            </a:prstGeom>
          </p:spPr>
        </p:pic>
        <p:pic>
          <p:nvPicPr>
            <p:cNvPr id="61" name="object 61"/>
            <p:cNvPicPr/>
            <p:nvPr/>
          </p:nvPicPr>
          <p:blipFill>
            <a:blip r:embed="rId5" cstate="print"/>
            <a:stretch>
              <a:fillRect/>
            </a:stretch>
          </p:blipFill>
          <p:spPr>
            <a:xfrm>
              <a:off x="1906523" y="3406140"/>
              <a:ext cx="76200" cy="188975"/>
            </a:xfrm>
            <a:prstGeom prst="rect">
              <a:avLst/>
            </a:prstGeom>
          </p:spPr>
        </p:pic>
        <p:pic>
          <p:nvPicPr>
            <p:cNvPr id="62" name="object 62"/>
            <p:cNvPicPr/>
            <p:nvPr/>
          </p:nvPicPr>
          <p:blipFill>
            <a:blip r:embed="rId5" cstate="print"/>
            <a:stretch>
              <a:fillRect/>
            </a:stretch>
          </p:blipFill>
          <p:spPr>
            <a:xfrm>
              <a:off x="2593847" y="3413760"/>
              <a:ext cx="76200" cy="188975"/>
            </a:xfrm>
            <a:prstGeom prst="rect">
              <a:avLst/>
            </a:prstGeom>
          </p:spPr>
        </p:pic>
        <p:pic>
          <p:nvPicPr>
            <p:cNvPr id="63" name="object 63"/>
            <p:cNvPicPr/>
            <p:nvPr/>
          </p:nvPicPr>
          <p:blipFill>
            <a:blip r:embed="rId5" cstate="print"/>
            <a:stretch>
              <a:fillRect/>
            </a:stretch>
          </p:blipFill>
          <p:spPr>
            <a:xfrm>
              <a:off x="3279648" y="3412236"/>
              <a:ext cx="76200" cy="188975"/>
            </a:xfrm>
            <a:prstGeom prst="rect">
              <a:avLst/>
            </a:prstGeom>
          </p:spPr>
        </p:pic>
        <p:pic>
          <p:nvPicPr>
            <p:cNvPr id="64" name="object 64"/>
            <p:cNvPicPr/>
            <p:nvPr/>
          </p:nvPicPr>
          <p:blipFill>
            <a:blip r:embed="rId5" cstate="print"/>
            <a:stretch>
              <a:fillRect/>
            </a:stretch>
          </p:blipFill>
          <p:spPr>
            <a:xfrm>
              <a:off x="3966972" y="3413760"/>
              <a:ext cx="76198" cy="188975"/>
            </a:xfrm>
            <a:prstGeom prst="rect">
              <a:avLst/>
            </a:prstGeom>
          </p:spPr>
        </p:pic>
        <p:pic>
          <p:nvPicPr>
            <p:cNvPr id="65" name="object 65"/>
            <p:cNvPicPr/>
            <p:nvPr/>
          </p:nvPicPr>
          <p:blipFill>
            <a:blip r:embed="rId5" cstate="print"/>
            <a:stretch>
              <a:fillRect/>
            </a:stretch>
          </p:blipFill>
          <p:spPr>
            <a:xfrm>
              <a:off x="4652772" y="3413760"/>
              <a:ext cx="76198" cy="188975"/>
            </a:xfrm>
            <a:prstGeom prst="rect">
              <a:avLst/>
            </a:prstGeom>
          </p:spPr>
        </p:pic>
      </p:grpSp>
      <p:sp>
        <p:nvSpPr>
          <p:cNvPr id="66" name="object 66"/>
          <p:cNvSpPr txBox="1"/>
          <p:nvPr/>
        </p:nvSpPr>
        <p:spPr>
          <a:xfrm>
            <a:off x="1001064" y="3042920"/>
            <a:ext cx="1020444" cy="299720"/>
          </a:xfrm>
          <a:prstGeom prst="rect">
            <a:avLst/>
          </a:prstGeom>
        </p:spPr>
        <p:txBody>
          <a:bodyPr vert="horz" wrap="square" lIns="0" tIns="12700" rIns="0" bIns="0" rtlCol="0">
            <a:spAutoFit/>
          </a:bodyPr>
          <a:lstStyle/>
          <a:p>
            <a:pPr marL="12700">
              <a:lnSpc>
                <a:spcPct val="100000"/>
              </a:lnSpc>
              <a:spcBef>
                <a:spcPts val="100"/>
              </a:spcBef>
              <a:tabLst>
                <a:tab pos="817244" algn="l"/>
              </a:tabLst>
            </a:pPr>
            <a:r>
              <a:rPr sz="2700" spc="-30" baseline="1543" dirty="0">
                <a:latin typeface="Calibri"/>
                <a:cs typeface="Calibri"/>
              </a:rPr>
              <a:t>goes</a:t>
            </a:r>
            <a:r>
              <a:rPr sz="2700" baseline="1543" dirty="0">
                <a:latin typeface="Calibri"/>
                <a:cs typeface="Calibri"/>
              </a:rPr>
              <a:t>	</a:t>
            </a:r>
            <a:r>
              <a:rPr sz="1800" spc="-25" dirty="0">
                <a:latin typeface="Calibri"/>
                <a:cs typeface="Calibri"/>
              </a:rPr>
              <a:t>to</a:t>
            </a:r>
            <a:endParaRPr sz="1800">
              <a:latin typeface="Calibri"/>
              <a:cs typeface="Calibri"/>
            </a:endParaRPr>
          </a:p>
        </p:txBody>
      </p:sp>
      <p:sp>
        <p:nvSpPr>
          <p:cNvPr id="67" name="object 67"/>
          <p:cNvSpPr txBox="1"/>
          <p:nvPr/>
        </p:nvSpPr>
        <p:spPr>
          <a:xfrm>
            <a:off x="2339467" y="3071240"/>
            <a:ext cx="2531745" cy="299720"/>
          </a:xfrm>
          <a:prstGeom prst="rect">
            <a:avLst/>
          </a:prstGeom>
        </p:spPr>
        <p:txBody>
          <a:bodyPr vert="horz" wrap="square" lIns="0" tIns="12700" rIns="0" bIns="0" rtlCol="0">
            <a:spAutoFit/>
          </a:bodyPr>
          <a:lstStyle/>
          <a:p>
            <a:pPr marL="12700">
              <a:lnSpc>
                <a:spcPct val="100000"/>
              </a:lnSpc>
              <a:spcBef>
                <a:spcPts val="100"/>
              </a:spcBef>
              <a:tabLst>
                <a:tab pos="725805" algn="l"/>
                <a:tab pos="1490980" algn="l"/>
                <a:tab pos="2124710" algn="l"/>
              </a:tabLst>
            </a:pPr>
            <a:r>
              <a:rPr sz="2700" spc="-30" baseline="3086" dirty="0">
                <a:latin typeface="Calibri"/>
                <a:cs typeface="Calibri"/>
              </a:rPr>
              <a:t>make</a:t>
            </a:r>
            <a:r>
              <a:rPr sz="2700" baseline="3086" dirty="0">
                <a:latin typeface="Calibri"/>
                <a:cs typeface="Calibri"/>
              </a:rPr>
              <a:t>	</a:t>
            </a:r>
            <a:r>
              <a:rPr sz="2700" spc="-15" baseline="3086" dirty="0">
                <a:latin typeface="Calibri"/>
                <a:cs typeface="Calibri"/>
              </a:rPr>
              <a:t>tasty</a:t>
            </a:r>
            <a:r>
              <a:rPr sz="2700" baseline="3086" dirty="0">
                <a:latin typeface="Calibri"/>
                <a:cs typeface="Calibri"/>
              </a:rPr>
              <a:t>	</a:t>
            </a:r>
            <a:r>
              <a:rPr sz="2700" spc="-37" baseline="1543" dirty="0">
                <a:latin typeface="Calibri"/>
                <a:cs typeface="Calibri"/>
              </a:rPr>
              <a:t>tea</a:t>
            </a:r>
            <a:r>
              <a:rPr sz="2700" baseline="1543" dirty="0">
                <a:latin typeface="Calibri"/>
                <a:cs typeface="Calibri"/>
              </a:rPr>
              <a:t>	</a:t>
            </a:r>
            <a:r>
              <a:rPr sz="1800" spc="-25" dirty="0">
                <a:latin typeface="Calibri"/>
                <a:cs typeface="Calibri"/>
              </a:rPr>
              <a:t>END</a:t>
            </a:r>
            <a:endParaRPr sz="1800">
              <a:latin typeface="Calibri"/>
              <a:cs typeface="Calibri"/>
            </a:endParaRPr>
          </a:p>
        </p:txBody>
      </p:sp>
      <p:sp>
        <p:nvSpPr>
          <p:cNvPr id="68" name="object 68"/>
          <p:cNvSpPr txBox="1"/>
          <p:nvPr/>
        </p:nvSpPr>
        <p:spPr>
          <a:xfrm>
            <a:off x="766063" y="1962497"/>
            <a:ext cx="4584065" cy="822325"/>
          </a:xfrm>
          <a:prstGeom prst="rect">
            <a:avLst/>
          </a:prstGeom>
        </p:spPr>
        <p:txBody>
          <a:bodyPr vert="horz" wrap="square" lIns="0" tIns="75565" rIns="0" bIns="0" rtlCol="0">
            <a:spAutoFit/>
          </a:bodyPr>
          <a:lstStyle/>
          <a:p>
            <a:pPr algn="ctr">
              <a:lnSpc>
                <a:spcPct val="100000"/>
              </a:lnSpc>
              <a:spcBef>
                <a:spcPts val="595"/>
              </a:spcBef>
            </a:pPr>
            <a:r>
              <a:rPr sz="2200" b="1" dirty="0">
                <a:latin typeface="Calibri"/>
                <a:cs typeface="Calibri"/>
              </a:rPr>
              <a:t>Step</a:t>
            </a:r>
            <a:r>
              <a:rPr sz="2200" b="1" spc="-125" dirty="0">
                <a:latin typeface="Calibri"/>
                <a:cs typeface="Calibri"/>
              </a:rPr>
              <a:t> </a:t>
            </a:r>
            <a:r>
              <a:rPr sz="2200" b="1" dirty="0">
                <a:latin typeface="Calibri"/>
                <a:cs typeface="Calibri"/>
              </a:rPr>
              <a:t>1:</a:t>
            </a:r>
            <a:r>
              <a:rPr sz="2200" b="1" spc="-95" dirty="0">
                <a:latin typeface="Calibri"/>
                <a:cs typeface="Calibri"/>
              </a:rPr>
              <a:t> </a:t>
            </a:r>
            <a:r>
              <a:rPr sz="2200" b="1" dirty="0">
                <a:latin typeface="Calibri"/>
                <a:cs typeface="Calibri"/>
              </a:rPr>
              <a:t>Pretrain</a:t>
            </a:r>
            <a:r>
              <a:rPr sz="2200" b="1" spc="-45" dirty="0">
                <a:latin typeface="Calibri"/>
                <a:cs typeface="Calibri"/>
              </a:rPr>
              <a:t> </a:t>
            </a:r>
            <a:r>
              <a:rPr sz="2200" b="1" dirty="0">
                <a:latin typeface="Calibri"/>
                <a:cs typeface="Calibri"/>
              </a:rPr>
              <a:t>(on</a:t>
            </a:r>
            <a:r>
              <a:rPr sz="2200" b="1" spc="-95" dirty="0">
                <a:latin typeface="Calibri"/>
                <a:cs typeface="Calibri"/>
              </a:rPr>
              <a:t> </a:t>
            </a:r>
            <a:r>
              <a:rPr sz="2200" b="1" spc="-10" dirty="0">
                <a:latin typeface="Calibri"/>
                <a:cs typeface="Calibri"/>
              </a:rPr>
              <a:t>language</a:t>
            </a:r>
            <a:r>
              <a:rPr sz="2200" b="1" spc="-114" dirty="0">
                <a:latin typeface="Calibri"/>
                <a:cs typeface="Calibri"/>
              </a:rPr>
              <a:t> </a:t>
            </a:r>
            <a:r>
              <a:rPr sz="2200" b="1" spc="-10" dirty="0">
                <a:latin typeface="Calibri"/>
                <a:cs typeface="Calibri"/>
              </a:rPr>
              <a:t>modeling)</a:t>
            </a:r>
            <a:endParaRPr sz="2200">
              <a:latin typeface="Calibri"/>
              <a:cs typeface="Calibri"/>
            </a:endParaRPr>
          </a:p>
          <a:p>
            <a:pPr marL="635" algn="ctr">
              <a:lnSpc>
                <a:spcPct val="100000"/>
              </a:lnSpc>
              <a:spcBef>
                <a:spcPts val="495"/>
              </a:spcBef>
            </a:pPr>
            <a:r>
              <a:rPr sz="2200" dirty="0">
                <a:latin typeface="Calibri"/>
                <a:cs typeface="Calibri"/>
              </a:rPr>
              <a:t>Lots</a:t>
            </a:r>
            <a:r>
              <a:rPr sz="2200" spc="-85" dirty="0">
                <a:latin typeface="Calibri"/>
                <a:cs typeface="Calibri"/>
              </a:rPr>
              <a:t> </a:t>
            </a:r>
            <a:r>
              <a:rPr sz="2200" dirty="0">
                <a:latin typeface="Calibri"/>
                <a:cs typeface="Calibri"/>
              </a:rPr>
              <a:t>of</a:t>
            </a:r>
            <a:r>
              <a:rPr sz="2200" spc="-75" dirty="0">
                <a:latin typeface="Calibri"/>
                <a:cs typeface="Calibri"/>
              </a:rPr>
              <a:t> </a:t>
            </a:r>
            <a:r>
              <a:rPr sz="2200" dirty="0">
                <a:latin typeface="Calibri"/>
                <a:cs typeface="Calibri"/>
              </a:rPr>
              <a:t>text;</a:t>
            </a:r>
            <a:r>
              <a:rPr sz="2200" spc="-60" dirty="0">
                <a:latin typeface="Calibri"/>
                <a:cs typeface="Calibri"/>
              </a:rPr>
              <a:t> </a:t>
            </a:r>
            <a:r>
              <a:rPr sz="2200" dirty="0">
                <a:latin typeface="Calibri"/>
                <a:cs typeface="Calibri"/>
              </a:rPr>
              <a:t>learn</a:t>
            </a:r>
            <a:r>
              <a:rPr sz="2200" spc="-95" dirty="0">
                <a:latin typeface="Calibri"/>
                <a:cs typeface="Calibri"/>
              </a:rPr>
              <a:t> </a:t>
            </a:r>
            <a:r>
              <a:rPr sz="2200" dirty="0">
                <a:latin typeface="Calibri"/>
                <a:cs typeface="Calibri"/>
              </a:rPr>
              <a:t>general</a:t>
            </a:r>
            <a:r>
              <a:rPr sz="2200" spc="-75" dirty="0">
                <a:latin typeface="Calibri"/>
                <a:cs typeface="Calibri"/>
              </a:rPr>
              <a:t> </a:t>
            </a:r>
            <a:r>
              <a:rPr sz="2200" spc="-10" dirty="0">
                <a:latin typeface="Calibri"/>
                <a:cs typeface="Calibri"/>
              </a:rPr>
              <a:t>things!</a:t>
            </a:r>
            <a:endParaRPr sz="2200">
              <a:latin typeface="Calibri"/>
              <a:cs typeface="Calibri"/>
            </a:endParaRPr>
          </a:p>
        </p:txBody>
      </p:sp>
      <p:grpSp>
        <p:nvGrpSpPr>
          <p:cNvPr id="69" name="object 69"/>
          <p:cNvGrpSpPr/>
          <p:nvPr/>
        </p:nvGrpSpPr>
        <p:grpSpPr>
          <a:xfrm>
            <a:off x="7318247" y="3534155"/>
            <a:ext cx="3957954" cy="1866900"/>
            <a:chOff x="7318247" y="3534155"/>
            <a:chExt cx="3957954" cy="1866900"/>
          </a:xfrm>
        </p:grpSpPr>
        <p:sp>
          <p:nvSpPr>
            <p:cNvPr id="70" name="object 70"/>
            <p:cNvSpPr/>
            <p:nvPr/>
          </p:nvSpPr>
          <p:spPr>
            <a:xfrm>
              <a:off x="7470647" y="3555491"/>
              <a:ext cx="149860" cy="481965"/>
            </a:xfrm>
            <a:custGeom>
              <a:avLst/>
              <a:gdLst/>
              <a:ahLst/>
              <a:cxnLst/>
              <a:rect l="l" t="t" r="r" b="b"/>
              <a:pathLst>
                <a:path w="149859" h="481964">
                  <a:moveTo>
                    <a:pt x="149263" y="0"/>
                  </a:moveTo>
                  <a:lnTo>
                    <a:pt x="0" y="0"/>
                  </a:lnTo>
                  <a:lnTo>
                    <a:pt x="0" y="481456"/>
                  </a:lnTo>
                  <a:lnTo>
                    <a:pt x="149263" y="481456"/>
                  </a:lnTo>
                  <a:lnTo>
                    <a:pt x="149263" y="0"/>
                  </a:lnTo>
                  <a:close/>
                </a:path>
              </a:pathLst>
            </a:custGeom>
            <a:solidFill>
              <a:srgbClr val="E24747"/>
            </a:solidFill>
          </p:spPr>
          <p:txBody>
            <a:bodyPr wrap="square" lIns="0" tIns="0" rIns="0" bIns="0" rtlCol="0"/>
            <a:lstStyle/>
            <a:p>
              <a:endParaRPr/>
            </a:p>
          </p:txBody>
        </p:sp>
        <p:sp>
          <p:nvSpPr>
            <p:cNvPr id="71" name="object 71"/>
            <p:cNvSpPr/>
            <p:nvPr/>
          </p:nvSpPr>
          <p:spPr>
            <a:xfrm>
              <a:off x="7620000" y="3757802"/>
              <a:ext cx="76835" cy="76835"/>
            </a:xfrm>
            <a:custGeom>
              <a:avLst/>
              <a:gdLst/>
              <a:ahLst/>
              <a:cxnLst/>
              <a:rect l="l" t="t" r="r" b="b"/>
              <a:pathLst>
                <a:path w="76834" h="76835">
                  <a:moveTo>
                    <a:pt x="76327" y="76454"/>
                  </a:moveTo>
                  <a:lnTo>
                    <a:pt x="76200" y="44577"/>
                  </a:lnTo>
                  <a:lnTo>
                    <a:pt x="76073" y="31877"/>
                  </a:lnTo>
                  <a:lnTo>
                    <a:pt x="76073" y="0"/>
                  </a:lnTo>
                  <a:lnTo>
                    <a:pt x="0" y="38354"/>
                  </a:lnTo>
                  <a:lnTo>
                    <a:pt x="76327" y="76454"/>
                  </a:lnTo>
                  <a:close/>
                </a:path>
              </a:pathLst>
            </a:custGeom>
            <a:solidFill>
              <a:srgbClr val="000000"/>
            </a:solidFill>
          </p:spPr>
          <p:txBody>
            <a:bodyPr wrap="square" lIns="0" tIns="0" rIns="0" bIns="0" rtlCol="0"/>
            <a:lstStyle/>
            <a:p>
              <a:endParaRPr/>
            </a:p>
          </p:txBody>
        </p:sp>
        <p:sp>
          <p:nvSpPr>
            <p:cNvPr id="72" name="object 72"/>
            <p:cNvSpPr/>
            <p:nvPr/>
          </p:nvSpPr>
          <p:spPr>
            <a:xfrm>
              <a:off x="8232266" y="3553967"/>
              <a:ext cx="149860" cy="483234"/>
            </a:xfrm>
            <a:custGeom>
              <a:avLst/>
              <a:gdLst/>
              <a:ahLst/>
              <a:cxnLst/>
              <a:rect l="l" t="t" r="r" b="b"/>
              <a:pathLst>
                <a:path w="149859" h="483235">
                  <a:moveTo>
                    <a:pt x="149263" y="0"/>
                  </a:moveTo>
                  <a:lnTo>
                    <a:pt x="0" y="0"/>
                  </a:lnTo>
                  <a:lnTo>
                    <a:pt x="0" y="482980"/>
                  </a:lnTo>
                  <a:lnTo>
                    <a:pt x="149263" y="482980"/>
                  </a:lnTo>
                  <a:lnTo>
                    <a:pt x="149263" y="0"/>
                  </a:lnTo>
                  <a:close/>
                </a:path>
              </a:pathLst>
            </a:custGeom>
            <a:solidFill>
              <a:srgbClr val="E24747"/>
            </a:solidFill>
          </p:spPr>
          <p:txBody>
            <a:bodyPr wrap="square" lIns="0" tIns="0" rIns="0" bIns="0" rtlCol="0"/>
            <a:lstStyle/>
            <a:p>
              <a:endParaRPr/>
            </a:p>
          </p:txBody>
        </p:sp>
        <p:sp>
          <p:nvSpPr>
            <p:cNvPr id="73" name="object 73"/>
            <p:cNvSpPr/>
            <p:nvPr/>
          </p:nvSpPr>
          <p:spPr>
            <a:xfrm>
              <a:off x="7696073" y="3756659"/>
              <a:ext cx="535305" cy="76835"/>
            </a:xfrm>
            <a:custGeom>
              <a:avLst/>
              <a:gdLst/>
              <a:ahLst/>
              <a:cxnLst/>
              <a:rect l="l" t="t" r="r" b="b"/>
              <a:pathLst>
                <a:path w="535304" h="76835">
                  <a:moveTo>
                    <a:pt x="534797" y="38100"/>
                  </a:moveTo>
                  <a:lnTo>
                    <a:pt x="522351" y="31877"/>
                  </a:lnTo>
                  <a:lnTo>
                    <a:pt x="458470" y="0"/>
                  </a:lnTo>
                  <a:lnTo>
                    <a:pt x="458597" y="31877"/>
                  </a:lnTo>
                  <a:lnTo>
                    <a:pt x="0" y="33020"/>
                  </a:lnTo>
                  <a:lnTo>
                    <a:pt x="127" y="45720"/>
                  </a:lnTo>
                  <a:lnTo>
                    <a:pt x="458597" y="44577"/>
                  </a:lnTo>
                  <a:lnTo>
                    <a:pt x="458597" y="76454"/>
                  </a:lnTo>
                  <a:lnTo>
                    <a:pt x="534797" y="38100"/>
                  </a:lnTo>
                  <a:close/>
                </a:path>
              </a:pathLst>
            </a:custGeom>
            <a:solidFill>
              <a:srgbClr val="000000"/>
            </a:solidFill>
          </p:spPr>
          <p:txBody>
            <a:bodyPr wrap="square" lIns="0" tIns="0" rIns="0" bIns="0" rtlCol="0"/>
            <a:lstStyle/>
            <a:p>
              <a:endParaRPr/>
            </a:p>
          </p:txBody>
        </p:sp>
        <p:pic>
          <p:nvPicPr>
            <p:cNvPr id="74" name="object 74"/>
            <p:cNvPicPr/>
            <p:nvPr/>
          </p:nvPicPr>
          <p:blipFill>
            <a:blip r:embed="rId2" cstate="print"/>
            <a:stretch>
              <a:fillRect/>
            </a:stretch>
          </p:blipFill>
          <p:spPr>
            <a:xfrm>
              <a:off x="8381999" y="3758183"/>
              <a:ext cx="76961" cy="75946"/>
            </a:xfrm>
            <a:prstGeom prst="rect">
              <a:avLst/>
            </a:prstGeom>
          </p:spPr>
        </p:pic>
        <p:sp>
          <p:nvSpPr>
            <p:cNvPr id="75" name="object 75"/>
            <p:cNvSpPr/>
            <p:nvPr/>
          </p:nvSpPr>
          <p:spPr>
            <a:xfrm>
              <a:off x="8918447" y="3563111"/>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sp>
          <p:nvSpPr>
            <p:cNvPr id="76" name="object 76"/>
            <p:cNvSpPr/>
            <p:nvPr/>
          </p:nvSpPr>
          <p:spPr>
            <a:xfrm>
              <a:off x="8445373" y="3764025"/>
              <a:ext cx="700405" cy="78105"/>
            </a:xfrm>
            <a:custGeom>
              <a:avLst/>
              <a:gdLst/>
              <a:ahLst/>
              <a:cxnLst/>
              <a:rect l="l" t="t" r="r" b="b"/>
              <a:pathLst>
                <a:path w="700404" h="78104">
                  <a:moveTo>
                    <a:pt x="461772" y="44577"/>
                  </a:moveTo>
                  <a:lnTo>
                    <a:pt x="409321" y="44577"/>
                  </a:lnTo>
                  <a:lnTo>
                    <a:pt x="396621" y="44577"/>
                  </a:lnTo>
                  <a:lnTo>
                    <a:pt x="395986" y="75946"/>
                  </a:lnTo>
                  <a:lnTo>
                    <a:pt x="461772" y="44577"/>
                  </a:lnTo>
                  <a:close/>
                </a:path>
                <a:path w="700404" h="78104">
                  <a:moveTo>
                    <a:pt x="472948" y="39243"/>
                  </a:moveTo>
                  <a:lnTo>
                    <a:pt x="397256" y="0"/>
                  </a:lnTo>
                  <a:lnTo>
                    <a:pt x="396748" y="31750"/>
                  </a:lnTo>
                  <a:lnTo>
                    <a:pt x="12954" y="25908"/>
                  </a:lnTo>
                  <a:lnTo>
                    <a:pt x="12954" y="25654"/>
                  </a:lnTo>
                  <a:lnTo>
                    <a:pt x="254" y="25654"/>
                  </a:lnTo>
                  <a:lnTo>
                    <a:pt x="0" y="38354"/>
                  </a:lnTo>
                  <a:lnTo>
                    <a:pt x="12827" y="38481"/>
                  </a:lnTo>
                  <a:lnTo>
                    <a:pt x="396621" y="44323"/>
                  </a:lnTo>
                  <a:lnTo>
                    <a:pt x="409321" y="44577"/>
                  </a:lnTo>
                  <a:lnTo>
                    <a:pt x="409321" y="44323"/>
                  </a:lnTo>
                  <a:lnTo>
                    <a:pt x="462153" y="44323"/>
                  </a:lnTo>
                  <a:lnTo>
                    <a:pt x="472948" y="39243"/>
                  </a:lnTo>
                  <a:close/>
                </a:path>
                <a:path w="700404" h="78104">
                  <a:moveTo>
                    <a:pt x="700278" y="1778"/>
                  </a:moveTo>
                  <a:lnTo>
                    <a:pt x="623951" y="39878"/>
                  </a:lnTo>
                  <a:lnTo>
                    <a:pt x="700278" y="77978"/>
                  </a:lnTo>
                  <a:lnTo>
                    <a:pt x="700278" y="46228"/>
                  </a:lnTo>
                  <a:lnTo>
                    <a:pt x="700151" y="46228"/>
                  </a:lnTo>
                  <a:lnTo>
                    <a:pt x="700151" y="33528"/>
                  </a:lnTo>
                  <a:lnTo>
                    <a:pt x="700278" y="33528"/>
                  </a:lnTo>
                  <a:lnTo>
                    <a:pt x="700278" y="1778"/>
                  </a:lnTo>
                  <a:close/>
                </a:path>
              </a:pathLst>
            </a:custGeom>
            <a:solidFill>
              <a:srgbClr val="000000"/>
            </a:solidFill>
          </p:spPr>
          <p:txBody>
            <a:bodyPr wrap="square" lIns="0" tIns="0" rIns="0" bIns="0" rtlCol="0"/>
            <a:lstStyle/>
            <a:p>
              <a:endParaRPr/>
            </a:p>
          </p:txBody>
        </p:sp>
        <p:sp>
          <p:nvSpPr>
            <p:cNvPr id="77" name="object 77"/>
            <p:cNvSpPr/>
            <p:nvPr/>
          </p:nvSpPr>
          <p:spPr>
            <a:xfrm>
              <a:off x="9605771" y="3563111"/>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pic>
          <p:nvPicPr>
            <p:cNvPr id="78" name="object 78"/>
            <p:cNvPicPr/>
            <p:nvPr/>
          </p:nvPicPr>
          <p:blipFill>
            <a:blip r:embed="rId3" cstate="print"/>
            <a:stretch>
              <a:fillRect/>
            </a:stretch>
          </p:blipFill>
          <p:spPr>
            <a:xfrm>
              <a:off x="9529317" y="3765803"/>
              <a:ext cx="63626" cy="76200"/>
            </a:xfrm>
            <a:prstGeom prst="rect">
              <a:avLst/>
            </a:prstGeom>
          </p:spPr>
        </p:pic>
        <p:sp>
          <p:nvSpPr>
            <p:cNvPr id="79" name="object 79"/>
            <p:cNvSpPr/>
            <p:nvPr/>
          </p:nvSpPr>
          <p:spPr>
            <a:xfrm>
              <a:off x="9145651" y="3765803"/>
              <a:ext cx="687705" cy="76200"/>
            </a:xfrm>
            <a:custGeom>
              <a:avLst/>
              <a:gdLst/>
              <a:ahLst/>
              <a:cxnLst/>
              <a:rect l="l" t="t" r="r" b="b"/>
              <a:pathLst>
                <a:path w="687704" h="76200">
                  <a:moveTo>
                    <a:pt x="383781" y="31750"/>
                  </a:moveTo>
                  <a:lnTo>
                    <a:pt x="0" y="31750"/>
                  </a:lnTo>
                  <a:lnTo>
                    <a:pt x="0" y="44450"/>
                  </a:lnTo>
                  <a:lnTo>
                    <a:pt x="383781" y="44450"/>
                  </a:lnTo>
                  <a:lnTo>
                    <a:pt x="383781" y="31750"/>
                  </a:lnTo>
                  <a:close/>
                </a:path>
                <a:path w="687704" h="76200">
                  <a:moveTo>
                    <a:pt x="459994" y="38100"/>
                  </a:moveTo>
                  <a:lnTo>
                    <a:pt x="447294" y="31750"/>
                  </a:lnTo>
                  <a:lnTo>
                    <a:pt x="396494" y="31750"/>
                  </a:lnTo>
                  <a:lnTo>
                    <a:pt x="396494" y="44450"/>
                  </a:lnTo>
                  <a:lnTo>
                    <a:pt x="447294" y="44450"/>
                  </a:lnTo>
                  <a:lnTo>
                    <a:pt x="459994" y="38100"/>
                  </a:lnTo>
                  <a:close/>
                </a:path>
                <a:path w="687704" h="76200">
                  <a:moveTo>
                    <a:pt x="687324" y="0"/>
                  </a:moveTo>
                  <a:lnTo>
                    <a:pt x="610997" y="38100"/>
                  </a:lnTo>
                  <a:lnTo>
                    <a:pt x="687324" y="76200"/>
                  </a:lnTo>
                  <a:lnTo>
                    <a:pt x="687324" y="44450"/>
                  </a:lnTo>
                  <a:lnTo>
                    <a:pt x="687197" y="44450"/>
                  </a:lnTo>
                  <a:lnTo>
                    <a:pt x="687197" y="31750"/>
                  </a:lnTo>
                  <a:lnTo>
                    <a:pt x="687324" y="31750"/>
                  </a:lnTo>
                  <a:lnTo>
                    <a:pt x="687324" y="0"/>
                  </a:lnTo>
                  <a:close/>
                </a:path>
              </a:pathLst>
            </a:custGeom>
            <a:solidFill>
              <a:srgbClr val="000000"/>
            </a:solidFill>
          </p:spPr>
          <p:txBody>
            <a:bodyPr wrap="square" lIns="0" tIns="0" rIns="0" bIns="0" rtlCol="0"/>
            <a:lstStyle/>
            <a:p>
              <a:endParaRPr/>
            </a:p>
          </p:txBody>
        </p:sp>
        <p:sp>
          <p:nvSpPr>
            <p:cNvPr id="80" name="object 80"/>
            <p:cNvSpPr/>
            <p:nvPr/>
          </p:nvSpPr>
          <p:spPr>
            <a:xfrm>
              <a:off x="10291571" y="3563111"/>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pic>
          <p:nvPicPr>
            <p:cNvPr id="81" name="object 81"/>
            <p:cNvPicPr/>
            <p:nvPr/>
          </p:nvPicPr>
          <p:blipFill>
            <a:blip r:embed="rId6" cstate="print"/>
            <a:stretch>
              <a:fillRect/>
            </a:stretch>
          </p:blipFill>
          <p:spPr>
            <a:xfrm>
              <a:off x="10216641" y="3765803"/>
              <a:ext cx="63626" cy="76200"/>
            </a:xfrm>
            <a:prstGeom prst="rect">
              <a:avLst/>
            </a:prstGeom>
          </p:spPr>
        </p:pic>
        <p:sp>
          <p:nvSpPr>
            <p:cNvPr id="82" name="object 82"/>
            <p:cNvSpPr/>
            <p:nvPr/>
          </p:nvSpPr>
          <p:spPr>
            <a:xfrm>
              <a:off x="9832975" y="3765803"/>
              <a:ext cx="685800" cy="76200"/>
            </a:xfrm>
            <a:custGeom>
              <a:avLst/>
              <a:gdLst/>
              <a:ahLst/>
              <a:cxnLst/>
              <a:rect l="l" t="t" r="r" b="b"/>
              <a:pathLst>
                <a:path w="685800" h="76200">
                  <a:moveTo>
                    <a:pt x="383781" y="31750"/>
                  </a:moveTo>
                  <a:lnTo>
                    <a:pt x="0" y="31750"/>
                  </a:lnTo>
                  <a:lnTo>
                    <a:pt x="0" y="44450"/>
                  </a:lnTo>
                  <a:lnTo>
                    <a:pt x="383781" y="44450"/>
                  </a:lnTo>
                  <a:lnTo>
                    <a:pt x="383781" y="31750"/>
                  </a:lnTo>
                  <a:close/>
                </a:path>
                <a:path w="685800" h="76200">
                  <a:moveTo>
                    <a:pt x="459994" y="38100"/>
                  </a:moveTo>
                  <a:lnTo>
                    <a:pt x="447294" y="31750"/>
                  </a:lnTo>
                  <a:lnTo>
                    <a:pt x="396494" y="31750"/>
                  </a:lnTo>
                  <a:lnTo>
                    <a:pt x="396494" y="44450"/>
                  </a:lnTo>
                  <a:lnTo>
                    <a:pt x="447294" y="44450"/>
                  </a:lnTo>
                  <a:lnTo>
                    <a:pt x="459994" y="38100"/>
                  </a:lnTo>
                  <a:close/>
                </a:path>
                <a:path w="685800" h="76200">
                  <a:moveTo>
                    <a:pt x="685800" y="0"/>
                  </a:moveTo>
                  <a:lnTo>
                    <a:pt x="609473" y="38100"/>
                  </a:lnTo>
                  <a:lnTo>
                    <a:pt x="685800" y="76200"/>
                  </a:lnTo>
                  <a:lnTo>
                    <a:pt x="685800" y="44450"/>
                  </a:lnTo>
                  <a:lnTo>
                    <a:pt x="685673" y="44450"/>
                  </a:lnTo>
                  <a:lnTo>
                    <a:pt x="685673" y="31750"/>
                  </a:lnTo>
                  <a:lnTo>
                    <a:pt x="685800" y="31750"/>
                  </a:lnTo>
                  <a:lnTo>
                    <a:pt x="685800" y="0"/>
                  </a:lnTo>
                  <a:close/>
                </a:path>
              </a:pathLst>
            </a:custGeom>
            <a:solidFill>
              <a:srgbClr val="000000"/>
            </a:solidFill>
          </p:spPr>
          <p:txBody>
            <a:bodyPr wrap="square" lIns="0" tIns="0" rIns="0" bIns="0" rtlCol="0"/>
            <a:lstStyle/>
            <a:p>
              <a:endParaRPr/>
            </a:p>
          </p:txBody>
        </p:sp>
        <p:sp>
          <p:nvSpPr>
            <p:cNvPr id="83" name="object 83"/>
            <p:cNvSpPr/>
            <p:nvPr/>
          </p:nvSpPr>
          <p:spPr>
            <a:xfrm>
              <a:off x="10978895" y="3563111"/>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pic>
          <p:nvPicPr>
            <p:cNvPr id="84" name="object 84"/>
            <p:cNvPicPr/>
            <p:nvPr/>
          </p:nvPicPr>
          <p:blipFill>
            <a:blip r:embed="rId6" cstate="print"/>
            <a:stretch>
              <a:fillRect/>
            </a:stretch>
          </p:blipFill>
          <p:spPr>
            <a:xfrm>
              <a:off x="10902441" y="3765803"/>
              <a:ext cx="63626" cy="76200"/>
            </a:xfrm>
            <a:prstGeom prst="rect">
              <a:avLst/>
            </a:prstGeom>
          </p:spPr>
        </p:pic>
        <p:sp>
          <p:nvSpPr>
            <p:cNvPr id="85" name="object 85"/>
            <p:cNvSpPr/>
            <p:nvPr/>
          </p:nvSpPr>
          <p:spPr>
            <a:xfrm>
              <a:off x="10518775" y="3797553"/>
              <a:ext cx="460375" cy="12700"/>
            </a:xfrm>
            <a:custGeom>
              <a:avLst/>
              <a:gdLst/>
              <a:ahLst/>
              <a:cxnLst/>
              <a:rect l="l" t="t" r="r" b="b"/>
              <a:pathLst>
                <a:path w="460375" h="12700">
                  <a:moveTo>
                    <a:pt x="383781" y="0"/>
                  </a:moveTo>
                  <a:lnTo>
                    <a:pt x="0" y="0"/>
                  </a:lnTo>
                  <a:lnTo>
                    <a:pt x="0" y="12700"/>
                  </a:lnTo>
                  <a:lnTo>
                    <a:pt x="383781" y="12700"/>
                  </a:lnTo>
                  <a:lnTo>
                    <a:pt x="383781" y="0"/>
                  </a:lnTo>
                  <a:close/>
                </a:path>
                <a:path w="460375" h="12700">
                  <a:moveTo>
                    <a:pt x="459994" y="6350"/>
                  </a:moveTo>
                  <a:lnTo>
                    <a:pt x="447294" y="0"/>
                  </a:lnTo>
                  <a:lnTo>
                    <a:pt x="396494" y="0"/>
                  </a:lnTo>
                  <a:lnTo>
                    <a:pt x="396494" y="12700"/>
                  </a:lnTo>
                  <a:lnTo>
                    <a:pt x="447294" y="12700"/>
                  </a:lnTo>
                  <a:lnTo>
                    <a:pt x="459994" y="6350"/>
                  </a:lnTo>
                  <a:close/>
                </a:path>
              </a:pathLst>
            </a:custGeom>
            <a:solidFill>
              <a:srgbClr val="000000"/>
            </a:solidFill>
          </p:spPr>
          <p:txBody>
            <a:bodyPr wrap="square" lIns="0" tIns="0" rIns="0" bIns="0" rtlCol="0"/>
            <a:lstStyle/>
            <a:p>
              <a:endParaRPr/>
            </a:p>
          </p:txBody>
        </p:sp>
        <p:sp>
          <p:nvSpPr>
            <p:cNvPr id="86" name="object 86"/>
            <p:cNvSpPr/>
            <p:nvPr/>
          </p:nvSpPr>
          <p:spPr>
            <a:xfrm>
              <a:off x="7470647" y="4227575"/>
              <a:ext cx="149860" cy="481965"/>
            </a:xfrm>
            <a:custGeom>
              <a:avLst/>
              <a:gdLst/>
              <a:ahLst/>
              <a:cxnLst/>
              <a:rect l="l" t="t" r="r" b="b"/>
              <a:pathLst>
                <a:path w="149859" h="481964">
                  <a:moveTo>
                    <a:pt x="149263" y="0"/>
                  </a:moveTo>
                  <a:lnTo>
                    <a:pt x="0" y="0"/>
                  </a:lnTo>
                  <a:lnTo>
                    <a:pt x="0" y="481456"/>
                  </a:lnTo>
                  <a:lnTo>
                    <a:pt x="149263" y="481456"/>
                  </a:lnTo>
                  <a:lnTo>
                    <a:pt x="149263" y="0"/>
                  </a:lnTo>
                  <a:close/>
                </a:path>
              </a:pathLst>
            </a:custGeom>
            <a:solidFill>
              <a:srgbClr val="E24747"/>
            </a:solidFill>
          </p:spPr>
          <p:txBody>
            <a:bodyPr wrap="square" lIns="0" tIns="0" rIns="0" bIns="0" rtlCol="0"/>
            <a:lstStyle/>
            <a:p>
              <a:endParaRPr/>
            </a:p>
          </p:txBody>
        </p:sp>
        <p:sp>
          <p:nvSpPr>
            <p:cNvPr id="87" name="object 87"/>
            <p:cNvSpPr/>
            <p:nvPr/>
          </p:nvSpPr>
          <p:spPr>
            <a:xfrm>
              <a:off x="7620000" y="4429886"/>
              <a:ext cx="76835" cy="76835"/>
            </a:xfrm>
            <a:custGeom>
              <a:avLst/>
              <a:gdLst/>
              <a:ahLst/>
              <a:cxnLst/>
              <a:rect l="l" t="t" r="r" b="b"/>
              <a:pathLst>
                <a:path w="76834" h="76835">
                  <a:moveTo>
                    <a:pt x="76327" y="76454"/>
                  </a:moveTo>
                  <a:lnTo>
                    <a:pt x="76200" y="44577"/>
                  </a:lnTo>
                  <a:lnTo>
                    <a:pt x="76073" y="31877"/>
                  </a:lnTo>
                  <a:lnTo>
                    <a:pt x="76073" y="0"/>
                  </a:lnTo>
                  <a:lnTo>
                    <a:pt x="0" y="38354"/>
                  </a:lnTo>
                  <a:lnTo>
                    <a:pt x="76327" y="76454"/>
                  </a:lnTo>
                  <a:close/>
                </a:path>
              </a:pathLst>
            </a:custGeom>
            <a:solidFill>
              <a:srgbClr val="000000"/>
            </a:solidFill>
          </p:spPr>
          <p:txBody>
            <a:bodyPr wrap="square" lIns="0" tIns="0" rIns="0" bIns="0" rtlCol="0"/>
            <a:lstStyle/>
            <a:p>
              <a:endParaRPr/>
            </a:p>
          </p:txBody>
        </p:sp>
        <p:sp>
          <p:nvSpPr>
            <p:cNvPr id="88" name="object 88"/>
            <p:cNvSpPr/>
            <p:nvPr/>
          </p:nvSpPr>
          <p:spPr>
            <a:xfrm>
              <a:off x="8232266" y="4226051"/>
              <a:ext cx="149860" cy="481965"/>
            </a:xfrm>
            <a:custGeom>
              <a:avLst/>
              <a:gdLst/>
              <a:ahLst/>
              <a:cxnLst/>
              <a:rect l="l" t="t" r="r" b="b"/>
              <a:pathLst>
                <a:path w="149859" h="481964">
                  <a:moveTo>
                    <a:pt x="149263" y="0"/>
                  </a:moveTo>
                  <a:lnTo>
                    <a:pt x="0" y="0"/>
                  </a:lnTo>
                  <a:lnTo>
                    <a:pt x="0" y="481456"/>
                  </a:lnTo>
                  <a:lnTo>
                    <a:pt x="149263" y="481456"/>
                  </a:lnTo>
                  <a:lnTo>
                    <a:pt x="149263" y="0"/>
                  </a:lnTo>
                  <a:close/>
                </a:path>
              </a:pathLst>
            </a:custGeom>
            <a:solidFill>
              <a:srgbClr val="E24747"/>
            </a:solidFill>
          </p:spPr>
          <p:txBody>
            <a:bodyPr wrap="square" lIns="0" tIns="0" rIns="0" bIns="0" rtlCol="0"/>
            <a:lstStyle/>
            <a:p>
              <a:endParaRPr/>
            </a:p>
          </p:txBody>
        </p:sp>
        <p:sp>
          <p:nvSpPr>
            <p:cNvPr id="89" name="object 89"/>
            <p:cNvSpPr/>
            <p:nvPr/>
          </p:nvSpPr>
          <p:spPr>
            <a:xfrm>
              <a:off x="7696073" y="4428743"/>
              <a:ext cx="535305" cy="76835"/>
            </a:xfrm>
            <a:custGeom>
              <a:avLst/>
              <a:gdLst/>
              <a:ahLst/>
              <a:cxnLst/>
              <a:rect l="l" t="t" r="r" b="b"/>
              <a:pathLst>
                <a:path w="535304" h="76835">
                  <a:moveTo>
                    <a:pt x="534797" y="38100"/>
                  </a:moveTo>
                  <a:lnTo>
                    <a:pt x="522351" y="31877"/>
                  </a:lnTo>
                  <a:lnTo>
                    <a:pt x="458470" y="0"/>
                  </a:lnTo>
                  <a:lnTo>
                    <a:pt x="458597" y="31877"/>
                  </a:lnTo>
                  <a:lnTo>
                    <a:pt x="0" y="33020"/>
                  </a:lnTo>
                  <a:lnTo>
                    <a:pt x="127" y="45720"/>
                  </a:lnTo>
                  <a:lnTo>
                    <a:pt x="458597" y="44577"/>
                  </a:lnTo>
                  <a:lnTo>
                    <a:pt x="458597" y="76454"/>
                  </a:lnTo>
                  <a:lnTo>
                    <a:pt x="534797" y="38100"/>
                  </a:lnTo>
                  <a:close/>
                </a:path>
              </a:pathLst>
            </a:custGeom>
            <a:solidFill>
              <a:srgbClr val="000000"/>
            </a:solidFill>
          </p:spPr>
          <p:txBody>
            <a:bodyPr wrap="square" lIns="0" tIns="0" rIns="0" bIns="0" rtlCol="0"/>
            <a:lstStyle/>
            <a:p>
              <a:endParaRPr/>
            </a:p>
          </p:txBody>
        </p:sp>
        <p:pic>
          <p:nvPicPr>
            <p:cNvPr id="90" name="object 90"/>
            <p:cNvPicPr/>
            <p:nvPr/>
          </p:nvPicPr>
          <p:blipFill>
            <a:blip r:embed="rId2" cstate="print"/>
            <a:stretch>
              <a:fillRect/>
            </a:stretch>
          </p:blipFill>
          <p:spPr>
            <a:xfrm>
              <a:off x="8381999" y="4430267"/>
              <a:ext cx="76961" cy="75945"/>
            </a:xfrm>
            <a:prstGeom prst="rect">
              <a:avLst/>
            </a:prstGeom>
          </p:spPr>
        </p:pic>
        <p:pic>
          <p:nvPicPr>
            <p:cNvPr id="91" name="object 91"/>
            <p:cNvPicPr/>
            <p:nvPr/>
          </p:nvPicPr>
          <p:blipFill>
            <a:blip r:embed="rId4" cstate="print"/>
            <a:stretch>
              <a:fillRect/>
            </a:stretch>
          </p:blipFill>
          <p:spPr>
            <a:xfrm>
              <a:off x="7507223" y="4037075"/>
              <a:ext cx="76198" cy="188975"/>
            </a:xfrm>
            <a:prstGeom prst="rect">
              <a:avLst/>
            </a:prstGeom>
          </p:spPr>
        </p:pic>
        <p:pic>
          <p:nvPicPr>
            <p:cNvPr id="92" name="object 92"/>
            <p:cNvPicPr/>
            <p:nvPr/>
          </p:nvPicPr>
          <p:blipFill>
            <a:blip r:embed="rId4" cstate="print"/>
            <a:stretch>
              <a:fillRect/>
            </a:stretch>
          </p:blipFill>
          <p:spPr>
            <a:xfrm>
              <a:off x="8269223" y="4037075"/>
              <a:ext cx="76198" cy="188975"/>
            </a:xfrm>
            <a:prstGeom prst="rect">
              <a:avLst/>
            </a:prstGeom>
          </p:spPr>
        </p:pic>
        <p:sp>
          <p:nvSpPr>
            <p:cNvPr id="93" name="object 93"/>
            <p:cNvSpPr/>
            <p:nvPr/>
          </p:nvSpPr>
          <p:spPr>
            <a:xfrm>
              <a:off x="8918447" y="4233672"/>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sp>
          <p:nvSpPr>
            <p:cNvPr id="94" name="object 94"/>
            <p:cNvSpPr/>
            <p:nvPr/>
          </p:nvSpPr>
          <p:spPr>
            <a:xfrm>
              <a:off x="8841359" y="4436109"/>
              <a:ext cx="304800" cy="76835"/>
            </a:xfrm>
            <a:custGeom>
              <a:avLst/>
              <a:gdLst/>
              <a:ahLst/>
              <a:cxnLst/>
              <a:rect l="l" t="t" r="r" b="b"/>
              <a:pathLst>
                <a:path w="304800" h="76835">
                  <a:moveTo>
                    <a:pt x="13335" y="44323"/>
                  </a:moveTo>
                  <a:lnTo>
                    <a:pt x="635" y="44323"/>
                  </a:lnTo>
                  <a:lnTo>
                    <a:pt x="13335" y="44577"/>
                  </a:lnTo>
                  <a:lnTo>
                    <a:pt x="13335" y="44323"/>
                  </a:lnTo>
                  <a:close/>
                </a:path>
                <a:path w="304800" h="76835">
                  <a:moveTo>
                    <a:pt x="65786" y="44577"/>
                  </a:moveTo>
                  <a:lnTo>
                    <a:pt x="13335" y="44577"/>
                  </a:lnTo>
                  <a:lnTo>
                    <a:pt x="635" y="44577"/>
                  </a:lnTo>
                  <a:lnTo>
                    <a:pt x="0" y="75946"/>
                  </a:lnTo>
                  <a:lnTo>
                    <a:pt x="65786" y="44577"/>
                  </a:lnTo>
                  <a:close/>
                </a:path>
                <a:path w="304800" h="76835">
                  <a:moveTo>
                    <a:pt x="76962" y="39243"/>
                  </a:moveTo>
                  <a:lnTo>
                    <a:pt x="1270" y="0"/>
                  </a:lnTo>
                  <a:lnTo>
                    <a:pt x="762" y="31750"/>
                  </a:lnTo>
                  <a:lnTo>
                    <a:pt x="13589" y="31877"/>
                  </a:lnTo>
                  <a:lnTo>
                    <a:pt x="13335" y="44323"/>
                  </a:lnTo>
                  <a:lnTo>
                    <a:pt x="66167" y="44323"/>
                  </a:lnTo>
                  <a:lnTo>
                    <a:pt x="76962" y="39243"/>
                  </a:lnTo>
                  <a:close/>
                </a:path>
                <a:path w="304800" h="76835">
                  <a:moveTo>
                    <a:pt x="304292" y="254"/>
                  </a:moveTo>
                  <a:lnTo>
                    <a:pt x="227965" y="38354"/>
                  </a:lnTo>
                  <a:lnTo>
                    <a:pt x="304292" y="76454"/>
                  </a:lnTo>
                  <a:lnTo>
                    <a:pt x="304292" y="44704"/>
                  </a:lnTo>
                  <a:lnTo>
                    <a:pt x="304165" y="44704"/>
                  </a:lnTo>
                  <a:lnTo>
                    <a:pt x="304165" y="32004"/>
                  </a:lnTo>
                  <a:lnTo>
                    <a:pt x="304292" y="32004"/>
                  </a:lnTo>
                  <a:lnTo>
                    <a:pt x="304292" y="254"/>
                  </a:lnTo>
                  <a:close/>
                </a:path>
              </a:pathLst>
            </a:custGeom>
            <a:solidFill>
              <a:srgbClr val="000000"/>
            </a:solidFill>
          </p:spPr>
          <p:txBody>
            <a:bodyPr wrap="square" lIns="0" tIns="0" rIns="0" bIns="0" rtlCol="0"/>
            <a:lstStyle/>
            <a:p>
              <a:endParaRPr/>
            </a:p>
          </p:txBody>
        </p:sp>
        <p:sp>
          <p:nvSpPr>
            <p:cNvPr id="95" name="object 95"/>
            <p:cNvSpPr/>
            <p:nvPr/>
          </p:nvSpPr>
          <p:spPr>
            <a:xfrm>
              <a:off x="9605771" y="4233672"/>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pic>
          <p:nvPicPr>
            <p:cNvPr id="96" name="object 96"/>
            <p:cNvPicPr/>
            <p:nvPr/>
          </p:nvPicPr>
          <p:blipFill>
            <a:blip r:embed="rId3" cstate="print"/>
            <a:stretch>
              <a:fillRect/>
            </a:stretch>
          </p:blipFill>
          <p:spPr>
            <a:xfrm>
              <a:off x="9529317" y="4436363"/>
              <a:ext cx="63626" cy="76200"/>
            </a:xfrm>
            <a:prstGeom prst="rect">
              <a:avLst/>
            </a:prstGeom>
          </p:spPr>
        </p:pic>
        <p:sp>
          <p:nvSpPr>
            <p:cNvPr id="97" name="object 97"/>
            <p:cNvSpPr/>
            <p:nvPr/>
          </p:nvSpPr>
          <p:spPr>
            <a:xfrm>
              <a:off x="9145651" y="4436363"/>
              <a:ext cx="687705" cy="76200"/>
            </a:xfrm>
            <a:custGeom>
              <a:avLst/>
              <a:gdLst/>
              <a:ahLst/>
              <a:cxnLst/>
              <a:rect l="l" t="t" r="r" b="b"/>
              <a:pathLst>
                <a:path w="687704" h="76200">
                  <a:moveTo>
                    <a:pt x="383781" y="31750"/>
                  </a:moveTo>
                  <a:lnTo>
                    <a:pt x="0" y="31750"/>
                  </a:lnTo>
                  <a:lnTo>
                    <a:pt x="0" y="44450"/>
                  </a:lnTo>
                  <a:lnTo>
                    <a:pt x="383781" y="44450"/>
                  </a:lnTo>
                  <a:lnTo>
                    <a:pt x="383781" y="31750"/>
                  </a:lnTo>
                  <a:close/>
                </a:path>
                <a:path w="687704" h="76200">
                  <a:moveTo>
                    <a:pt x="459994" y="38100"/>
                  </a:moveTo>
                  <a:lnTo>
                    <a:pt x="447294" y="31750"/>
                  </a:lnTo>
                  <a:lnTo>
                    <a:pt x="396494" y="31750"/>
                  </a:lnTo>
                  <a:lnTo>
                    <a:pt x="396494" y="44450"/>
                  </a:lnTo>
                  <a:lnTo>
                    <a:pt x="447294" y="44450"/>
                  </a:lnTo>
                  <a:lnTo>
                    <a:pt x="459994" y="38100"/>
                  </a:lnTo>
                  <a:close/>
                </a:path>
                <a:path w="687704" h="76200">
                  <a:moveTo>
                    <a:pt x="687324" y="0"/>
                  </a:moveTo>
                  <a:lnTo>
                    <a:pt x="610997" y="38100"/>
                  </a:lnTo>
                  <a:lnTo>
                    <a:pt x="687324" y="76200"/>
                  </a:lnTo>
                  <a:lnTo>
                    <a:pt x="687324" y="44450"/>
                  </a:lnTo>
                  <a:lnTo>
                    <a:pt x="687197" y="44450"/>
                  </a:lnTo>
                  <a:lnTo>
                    <a:pt x="687197" y="31750"/>
                  </a:lnTo>
                  <a:lnTo>
                    <a:pt x="687324" y="31750"/>
                  </a:lnTo>
                  <a:lnTo>
                    <a:pt x="687324" y="0"/>
                  </a:lnTo>
                  <a:close/>
                </a:path>
              </a:pathLst>
            </a:custGeom>
            <a:solidFill>
              <a:srgbClr val="000000"/>
            </a:solidFill>
          </p:spPr>
          <p:txBody>
            <a:bodyPr wrap="square" lIns="0" tIns="0" rIns="0" bIns="0" rtlCol="0"/>
            <a:lstStyle/>
            <a:p>
              <a:endParaRPr/>
            </a:p>
          </p:txBody>
        </p:sp>
        <p:sp>
          <p:nvSpPr>
            <p:cNvPr id="98" name="object 98"/>
            <p:cNvSpPr/>
            <p:nvPr/>
          </p:nvSpPr>
          <p:spPr>
            <a:xfrm>
              <a:off x="10291571" y="4233672"/>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pic>
          <p:nvPicPr>
            <p:cNvPr id="99" name="object 99"/>
            <p:cNvPicPr/>
            <p:nvPr/>
          </p:nvPicPr>
          <p:blipFill>
            <a:blip r:embed="rId6" cstate="print"/>
            <a:stretch>
              <a:fillRect/>
            </a:stretch>
          </p:blipFill>
          <p:spPr>
            <a:xfrm>
              <a:off x="10216641" y="4436363"/>
              <a:ext cx="63626" cy="76200"/>
            </a:xfrm>
            <a:prstGeom prst="rect">
              <a:avLst/>
            </a:prstGeom>
          </p:spPr>
        </p:pic>
        <p:sp>
          <p:nvSpPr>
            <p:cNvPr id="100" name="object 100"/>
            <p:cNvSpPr/>
            <p:nvPr/>
          </p:nvSpPr>
          <p:spPr>
            <a:xfrm>
              <a:off x="9832975" y="4436363"/>
              <a:ext cx="685800" cy="76200"/>
            </a:xfrm>
            <a:custGeom>
              <a:avLst/>
              <a:gdLst/>
              <a:ahLst/>
              <a:cxnLst/>
              <a:rect l="l" t="t" r="r" b="b"/>
              <a:pathLst>
                <a:path w="685800" h="76200">
                  <a:moveTo>
                    <a:pt x="383781" y="31750"/>
                  </a:moveTo>
                  <a:lnTo>
                    <a:pt x="0" y="31750"/>
                  </a:lnTo>
                  <a:lnTo>
                    <a:pt x="0" y="44450"/>
                  </a:lnTo>
                  <a:lnTo>
                    <a:pt x="383781" y="44450"/>
                  </a:lnTo>
                  <a:lnTo>
                    <a:pt x="383781" y="31750"/>
                  </a:lnTo>
                  <a:close/>
                </a:path>
                <a:path w="685800" h="76200">
                  <a:moveTo>
                    <a:pt x="459994" y="38100"/>
                  </a:moveTo>
                  <a:lnTo>
                    <a:pt x="447294" y="31750"/>
                  </a:lnTo>
                  <a:lnTo>
                    <a:pt x="396494" y="31750"/>
                  </a:lnTo>
                  <a:lnTo>
                    <a:pt x="396494" y="44450"/>
                  </a:lnTo>
                  <a:lnTo>
                    <a:pt x="447294" y="44450"/>
                  </a:lnTo>
                  <a:lnTo>
                    <a:pt x="459994" y="38100"/>
                  </a:lnTo>
                  <a:close/>
                </a:path>
                <a:path w="685800" h="76200">
                  <a:moveTo>
                    <a:pt x="685800" y="0"/>
                  </a:moveTo>
                  <a:lnTo>
                    <a:pt x="609473" y="38100"/>
                  </a:lnTo>
                  <a:lnTo>
                    <a:pt x="685800" y="76200"/>
                  </a:lnTo>
                  <a:lnTo>
                    <a:pt x="685800" y="44450"/>
                  </a:lnTo>
                  <a:lnTo>
                    <a:pt x="685673" y="44450"/>
                  </a:lnTo>
                  <a:lnTo>
                    <a:pt x="685673" y="31750"/>
                  </a:lnTo>
                  <a:lnTo>
                    <a:pt x="685800" y="31750"/>
                  </a:lnTo>
                  <a:lnTo>
                    <a:pt x="685800" y="0"/>
                  </a:lnTo>
                  <a:close/>
                </a:path>
              </a:pathLst>
            </a:custGeom>
            <a:solidFill>
              <a:srgbClr val="000000"/>
            </a:solidFill>
          </p:spPr>
          <p:txBody>
            <a:bodyPr wrap="square" lIns="0" tIns="0" rIns="0" bIns="0" rtlCol="0"/>
            <a:lstStyle/>
            <a:p>
              <a:endParaRPr/>
            </a:p>
          </p:txBody>
        </p:sp>
        <p:sp>
          <p:nvSpPr>
            <p:cNvPr id="101" name="object 101"/>
            <p:cNvSpPr/>
            <p:nvPr/>
          </p:nvSpPr>
          <p:spPr>
            <a:xfrm>
              <a:off x="10978895" y="4233672"/>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pic>
          <p:nvPicPr>
            <p:cNvPr id="102" name="object 102"/>
            <p:cNvPicPr/>
            <p:nvPr/>
          </p:nvPicPr>
          <p:blipFill>
            <a:blip r:embed="rId6" cstate="print"/>
            <a:stretch>
              <a:fillRect/>
            </a:stretch>
          </p:blipFill>
          <p:spPr>
            <a:xfrm>
              <a:off x="10902441" y="4436363"/>
              <a:ext cx="63626" cy="76200"/>
            </a:xfrm>
            <a:prstGeom prst="rect">
              <a:avLst/>
            </a:prstGeom>
          </p:spPr>
        </p:pic>
        <p:sp>
          <p:nvSpPr>
            <p:cNvPr id="103" name="object 103"/>
            <p:cNvSpPr/>
            <p:nvPr/>
          </p:nvSpPr>
          <p:spPr>
            <a:xfrm>
              <a:off x="10518775" y="4468113"/>
              <a:ext cx="460375" cy="12700"/>
            </a:xfrm>
            <a:custGeom>
              <a:avLst/>
              <a:gdLst/>
              <a:ahLst/>
              <a:cxnLst/>
              <a:rect l="l" t="t" r="r" b="b"/>
              <a:pathLst>
                <a:path w="460375" h="12700">
                  <a:moveTo>
                    <a:pt x="383781" y="0"/>
                  </a:moveTo>
                  <a:lnTo>
                    <a:pt x="0" y="0"/>
                  </a:lnTo>
                  <a:lnTo>
                    <a:pt x="0" y="12700"/>
                  </a:lnTo>
                  <a:lnTo>
                    <a:pt x="383781" y="12700"/>
                  </a:lnTo>
                  <a:lnTo>
                    <a:pt x="383781" y="0"/>
                  </a:lnTo>
                  <a:close/>
                </a:path>
                <a:path w="460375" h="12700">
                  <a:moveTo>
                    <a:pt x="459994" y="6350"/>
                  </a:moveTo>
                  <a:lnTo>
                    <a:pt x="447294" y="0"/>
                  </a:lnTo>
                  <a:lnTo>
                    <a:pt x="396494" y="0"/>
                  </a:lnTo>
                  <a:lnTo>
                    <a:pt x="396494" y="12700"/>
                  </a:lnTo>
                  <a:lnTo>
                    <a:pt x="447294" y="12700"/>
                  </a:lnTo>
                  <a:lnTo>
                    <a:pt x="459994" y="6350"/>
                  </a:lnTo>
                  <a:close/>
                </a:path>
              </a:pathLst>
            </a:custGeom>
            <a:solidFill>
              <a:srgbClr val="000000"/>
            </a:solidFill>
          </p:spPr>
          <p:txBody>
            <a:bodyPr wrap="square" lIns="0" tIns="0" rIns="0" bIns="0" rtlCol="0"/>
            <a:lstStyle/>
            <a:p>
              <a:endParaRPr/>
            </a:p>
          </p:txBody>
        </p:sp>
        <p:pic>
          <p:nvPicPr>
            <p:cNvPr id="104" name="object 104"/>
            <p:cNvPicPr/>
            <p:nvPr/>
          </p:nvPicPr>
          <p:blipFill>
            <a:blip r:embed="rId5" cstate="print"/>
            <a:stretch>
              <a:fillRect/>
            </a:stretch>
          </p:blipFill>
          <p:spPr>
            <a:xfrm>
              <a:off x="8956547" y="4044695"/>
              <a:ext cx="76198" cy="188975"/>
            </a:xfrm>
            <a:prstGeom prst="rect">
              <a:avLst/>
            </a:prstGeom>
          </p:spPr>
        </p:pic>
        <p:pic>
          <p:nvPicPr>
            <p:cNvPr id="105" name="object 105"/>
            <p:cNvPicPr/>
            <p:nvPr/>
          </p:nvPicPr>
          <p:blipFill>
            <a:blip r:embed="rId5" cstate="print"/>
            <a:stretch>
              <a:fillRect/>
            </a:stretch>
          </p:blipFill>
          <p:spPr>
            <a:xfrm>
              <a:off x="9642347" y="4043172"/>
              <a:ext cx="76198" cy="188975"/>
            </a:xfrm>
            <a:prstGeom prst="rect">
              <a:avLst/>
            </a:prstGeom>
          </p:spPr>
        </p:pic>
        <p:pic>
          <p:nvPicPr>
            <p:cNvPr id="106" name="object 106"/>
            <p:cNvPicPr/>
            <p:nvPr/>
          </p:nvPicPr>
          <p:blipFill>
            <a:blip r:embed="rId5" cstate="print"/>
            <a:stretch>
              <a:fillRect/>
            </a:stretch>
          </p:blipFill>
          <p:spPr>
            <a:xfrm>
              <a:off x="10329671" y="4044695"/>
              <a:ext cx="76198" cy="188975"/>
            </a:xfrm>
            <a:prstGeom prst="rect">
              <a:avLst/>
            </a:prstGeom>
          </p:spPr>
        </p:pic>
        <p:pic>
          <p:nvPicPr>
            <p:cNvPr id="107" name="object 107"/>
            <p:cNvPicPr/>
            <p:nvPr/>
          </p:nvPicPr>
          <p:blipFill>
            <a:blip r:embed="rId5" cstate="print"/>
            <a:stretch>
              <a:fillRect/>
            </a:stretch>
          </p:blipFill>
          <p:spPr>
            <a:xfrm>
              <a:off x="11015471" y="4044695"/>
              <a:ext cx="76198" cy="188975"/>
            </a:xfrm>
            <a:prstGeom prst="rect">
              <a:avLst/>
            </a:prstGeom>
          </p:spPr>
        </p:pic>
        <p:pic>
          <p:nvPicPr>
            <p:cNvPr id="108" name="object 108"/>
            <p:cNvPicPr/>
            <p:nvPr/>
          </p:nvPicPr>
          <p:blipFill>
            <a:blip r:embed="rId7" cstate="print"/>
            <a:stretch>
              <a:fillRect/>
            </a:stretch>
          </p:blipFill>
          <p:spPr>
            <a:xfrm>
              <a:off x="7318247" y="3534155"/>
              <a:ext cx="3957828" cy="1286256"/>
            </a:xfrm>
            <a:prstGeom prst="rect">
              <a:avLst/>
            </a:prstGeom>
          </p:spPr>
        </p:pic>
        <p:sp>
          <p:nvSpPr>
            <p:cNvPr id="109" name="object 109"/>
            <p:cNvSpPr/>
            <p:nvPr/>
          </p:nvSpPr>
          <p:spPr>
            <a:xfrm>
              <a:off x="7470648" y="4911851"/>
              <a:ext cx="3658870" cy="488950"/>
            </a:xfrm>
            <a:custGeom>
              <a:avLst/>
              <a:gdLst/>
              <a:ahLst/>
              <a:cxnLst/>
              <a:rect l="l" t="t" r="r" b="b"/>
              <a:pathLst>
                <a:path w="3658870" h="488950">
                  <a:moveTo>
                    <a:pt x="149339" y="1511"/>
                  </a:moveTo>
                  <a:lnTo>
                    <a:pt x="0" y="1511"/>
                  </a:lnTo>
                  <a:lnTo>
                    <a:pt x="0" y="482727"/>
                  </a:lnTo>
                  <a:lnTo>
                    <a:pt x="149339" y="482727"/>
                  </a:lnTo>
                  <a:lnTo>
                    <a:pt x="149339" y="1511"/>
                  </a:lnTo>
                  <a:close/>
                </a:path>
                <a:path w="3658870" h="488950">
                  <a:moveTo>
                    <a:pt x="911212" y="0"/>
                  </a:moveTo>
                  <a:lnTo>
                    <a:pt x="761873" y="0"/>
                  </a:lnTo>
                  <a:lnTo>
                    <a:pt x="761873" y="481203"/>
                  </a:lnTo>
                  <a:lnTo>
                    <a:pt x="911212" y="481203"/>
                  </a:lnTo>
                  <a:lnTo>
                    <a:pt x="911212" y="0"/>
                  </a:lnTo>
                  <a:close/>
                </a:path>
                <a:path w="3658870" h="488950">
                  <a:moveTo>
                    <a:pt x="1598536" y="7607"/>
                  </a:moveTo>
                  <a:lnTo>
                    <a:pt x="1447673" y="7607"/>
                  </a:lnTo>
                  <a:lnTo>
                    <a:pt x="1447673" y="488823"/>
                  </a:lnTo>
                  <a:lnTo>
                    <a:pt x="1598536" y="488823"/>
                  </a:lnTo>
                  <a:lnTo>
                    <a:pt x="1598536" y="7607"/>
                  </a:lnTo>
                  <a:close/>
                </a:path>
                <a:path w="3658870" h="488950">
                  <a:moveTo>
                    <a:pt x="2285733" y="7607"/>
                  </a:moveTo>
                  <a:lnTo>
                    <a:pt x="2134870" y="7607"/>
                  </a:lnTo>
                  <a:lnTo>
                    <a:pt x="2134870" y="488823"/>
                  </a:lnTo>
                  <a:lnTo>
                    <a:pt x="2285733" y="488823"/>
                  </a:lnTo>
                  <a:lnTo>
                    <a:pt x="2285733" y="7607"/>
                  </a:lnTo>
                  <a:close/>
                </a:path>
                <a:path w="3658870" h="488950">
                  <a:moveTo>
                    <a:pt x="2971533" y="7607"/>
                  </a:moveTo>
                  <a:lnTo>
                    <a:pt x="2820670" y="7607"/>
                  </a:lnTo>
                  <a:lnTo>
                    <a:pt x="2820670" y="488823"/>
                  </a:lnTo>
                  <a:lnTo>
                    <a:pt x="2971533" y="488823"/>
                  </a:lnTo>
                  <a:lnTo>
                    <a:pt x="2971533" y="7607"/>
                  </a:lnTo>
                  <a:close/>
                </a:path>
                <a:path w="3658870" h="488950">
                  <a:moveTo>
                    <a:pt x="3658730" y="7607"/>
                  </a:moveTo>
                  <a:lnTo>
                    <a:pt x="3507867" y="7607"/>
                  </a:lnTo>
                  <a:lnTo>
                    <a:pt x="3507867" y="488823"/>
                  </a:lnTo>
                  <a:lnTo>
                    <a:pt x="3658730" y="488823"/>
                  </a:lnTo>
                  <a:lnTo>
                    <a:pt x="3658730" y="7607"/>
                  </a:lnTo>
                  <a:close/>
                </a:path>
              </a:pathLst>
            </a:custGeom>
            <a:solidFill>
              <a:srgbClr val="E24747"/>
            </a:solidFill>
          </p:spPr>
          <p:txBody>
            <a:bodyPr wrap="square" lIns="0" tIns="0" rIns="0" bIns="0" rtlCol="0"/>
            <a:lstStyle/>
            <a:p>
              <a:endParaRPr/>
            </a:p>
          </p:txBody>
        </p:sp>
      </p:grpSp>
      <p:sp>
        <p:nvSpPr>
          <p:cNvPr id="110" name="object 110"/>
          <p:cNvSpPr txBox="1"/>
          <p:nvPr/>
        </p:nvSpPr>
        <p:spPr>
          <a:xfrm>
            <a:off x="7733156" y="3762247"/>
            <a:ext cx="3090545" cy="758190"/>
          </a:xfrm>
          <a:prstGeom prst="rect">
            <a:avLst/>
          </a:prstGeom>
        </p:spPr>
        <p:txBody>
          <a:bodyPr vert="horz" wrap="square" lIns="0" tIns="12700" rIns="0" bIns="0" rtlCol="0">
            <a:spAutoFit/>
          </a:bodyPr>
          <a:lstStyle/>
          <a:p>
            <a:pPr marL="12700" marR="5080" indent="1018540">
              <a:lnSpc>
                <a:spcPct val="100000"/>
              </a:lnSpc>
              <a:spcBef>
                <a:spcPts val="100"/>
              </a:spcBef>
            </a:pPr>
            <a:r>
              <a:rPr sz="2400" spc="-10" dirty="0">
                <a:latin typeface="Calibri"/>
                <a:cs typeface="Calibri"/>
              </a:rPr>
              <a:t>Decoder </a:t>
            </a:r>
            <a:r>
              <a:rPr sz="2400" dirty="0">
                <a:latin typeface="Calibri"/>
                <a:cs typeface="Calibri"/>
              </a:rPr>
              <a:t>(Trans</a:t>
            </a:r>
            <a:r>
              <a:rPr sz="2400" u="sng" dirty="0">
                <a:uFill>
                  <a:solidFill>
                    <a:srgbClr val="000000"/>
                  </a:solidFill>
                </a:uFill>
                <a:latin typeface="Calibri"/>
                <a:cs typeface="Calibri"/>
              </a:rPr>
              <a:t>for</a:t>
            </a:r>
            <a:r>
              <a:rPr sz="2400" dirty="0">
                <a:latin typeface="Calibri"/>
                <a:cs typeface="Calibri"/>
              </a:rPr>
              <a:t>mer,</a:t>
            </a:r>
            <a:r>
              <a:rPr sz="2400" spc="-25" dirty="0">
                <a:latin typeface="Calibri"/>
                <a:cs typeface="Calibri"/>
              </a:rPr>
              <a:t> </a:t>
            </a:r>
            <a:r>
              <a:rPr sz="2400" dirty="0">
                <a:latin typeface="Calibri"/>
                <a:cs typeface="Calibri"/>
              </a:rPr>
              <a:t>LSTM,</a:t>
            </a:r>
            <a:r>
              <a:rPr sz="2400" spc="-25" dirty="0">
                <a:latin typeface="Calibri"/>
                <a:cs typeface="Calibri"/>
              </a:rPr>
              <a:t> </a:t>
            </a:r>
            <a:r>
              <a:rPr sz="2400" dirty="0">
                <a:latin typeface="Calibri"/>
                <a:cs typeface="Calibri"/>
              </a:rPr>
              <a:t>++</a:t>
            </a:r>
            <a:r>
              <a:rPr sz="2400" spc="-35" dirty="0">
                <a:latin typeface="Calibri"/>
                <a:cs typeface="Calibri"/>
              </a:rPr>
              <a:t> </a:t>
            </a:r>
            <a:r>
              <a:rPr sz="2400" spc="-50" dirty="0">
                <a:latin typeface="Calibri"/>
                <a:cs typeface="Calibri"/>
              </a:rPr>
              <a:t>)</a:t>
            </a:r>
            <a:endParaRPr sz="2400">
              <a:latin typeface="Calibri"/>
              <a:cs typeface="Calibri"/>
            </a:endParaRPr>
          </a:p>
        </p:txBody>
      </p:sp>
      <p:grpSp>
        <p:nvGrpSpPr>
          <p:cNvPr id="111" name="object 111"/>
          <p:cNvGrpSpPr/>
          <p:nvPr/>
        </p:nvGrpSpPr>
        <p:grpSpPr>
          <a:xfrm>
            <a:off x="7507223" y="3406140"/>
            <a:ext cx="3590925" cy="1513840"/>
            <a:chOff x="7507223" y="3406140"/>
            <a:chExt cx="3590925" cy="1513840"/>
          </a:xfrm>
        </p:grpSpPr>
        <p:pic>
          <p:nvPicPr>
            <p:cNvPr id="112" name="object 112"/>
            <p:cNvPicPr/>
            <p:nvPr/>
          </p:nvPicPr>
          <p:blipFill>
            <a:blip r:embed="rId4" cstate="print"/>
            <a:stretch>
              <a:fillRect/>
            </a:stretch>
          </p:blipFill>
          <p:spPr>
            <a:xfrm>
              <a:off x="7507223" y="4722876"/>
              <a:ext cx="76198" cy="188975"/>
            </a:xfrm>
            <a:prstGeom prst="rect">
              <a:avLst/>
            </a:prstGeom>
          </p:spPr>
        </p:pic>
        <p:pic>
          <p:nvPicPr>
            <p:cNvPr id="113" name="object 113"/>
            <p:cNvPicPr/>
            <p:nvPr/>
          </p:nvPicPr>
          <p:blipFill>
            <a:blip r:embed="rId5" cstate="print"/>
            <a:stretch>
              <a:fillRect/>
            </a:stretch>
          </p:blipFill>
          <p:spPr>
            <a:xfrm>
              <a:off x="8269223" y="4721352"/>
              <a:ext cx="76198" cy="188975"/>
            </a:xfrm>
            <a:prstGeom prst="rect">
              <a:avLst/>
            </a:prstGeom>
          </p:spPr>
        </p:pic>
        <p:pic>
          <p:nvPicPr>
            <p:cNvPr id="114" name="object 114"/>
            <p:cNvPicPr/>
            <p:nvPr/>
          </p:nvPicPr>
          <p:blipFill>
            <a:blip r:embed="rId5" cstate="print"/>
            <a:stretch>
              <a:fillRect/>
            </a:stretch>
          </p:blipFill>
          <p:spPr>
            <a:xfrm>
              <a:off x="8956547" y="4730496"/>
              <a:ext cx="76198" cy="188975"/>
            </a:xfrm>
            <a:prstGeom prst="rect">
              <a:avLst/>
            </a:prstGeom>
          </p:spPr>
        </p:pic>
        <p:pic>
          <p:nvPicPr>
            <p:cNvPr id="115" name="object 115"/>
            <p:cNvPicPr/>
            <p:nvPr/>
          </p:nvPicPr>
          <p:blipFill>
            <a:blip r:embed="rId5" cstate="print"/>
            <a:stretch>
              <a:fillRect/>
            </a:stretch>
          </p:blipFill>
          <p:spPr>
            <a:xfrm>
              <a:off x="10329672" y="4730496"/>
              <a:ext cx="76198" cy="188975"/>
            </a:xfrm>
            <a:prstGeom prst="rect">
              <a:avLst/>
            </a:prstGeom>
          </p:spPr>
        </p:pic>
        <p:pic>
          <p:nvPicPr>
            <p:cNvPr id="116" name="object 116"/>
            <p:cNvPicPr/>
            <p:nvPr/>
          </p:nvPicPr>
          <p:blipFill>
            <a:blip r:embed="rId5" cstate="print"/>
            <a:stretch>
              <a:fillRect/>
            </a:stretch>
          </p:blipFill>
          <p:spPr>
            <a:xfrm>
              <a:off x="9642347" y="4728972"/>
              <a:ext cx="76198" cy="188975"/>
            </a:xfrm>
            <a:prstGeom prst="rect">
              <a:avLst/>
            </a:prstGeom>
          </p:spPr>
        </p:pic>
        <p:pic>
          <p:nvPicPr>
            <p:cNvPr id="117" name="object 117"/>
            <p:cNvPicPr/>
            <p:nvPr/>
          </p:nvPicPr>
          <p:blipFill>
            <a:blip r:embed="rId5" cstate="print"/>
            <a:stretch>
              <a:fillRect/>
            </a:stretch>
          </p:blipFill>
          <p:spPr>
            <a:xfrm>
              <a:off x="11015471" y="4730496"/>
              <a:ext cx="76198" cy="188975"/>
            </a:xfrm>
            <a:prstGeom prst="rect">
              <a:avLst/>
            </a:prstGeom>
          </p:spPr>
        </p:pic>
        <p:pic>
          <p:nvPicPr>
            <p:cNvPr id="118" name="object 118"/>
            <p:cNvPicPr/>
            <p:nvPr/>
          </p:nvPicPr>
          <p:blipFill>
            <a:blip r:embed="rId5" cstate="print"/>
            <a:stretch>
              <a:fillRect/>
            </a:stretch>
          </p:blipFill>
          <p:spPr>
            <a:xfrm>
              <a:off x="8275319" y="3406140"/>
              <a:ext cx="76198" cy="188975"/>
            </a:xfrm>
            <a:prstGeom prst="rect">
              <a:avLst/>
            </a:prstGeom>
          </p:spPr>
        </p:pic>
        <p:pic>
          <p:nvPicPr>
            <p:cNvPr id="119" name="object 119"/>
            <p:cNvPicPr/>
            <p:nvPr/>
          </p:nvPicPr>
          <p:blipFill>
            <a:blip r:embed="rId4" cstate="print"/>
            <a:stretch>
              <a:fillRect/>
            </a:stretch>
          </p:blipFill>
          <p:spPr>
            <a:xfrm>
              <a:off x="7513319" y="3407664"/>
              <a:ext cx="76198" cy="188975"/>
            </a:xfrm>
            <a:prstGeom prst="rect">
              <a:avLst/>
            </a:prstGeom>
          </p:spPr>
        </p:pic>
        <p:pic>
          <p:nvPicPr>
            <p:cNvPr id="120" name="object 120"/>
            <p:cNvPicPr/>
            <p:nvPr/>
          </p:nvPicPr>
          <p:blipFill>
            <a:blip r:embed="rId5" cstate="print"/>
            <a:stretch>
              <a:fillRect/>
            </a:stretch>
          </p:blipFill>
          <p:spPr>
            <a:xfrm>
              <a:off x="8961119" y="3413760"/>
              <a:ext cx="76198" cy="188975"/>
            </a:xfrm>
            <a:prstGeom prst="rect">
              <a:avLst/>
            </a:prstGeom>
          </p:spPr>
        </p:pic>
        <p:pic>
          <p:nvPicPr>
            <p:cNvPr id="121" name="object 121"/>
            <p:cNvPicPr/>
            <p:nvPr/>
          </p:nvPicPr>
          <p:blipFill>
            <a:blip r:embed="rId5" cstate="print"/>
            <a:stretch>
              <a:fillRect/>
            </a:stretch>
          </p:blipFill>
          <p:spPr>
            <a:xfrm>
              <a:off x="9648444" y="3412236"/>
              <a:ext cx="76198" cy="188975"/>
            </a:xfrm>
            <a:prstGeom prst="rect">
              <a:avLst/>
            </a:prstGeom>
          </p:spPr>
        </p:pic>
        <p:pic>
          <p:nvPicPr>
            <p:cNvPr id="122" name="object 122"/>
            <p:cNvPicPr/>
            <p:nvPr/>
          </p:nvPicPr>
          <p:blipFill>
            <a:blip r:embed="rId5" cstate="print"/>
            <a:stretch>
              <a:fillRect/>
            </a:stretch>
          </p:blipFill>
          <p:spPr>
            <a:xfrm>
              <a:off x="11021567" y="3413760"/>
              <a:ext cx="76198" cy="188975"/>
            </a:xfrm>
            <a:prstGeom prst="rect">
              <a:avLst/>
            </a:prstGeom>
          </p:spPr>
        </p:pic>
        <p:pic>
          <p:nvPicPr>
            <p:cNvPr id="123" name="object 123"/>
            <p:cNvPicPr/>
            <p:nvPr/>
          </p:nvPicPr>
          <p:blipFill>
            <a:blip r:embed="rId5" cstate="print"/>
            <a:stretch>
              <a:fillRect/>
            </a:stretch>
          </p:blipFill>
          <p:spPr>
            <a:xfrm>
              <a:off x="10334244" y="3413760"/>
              <a:ext cx="76198" cy="188975"/>
            </a:xfrm>
            <a:prstGeom prst="rect">
              <a:avLst/>
            </a:prstGeom>
          </p:spPr>
        </p:pic>
      </p:grpSp>
      <p:sp>
        <p:nvSpPr>
          <p:cNvPr id="124" name="object 124"/>
          <p:cNvSpPr txBox="1"/>
          <p:nvPr/>
        </p:nvSpPr>
        <p:spPr>
          <a:xfrm>
            <a:off x="10717783" y="3068827"/>
            <a:ext cx="626110" cy="376555"/>
          </a:xfrm>
          <a:prstGeom prst="rect">
            <a:avLst/>
          </a:prstGeom>
        </p:spPr>
        <p:txBody>
          <a:bodyPr vert="horz" wrap="square" lIns="0" tIns="13335" rIns="0" bIns="0" rtlCol="0">
            <a:spAutoFit/>
          </a:bodyPr>
          <a:lstStyle/>
          <a:p>
            <a:pPr marL="12700">
              <a:lnSpc>
                <a:spcPct val="100000"/>
              </a:lnSpc>
              <a:spcBef>
                <a:spcPts val="105"/>
              </a:spcBef>
            </a:pPr>
            <a:r>
              <a:rPr sz="2300" spc="-25" dirty="0">
                <a:latin typeface="Wingdings"/>
                <a:cs typeface="Wingdings"/>
              </a:rPr>
              <a:t></a:t>
            </a:r>
            <a:r>
              <a:rPr sz="2300" spc="-25" dirty="0">
                <a:latin typeface="Calibri"/>
                <a:cs typeface="Calibri"/>
              </a:rPr>
              <a:t>/</a:t>
            </a:r>
            <a:r>
              <a:rPr sz="2300" spc="-25" dirty="0">
                <a:latin typeface="Wingdings"/>
                <a:cs typeface="Wingdings"/>
              </a:rPr>
              <a:t></a:t>
            </a:r>
            <a:endParaRPr sz="2300">
              <a:latin typeface="Wingdings"/>
              <a:cs typeface="Wingdings"/>
            </a:endParaRPr>
          </a:p>
        </p:txBody>
      </p:sp>
      <p:sp>
        <p:nvSpPr>
          <p:cNvPr id="127" name="object 127"/>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37</a:t>
            </a:fld>
            <a:endParaRPr spc="-25" dirty="0"/>
          </a:p>
        </p:txBody>
      </p:sp>
      <p:sp>
        <p:nvSpPr>
          <p:cNvPr id="125" name="object 125"/>
          <p:cNvSpPr txBox="1"/>
          <p:nvPr/>
        </p:nvSpPr>
        <p:spPr>
          <a:xfrm>
            <a:off x="7437501" y="1962497"/>
            <a:ext cx="3978910" cy="822325"/>
          </a:xfrm>
          <a:prstGeom prst="rect">
            <a:avLst/>
          </a:prstGeom>
        </p:spPr>
        <p:txBody>
          <a:bodyPr vert="horz" wrap="square" lIns="0" tIns="75565" rIns="0" bIns="0" rtlCol="0">
            <a:spAutoFit/>
          </a:bodyPr>
          <a:lstStyle/>
          <a:p>
            <a:pPr marL="3810" algn="ctr">
              <a:lnSpc>
                <a:spcPct val="100000"/>
              </a:lnSpc>
              <a:spcBef>
                <a:spcPts val="595"/>
              </a:spcBef>
            </a:pPr>
            <a:r>
              <a:rPr sz="2200" b="1" dirty="0">
                <a:latin typeface="Calibri"/>
                <a:cs typeface="Calibri"/>
              </a:rPr>
              <a:t>Step</a:t>
            </a:r>
            <a:r>
              <a:rPr sz="2200" b="1" spc="-90" dirty="0">
                <a:latin typeface="Calibri"/>
                <a:cs typeface="Calibri"/>
              </a:rPr>
              <a:t> </a:t>
            </a:r>
            <a:r>
              <a:rPr sz="2200" b="1" dirty="0">
                <a:latin typeface="Calibri"/>
                <a:cs typeface="Calibri"/>
              </a:rPr>
              <a:t>2:</a:t>
            </a:r>
            <a:r>
              <a:rPr sz="2200" b="1" spc="-60" dirty="0">
                <a:latin typeface="Calibri"/>
                <a:cs typeface="Calibri"/>
              </a:rPr>
              <a:t> </a:t>
            </a:r>
            <a:r>
              <a:rPr sz="2200" b="1" spc="-10" dirty="0">
                <a:latin typeface="Calibri"/>
                <a:cs typeface="Calibri"/>
              </a:rPr>
              <a:t>Finetune</a:t>
            </a:r>
            <a:r>
              <a:rPr sz="2200" b="1" spc="-55" dirty="0">
                <a:latin typeface="Calibri"/>
                <a:cs typeface="Calibri"/>
              </a:rPr>
              <a:t> </a:t>
            </a:r>
            <a:r>
              <a:rPr sz="2200" b="1" dirty="0">
                <a:latin typeface="Calibri"/>
                <a:cs typeface="Calibri"/>
              </a:rPr>
              <a:t>(on</a:t>
            </a:r>
            <a:r>
              <a:rPr sz="2200" b="1" spc="-65" dirty="0">
                <a:latin typeface="Calibri"/>
                <a:cs typeface="Calibri"/>
              </a:rPr>
              <a:t> </a:t>
            </a:r>
            <a:r>
              <a:rPr sz="2200" b="1" dirty="0">
                <a:latin typeface="Calibri"/>
                <a:cs typeface="Calibri"/>
              </a:rPr>
              <a:t>your</a:t>
            </a:r>
            <a:r>
              <a:rPr sz="2200" b="1" spc="-70" dirty="0">
                <a:latin typeface="Calibri"/>
                <a:cs typeface="Calibri"/>
              </a:rPr>
              <a:t> </a:t>
            </a:r>
            <a:r>
              <a:rPr sz="2200" b="1" spc="-10" dirty="0">
                <a:latin typeface="Calibri"/>
                <a:cs typeface="Calibri"/>
              </a:rPr>
              <a:t>task)</a:t>
            </a:r>
            <a:endParaRPr sz="2200">
              <a:latin typeface="Calibri"/>
              <a:cs typeface="Calibri"/>
            </a:endParaRPr>
          </a:p>
          <a:p>
            <a:pPr algn="ctr">
              <a:lnSpc>
                <a:spcPct val="100000"/>
              </a:lnSpc>
              <a:spcBef>
                <a:spcPts val="495"/>
              </a:spcBef>
            </a:pPr>
            <a:r>
              <a:rPr sz="2200" dirty="0">
                <a:latin typeface="Calibri"/>
                <a:cs typeface="Calibri"/>
              </a:rPr>
              <a:t>Not</a:t>
            </a:r>
            <a:r>
              <a:rPr sz="2200" spc="-70" dirty="0">
                <a:latin typeface="Calibri"/>
                <a:cs typeface="Calibri"/>
              </a:rPr>
              <a:t> </a:t>
            </a:r>
            <a:r>
              <a:rPr sz="2200" dirty="0">
                <a:latin typeface="Calibri"/>
                <a:cs typeface="Calibri"/>
              </a:rPr>
              <a:t>many</a:t>
            </a:r>
            <a:r>
              <a:rPr sz="2200" spc="-70" dirty="0">
                <a:latin typeface="Calibri"/>
                <a:cs typeface="Calibri"/>
              </a:rPr>
              <a:t> </a:t>
            </a:r>
            <a:r>
              <a:rPr sz="2200" dirty="0">
                <a:latin typeface="Calibri"/>
                <a:cs typeface="Calibri"/>
              </a:rPr>
              <a:t>labels;</a:t>
            </a:r>
            <a:r>
              <a:rPr sz="2200" spc="-95" dirty="0">
                <a:latin typeface="Calibri"/>
                <a:cs typeface="Calibri"/>
              </a:rPr>
              <a:t> </a:t>
            </a:r>
            <a:r>
              <a:rPr sz="2200" dirty="0">
                <a:latin typeface="Calibri"/>
                <a:cs typeface="Calibri"/>
              </a:rPr>
              <a:t>adapt</a:t>
            </a:r>
            <a:r>
              <a:rPr sz="2200" spc="-105" dirty="0">
                <a:latin typeface="Calibri"/>
                <a:cs typeface="Calibri"/>
              </a:rPr>
              <a:t> </a:t>
            </a:r>
            <a:r>
              <a:rPr sz="2200" dirty="0">
                <a:latin typeface="Calibri"/>
                <a:cs typeface="Calibri"/>
              </a:rPr>
              <a:t>to</a:t>
            </a:r>
            <a:r>
              <a:rPr sz="2200" spc="-70" dirty="0">
                <a:latin typeface="Calibri"/>
                <a:cs typeface="Calibri"/>
              </a:rPr>
              <a:t> </a:t>
            </a:r>
            <a:r>
              <a:rPr sz="2200" dirty="0">
                <a:latin typeface="Calibri"/>
                <a:cs typeface="Calibri"/>
              </a:rPr>
              <a:t>the</a:t>
            </a:r>
            <a:r>
              <a:rPr sz="2200" spc="-85" dirty="0">
                <a:latin typeface="Calibri"/>
                <a:cs typeface="Calibri"/>
              </a:rPr>
              <a:t> </a:t>
            </a:r>
            <a:r>
              <a:rPr sz="2200" spc="-10" dirty="0">
                <a:latin typeface="Calibri"/>
                <a:cs typeface="Calibri"/>
              </a:rPr>
              <a:t>task!</a:t>
            </a:r>
            <a:endParaRPr sz="2200">
              <a:latin typeface="Calibri"/>
              <a:cs typeface="Calibri"/>
            </a:endParaRPr>
          </a:p>
        </p:txBody>
      </p:sp>
      <p:sp>
        <p:nvSpPr>
          <p:cNvPr id="126" name="object 126"/>
          <p:cNvSpPr txBox="1"/>
          <p:nvPr/>
        </p:nvSpPr>
        <p:spPr>
          <a:xfrm>
            <a:off x="8141334" y="5450840"/>
            <a:ext cx="2277745" cy="376555"/>
          </a:xfrm>
          <a:prstGeom prst="rect">
            <a:avLst/>
          </a:prstGeom>
        </p:spPr>
        <p:txBody>
          <a:bodyPr vert="horz" wrap="square" lIns="0" tIns="12700" rIns="0" bIns="0" rtlCol="0">
            <a:spAutoFit/>
          </a:bodyPr>
          <a:lstStyle/>
          <a:p>
            <a:pPr marL="12700">
              <a:lnSpc>
                <a:spcPct val="100000"/>
              </a:lnSpc>
              <a:spcBef>
                <a:spcPts val="100"/>
              </a:spcBef>
            </a:pPr>
            <a:r>
              <a:rPr sz="2300" i="1" dirty="0">
                <a:latin typeface="Calibri"/>
                <a:cs typeface="Calibri"/>
              </a:rPr>
              <a:t>… the</a:t>
            </a:r>
            <a:r>
              <a:rPr sz="2300" i="1" spc="20" dirty="0">
                <a:latin typeface="Calibri"/>
                <a:cs typeface="Calibri"/>
              </a:rPr>
              <a:t> </a:t>
            </a:r>
            <a:r>
              <a:rPr sz="2300" i="1" dirty="0">
                <a:latin typeface="Calibri"/>
                <a:cs typeface="Calibri"/>
              </a:rPr>
              <a:t>movie</a:t>
            </a:r>
            <a:r>
              <a:rPr sz="2300" i="1" spc="-35" dirty="0">
                <a:latin typeface="Calibri"/>
                <a:cs typeface="Calibri"/>
              </a:rPr>
              <a:t> </a:t>
            </a:r>
            <a:r>
              <a:rPr sz="2300" i="1" dirty="0">
                <a:latin typeface="Calibri"/>
                <a:cs typeface="Calibri"/>
              </a:rPr>
              <a:t>was</a:t>
            </a:r>
            <a:r>
              <a:rPr sz="2300" i="1" spc="20" dirty="0">
                <a:latin typeface="Calibri"/>
                <a:cs typeface="Calibri"/>
              </a:rPr>
              <a:t> </a:t>
            </a:r>
            <a:r>
              <a:rPr sz="2300" i="1" spc="-50" dirty="0">
                <a:latin typeface="Calibri"/>
                <a:cs typeface="Calibri"/>
              </a:rPr>
              <a:t>…</a:t>
            </a:r>
            <a:endParaRPr sz="2300">
              <a:latin typeface="Calibri"/>
              <a:cs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Scaling</a:t>
            </a:r>
            <a:r>
              <a:rPr b="0" spc="5" dirty="0">
                <a:latin typeface="Calibri"/>
                <a:cs typeface="Calibri"/>
              </a:rPr>
              <a:t> </a:t>
            </a:r>
            <a:r>
              <a:rPr b="0" dirty="0">
                <a:latin typeface="Calibri"/>
                <a:cs typeface="Calibri"/>
              </a:rPr>
              <a:t>up </a:t>
            </a:r>
            <a:r>
              <a:rPr b="0" spc="-10" dirty="0">
                <a:latin typeface="Calibri"/>
                <a:cs typeface="Calibri"/>
              </a:rPr>
              <a:t>finetuning</a:t>
            </a:r>
          </a:p>
        </p:txBody>
      </p:sp>
      <p:sp>
        <p:nvSpPr>
          <p:cNvPr id="3" name="object 3"/>
          <p:cNvSpPr txBox="1"/>
          <p:nvPr/>
        </p:nvSpPr>
        <p:spPr>
          <a:xfrm>
            <a:off x="484733" y="1137665"/>
            <a:ext cx="9391015" cy="376555"/>
          </a:xfrm>
          <a:prstGeom prst="rect">
            <a:avLst/>
          </a:prstGeom>
        </p:spPr>
        <p:txBody>
          <a:bodyPr vert="horz" wrap="square" lIns="0" tIns="13335" rIns="0" bIns="0" rtlCol="0">
            <a:spAutoFit/>
          </a:bodyPr>
          <a:lstStyle/>
          <a:p>
            <a:pPr marL="12700">
              <a:lnSpc>
                <a:spcPct val="100000"/>
              </a:lnSpc>
              <a:spcBef>
                <a:spcPts val="105"/>
              </a:spcBef>
            </a:pPr>
            <a:r>
              <a:rPr sz="2300" dirty="0">
                <a:latin typeface="Calibri"/>
                <a:cs typeface="Calibri"/>
              </a:rPr>
              <a:t>Pretraining</a:t>
            </a:r>
            <a:r>
              <a:rPr sz="2300" spc="-60" dirty="0">
                <a:latin typeface="Calibri"/>
                <a:cs typeface="Calibri"/>
              </a:rPr>
              <a:t> </a:t>
            </a:r>
            <a:r>
              <a:rPr sz="2300" dirty="0">
                <a:latin typeface="Calibri"/>
                <a:cs typeface="Calibri"/>
              </a:rPr>
              <a:t>can</a:t>
            </a:r>
            <a:r>
              <a:rPr sz="2300" spc="-5" dirty="0">
                <a:latin typeface="Calibri"/>
                <a:cs typeface="Calibri"/>
              </a:rPr>
              <a:t> </a:t>
            </a:r>
            <a:r>
              <a:rPr sz="2300" dirty="0">
                <a:latin typeface="Calibri"/>
                <a:cs typeface="Calibri"/>
              </a:rPr>
              <a:t>improve</a:t>
            </a:r>
            <a:r>
              <a:rPr sz="2300" spc="-15" dirty="0">
                <a:latin typeface="Calibri"/>
                <a:cs typeface="Calibri"/>
              </a:rPr>
              <a:t> </a:t>
            </a:r>
            <a:r>
              <a:rPr sz="2300" dirty="0">
                <a:latin typeface="Calibri"/>
                <a:cs typeface="Calibri"/>
              </a:rPr>
              <a:t>NLP</a:t>
            </a:r>
            <a:r>
              <a:rPr sz="2300" spc="-40" dirty="0">
                <a:latin typeface="Calibri"/>
                <a:cs typeface="Calibri"/>
              </a:rPr>
              <a:t> </a:t>
            </a:r>
            <a:r>
              <a:rPr sz="2300" dirty="0">
                <a:latin typeface="Calibri"/>
                <a:cs typeface="Calibri"/>
              </a:rPr>
              <a:t>applications</a:t>
            </a:r>
            <a:r>
              <a:rPr sz="2300" spc="-15" dirty="0">
                <a:latin typeface="Calibri"/>
                <a:cs typeface="Calibri"/>
              </a:rPr>
              <a:t> </a:t>
            </a:r>
            <a:r>
              <a:rPr sz="2300" dirty="0">
                <a:latin typeface="Calibri"/>
                <a:cs typeface="Calibri"/>
              </a:rPr>
              <a:t>by</a:t>
            </a:r>
            <a:r>
              <a:rPr sz="2300" spc="-20" dirty="0">
                <a:latin typeface="Calibri"/>
                <a:cs typeface="Calibri"/>
              </a:rPr>
              <a:t> </a:t>
            </a:r>
            <a:r>
              <a:rPr sz="2300" dirty="0">
                <a:latin typeface="Calibri"/>
                <a:cs typeface="Calibri"/>
              </a:rPr>
              <a:t>serving</a:t>
            </a:r>
            <a:r>
              <a:rPr sz="2300" spc="-40" dirty="0">
                <a:latin typeface="Calibri"/>
                <a:cs typeface="Calibri"/>
              </a:rPr>
              <a:t> </a:t>
            </a:r>
            <a:r>
              <a:rPr sz="2300" dirty="0">
                <a:latin typeface="Calibri"/>
                <a:cs typeface="Calibri"/>
              </a:rPr>
              <a:t>as</a:t>
            </a:r>
            <a:r>
              <a:rPr sz="2300" spc="-20" dirty="0">
                <a:latin typeface="Calibri"/>
                <a:cs typeface="Calibri"/>
              </a:rPr>
              <a:t> </a:t>
            </a:r>
            <a:r>
              <a:rPr sz="2300" dirty="0">
                <a:latin typeface="Calibri"/>
                <a:cs typeface="Calibri"/>
              </a:rPr>
              <a:t>parameter </a:t>
            </a:r>
            <a:r>
              <a:rPr sz="2300" spc="-10" dirty="0">
                <a:latin typeface="Calibri"/>
                <a:cs typeface="Calibri"/>
              </a:rPr>
              <a:t>initialization.</a:t>
            </a:r>
            <a:endParaRPr sz="2300">
              <a:latin typeface="Calibri"/>
              <a:cs typeface="Calibri"/>
            </a:endParaRPr>
          </a:p>
        </p:txBody>
      </p:sp>
      <p:grpSp>
        <p:nvGrpSpPr>
          <p:cNvPr id="4" name="object 4"/>
          <p:cNvGrpSpPr/>
          <p:nvPr/>
        </p:nvGrpSpPr>
        <p:grpSpPr>
          <a:xfrm>
            <a:off x="944689" y="3529393"/>
            <a:ext cx="3967479" cy="1871345"/>
            <a:chOff x="944689" y="3529393"/>
            <a:chExt cx="3967479" cy="1871345"/>
          </a:xfrm>
        </p:grpSpPr>
        <p:sp>
          <p:nvSpPr>
            <p:cNvPr id="5" name="object 5"/>
            <p:cNvSpPr/>
            <p:nvPr/>
          </p:nvSpPr>
          <p:spPr>
            <a:xfrm>
              <a:off x="1101852" y="3555491"/>
              <a:ext cx="151130" cy="481965"/>
            </a:xfrm>
            <a:custGeom>
              <a:avLst/>
              <a:gdLst/>
              <a:ahLst/>
              <a:cxnLst/>
              <a:rect l="l" t="t" r="r" b="b"/>
              <a:pathLst>
                <a:path w="151130" h="481964">
                  <a:moveTo>
                    <a:pt x="150837" y="0"/>
                  </a:moveTo>
                  <a:lnTo>
                    <a:pt x="0" y="0"/>
                  </a:lnTo>
                  <a:lnTo>
                    <a:pt x="0" y="481456"/>
                  </a:lnTo>
                  <a:lnTo>
                    <a:pt x="150837" y="481456"/>
                  </a:lnTo>
                  <a:lnTo>
                    <a:pt x="150837" y="0"/>
                  </a:lnTo>
                  <a:close/>
                </a:path>
              </a:pathLst>
            </a:custGeom>
            <a:solidFill>
              <a:srgbClr val="E24747"/>
            </a:solidFill>
          </p:spPr>
          <p:txBody>
            <a:bodyPr wrap="square" lIns="0" tIns="0" rIns="0" bIns="0" rtlCol="0"/>
            <a:lstStyle/>
            <a:p>
              <a:endParaRPr/>
            </a:p>
          </p:txBody>
        </p:sp>
        <p:sp>
          <p:nvSpPr>
            <p:cNvPr id="6" name="object 6"/>
            <p:cNvSpPr/>
            <p:nvPr/>
          </p:nvSpPr>
          <p:spPr>
            <a:xfrm>
              <a:off x="1252728" y="3757802"/>
              <a:ext cx="76835" cy="76835"/>
            </a:xfrm>
            <a:custGeom>
              <a:avLst/>
              <a:gdLst/>
              <a:ahLst/>
              <a:cxnLst/>
              <a:rect l="l" t="t" r="r" b="b"/>
              <a:pathLst>
                <a:path w="76834" h="76835">
                  <a:moveTo>
                    <a:pt x="76327" y="76454"/>
                  </a:moveTo>
                  <a:lnTo>
                    <a:pt x="76200" y="44577"/>
                  </a:lnTo>
                  <a:lnTo>
                    <a:pt x="76073" y="31877"/>
                  </a:lnTo>
                  <a:lnTo>
                    <a:pt x="76073" y="0"/>
                  </a:lnTo>
                  <a:lnTo>
                    <a:pt x="0" y="38354"/>
                  </a:lnTo>
                  <a:lnTo>
                    <a:pt x="76327" y="76454"/>
                  </a:lnTo>
                  <a:close/>
                </a:path>
              </a:pathLst>
            </a:custGeom>
            <a:solidFill>
              <a:srgbClr val="000000"/>
            </a:solidFill>
          </p:spPr>
          <p:txBody>
            <a:bodyPr wrap="square" lIns="0" tIns="0" rIns="0" bIns="0" rtlCol="0"/>
            <a:lstStyle/>
            <a:p>
              <a:endParaRPr/>
            </a:p>
          </p:txBody>
        </p:sp>
        <p:sp>
          <p:nvSpPr>
            <p:cNvPr id="7" name="object 7"/>
            <p:cNvSpPr/>
            <p:nvPr/>
          </p:nvSpPr>
          <p:spPr>
            <a:xfrm>
              <a:off x="1863598" y="3553967"/>
              <a:ext cx="151130" cy="483234"/>
            </a:xfrm>
            <a:custGeom>
              <a:avLst/>
              <a:gdLst/>
              <a:ahLst/>
              <a:cxnLst/>
              <a:rect l="l" t="t" r="r" b="b"/>
              <a:pathLst>
                <a:path w="151130" h="483235">
                  <a:moveTo>
                    <a:pt x="150837" y="0"/>
                  </a:moveTo>
                  <a:lnTo>
                    <a:pt x="0" y="0"/>
                  </a:lnTo>
                  <a:lnTo>
                    <a:pt x="0" y="482980"/>
                  </a:lnTo>
                  <a:lnTo>
                    <a:pt x="150837" y="482980"/>
                  </a:lnTo>
                  <a:lnTo>
                    <a:pt x="150837" y="0"/>
                  </a:lnTo>
                  <a:close/>
                </a:path>
              </a:pathLst>
            </a:custGeom>
            <a:solidFill>
              <a:srgbClr val="E24747"/>
            </a:solidFill>
          </p:spPr>
          <p:txBody>
            <a:bodyPr wrap="square" lIns="0" tIns="0" rIns="0" bIns="0" rtlCol="0"/>
            <a:lstStyle/>
            <a:p>
              <a:endParaRPr/>
            </a:p>
          </p:txBody>
        </p:sp>
        <p:sp>
          <p:nvSpPr>
            <p:cNvPr id="8" name="object 8"/>
            <p:cNvSpPr/>
            <p:nvPr/>
          </p:nvSpPr>
          <p:spPr>
            <a:xfrm>
              <a:off x="1328801" y="3756659"/>
              <a:ext cx="535305" cy="76835"/>
            </a:xfrm>
            <a:custGeom>
              <a:avLst/>
              <a:gdLst/>
              <a:ahLst/>
              <a:cxnLst/>
              <a:rect l="l" t="t" r="r" b="b"/>
              <a:pathLst>
                <a:path w="535305" h="76835">
                  <a:moveTo>
                    <a:pt x="534797" y="38100"/>
                  </a:moveTo>
                  <a:lnTo>
                    <a:pt x="522351" y="31877"/>
                  </a:lnTo>
                  <a:lnTo>
                    <a:pt x="458470" y="0"/>
                  </a:lnTo>
                  <a:lnTo>
                    <a:pt x="458597" y="31877"/>
                  </a:lnTo>
                  <a:lnTo>
                    <a:pt x="0" y="33020"/>
                  </a:lnTo>
                  <a:lnTo>
                    <a:pt x="127" y="45720"/>
                  </a:lnTo>
                  <a:lnTo>
                    <a:pt x="458597" y="44577"/>
                  </a:lnTo>
                  <a:lnTo>
                    <a:pt x="458597" y="76454"/>
                  </a:lnTo>
                  <a:lnTo>
                    <a:pt x="534797" y="38100"/>
                  </a:lnTo>
                  <a:close/>
                </a:path>
              </a:pathLst>
            </a:custGeom>
            <a:solidFill>
              <a:srgbClr val="000000"/>
            </a:solidFill>
          </p:spPr>
          <p:txBody>
            <a:bodyPr wrap="square" lIns="0" tIns="0" rIns="0" bIns="0" rtlCol="0"/>
            <a:lstStyle/>
            <a:p>
              <a:endParaRPr/>
            </a:p>
          </p:txBody>
        </p:sp>
        <p:pic>
          <p:nvPicPr>
            <p:cNvPr id="9" name="object 9"/>
            <p:cNvPicPr/>
            <p:nvPr/>
          </p:nvPicPr>
          <p:blipFill>
            <a:blip r:embed="rId2" cstate="print"/>
            <a:stretch>
              <a:fillRect/>
            </a:stretch>
          </p:blipFill>
          <p:spPr>
            <a:xfrm>
              <a:off x="2014727" y="3758183"/>
              <a:ext cx="76962" cy="75946"/>
            </a:xfrm>
            <a:prstGeom prst="rect">
              <a:avLst/>
            </a:prstGeom>
          </p:spPr>
        </p:pic>
        <p:sp>
          <p:nvSpPr>
            <p:cNvPr id="10" name="object 10"/>
            <p:cNvSpPr/>
            <p:nvPr/>
          </p:nvSpPr>
          <p:spPr>
            <a:xfrm>
              <a:off x="2549652" y="3563111"/>
              <a:ext cx="151130" cy="481330"/>
            </a:xfrm>
            <a:custGeom>
              <a:avLst/>
              <a:gdLst/>
              <a:ahLst/>
              <a:cxnLst/>
              <a:rect l="l" t="t" r="r" b="b"/>
              <a:pathLst>
                <a:path w="151130"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sp>
          <p:nvSpPr>
            <p:cNvPr id="11" name="object 11"/>
            <p:cNvSpPr/>
            <p:nvPr/>
          </p:nvSpPr>
          <p:spPr>
            <a:xfrm>
              <a:off x="2078101" y="3764025"/>
              <a:ext cx="699135" cy="78105"/>
            </a:xfrm>
            <a:custGeom>
              <a:avLst/>
              <a:gdLst/>
              <a:ahLst/>
              <a:cxnLst/>
              <a:rect l="l" t="t" r="r" b="b"/>
              <a:pathLst>
                <a:path w="699135" h="78104">
                  <a:moveTo>
                    <a:pt x="461772" y="44577"/>
                  </a:moveTo>
                  <a:lnTo>
                    <a:pt x="409321" y="44577"/>
                  </a:lnTo>
                  <a:lnTo>
                    <a:pt x="396621" y="44577"/>
                  </a:lnTo>
                  <a:lnTo>
                    <a:pt x="395986" y="75946"/>
                  </a:lnTo>
                  <a:lnTo>
                    <a:pt x="461772" y="44577"/>
                  </a:lnTo>
                  <a:close/>
                </a:path>
                <a:path w="699135" h="78104">
                  <a:moveTo>
                    <a:pt x="472948" y="39243"/>
                  </a:moveTo>
                  <a:lnTo>
                    <a:pt x="397256" y="0"/>
                  </a:lnTo>
                  <a:lnTo>
                    <a:pt x="396748" y="31750"/>
                  </a:lnTo>
                  <a:lnTo>
                    <a:pt x="12954" y="25908"/>
                  </a:lnTo>
                  <a:lnTo>
                    <a:pt x="12954" y="25654"/>
                  </a:lnTo>
                  <a:lnTo>
                    <a:pt x="254" y="25654"/>
                  </a:lnTo>
                  <a:lnTo>
                    <a:pt x="0" y="38354"/>
                  </a:lnTo>
                  <a:lnTo>
                    <a:pt x="12827" y="38481"/>
                  </a:lnTo>
                  <a:lnTo>
                    <a:pt x="396621" y="44323"/>
                  </a:lnTo>
                  <a:lnTo>
                    <a:pt x="409321" y="44577"/>
                  </a:lnTo>
                  <a:lnTo>
                    <a:pt x="409321" y="44323"/>
                  </a:lnTo>
                  <a:lnTo>
                    <a:pt x="462153" y="44323"/>
                  </a:lnTo>
                  <a:lnTo>
                    <a:pt x="472948" y="39243"/>
                  </a:lnTo>
                  <a:close/>
                </a:path>
                <a:path w="699135" h="78104">
                  <a:moveTo>
                    <a:pt x="698754" y="1778"/>
                  </a:moveTo>
                  <a:lnTo>
                    <a:pt x="622427" y="39878"/>
                  </a:lnTo>
                  <a:lnTo>
                    <a:pt x="698754" y="77978"/>
                  </a:lnTo>
                  <a:lnTo>
                    <a:pt x="698754" y="46228"/>
                  </a:lnTo>
                  <a:lnTo>
                    <a:pt x="698627" y="46228"/>
                  </a:lnTo>
                  <a:lnTo>
                    <a:pt x="698627" y="33528"/>
                  </a:lnTo>
                  <a:lnTo>
                    <a:pt x="698754" y="33528"/>
                  </a:lnTo>
                  <a:lnTo>
                    <a:pt x="698754" y="1778"/>
                  </a:lnTo>
                  <a:close/>
                </a:path>
              </a:pathLst>
            </a:custGeom>
            <a:solidFill>
              <a:srgbClr val="000000"/>
            </a:solidFill>
          </p:spPr>
          <p:txBody>
            <a:bodyPr wrap="square" lIns="0" tIns="0" rIns="0" bIns="0" rtlCol="0"/>
            <a:lstStyle/>
            <a:p>
              <a:endParaRPr/>
            </a:p>
          </p:txBody>
        </p:sp>
        <p:sp>
          <p:nvSpPr>
            <p:cNvPr id="12" name="object 12"/>
            <p:cNvSpPr/>
            <p:nvPr/>
          </p:nvSpPr>
          <p:spPr>
            <a:xfrm>
              <a:off x="3236975" y="3563111"/>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pic>
          <p:nvPicPr>
            <p:cNvPr id="13" name="object 13"/>
            <p:cNvPicPr/>
            <p:nvPr/>
          </p:nvPicPr>
          <p:blipFill>
            <a:blip r:embed="rId3" cstate="print"/>
            <a:stretch>
              <a:fillRect/>
            </a:stretch>
          </p:blipFill>
          <p:spPr>
            <a:xfrm>
              <a:off x="3160522" y="3765803"/>
              <a:ext cx="63626" cy="76200"/>
            </a:xfrm>
            <a:prstGeom prst="rect">
              <a:avLst/>
            </a:prstGeom>
          </p:spPr>
        </p:pic>
        <p:sp>
          <p:nvSpPr>
            <p:cNvPr id="14" name="object 14"/>
            <p:cNvSpPr/>
            <p:nvPr/>
          </p:nvSpPr>
          <p:spPr>
            <a:xfrm>
              <a:off x="2776855" y="3765803"/>
              <a:ext cx="687705" cy="76200"/>
            </a:xfrm>
            <a:custGeom>
              <a:avLst/>
              <a:gdLst/>
              <a:ahLst/>
              <a:cxnLst/>
              <a:rect l="l" t="t" r="r" b="b"/>
              <a:pathLst>
                <a:path w="687704" h="76200">
                  <a:moveTo>
                    <a:pt x="383781" y="31750"/>
                  </a:moveTo>
                  <a:lnTo>
                    <a:pt x="0" y="31750"/>
                  </a:lnTo>
                  <a:lnTo>
                    <a:pt x="0" y="44450"/>
                  </a:lnTo>
                  <a:lnTo>
                    <a:pt x="383781" y="44450"/>
                  </a:lnTo>
                  <a:lnTo>
                    <a:pt x="383781" y="31750"/>
                  </a:lnTo>
                  <a:close/>
                </a:path>
                <a:path w="687704" h="76200">
                  <a:moveTo>
                    <a:pt x="459994" y="38100"/>
                  </a:moveTo>
                  <a:lnTo>
                    <a:pt x="447294" y="31750"/>
                  </a:lnTo>
                  <a:lnTo>
                    <a:pt x="396494" y="31750"/>
                  </a:lnTo>
                  <a:lnTo>
                    <a:pt x="396494" y="44450"/>
                  </a:lnTo>
                  <a:lnTo>
                    <a:pt x="447294" y="44450"/>
                  </a:lnTo>
                  <a:lnTo>
                    <a:pt x="459994" y="38100"/>
                  </a:lnTo>
                  <a:close/>
                </a:path>
                <a:path w="687704" h="76200">
                  <a:moveTo>
                    <a:pt x="687324" y="0"/>
                  </a:moveTo>
                  <a:lnTo>
                    <a:pt x="610997" y="38100"/>
                  </a:lnTo>
                  <a:lnTo>
                    <a:pt x="687324" y="76200"/>
                  </a:lnTo>
                  <a:lnTo>
                    <a:pt x="687324" y="44450"/>
                  </a:lnTo>
                  <a:lnTo>
                    <a:pt x="687197" y="44450"/>
                  </a:lnTo>
                  <a:lnTo>
                    <a:pt x="687197" y="31750"/>
                  </a:lnTo>
                  <a:lnTo>
                    <a:pt x="687324" y="31750"/>
                  </a:lnTo>
                  <a:lnTo>
                    <a:pt x="687324" y="0"/>
                  </a:lnTo>
                  <a:close/>
                </a:path>
              </a:pathLst>
            </a:custGeom>
            <a:solidFill>
              <a:srgbClr val="000000"/>
            </a:solidFill>
          </p:spPr>
          <p:txBody>
            <a:bodyPr wrap="square" lIns="0" tIns="0" rIns="0" bIns="0" rtlCol="0"/>
            <a:lstStyle/>
            <a:p>
              <a:endParaRPr/>
            </a:p>
          </p:txBody>
        </p:sp>
        <p:sp>
          <p:nvSpPr>
            <p:cNvPr id="15" name="object 15"/>
            <p:cNvSpPr/>
            <p:nvPr/>
          </p:nvSpPr>
          <p:spPr>
            <a:xfrm>
              <a:off x="3922775" y="3563111"/>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pic>
          <p:nvPicPr>
            <p:cNvPr id="16" name="object 16"/>
            <p:cNvPicPr/>
            <p:nvPr/>
          </p:nvPicPr>
          <p:blipFill>
            <a:blip r:embed="rId3" cstate="print"/>
            <a:stretch>
              <a:fillRect/>
            </a:stretch>
          </p:blipFill>
          <p:spPr>
            <a:xfrm>
              <a:off x="3847846" y="3765803"/>
              <a:ext cx="63626" cy="76200"/>
            </a:xfrm>
            <a:prstGeom prst="rect">
              <a:avLst/>
            </a:prstGeom>
          </p:spPr>
        </p:pic>
        <p:sp>
          <p:nvSpPr>
            <p:cNvPr id="17" name="object 17"/>
            <p:cNvSpPr/>
            <p:nvPr/>
          </p:nvSpPr>
          <p:spPr>
            <a:xfrm>
              <a:off x="3464179" y="3765803"/>
              <a:ext cx="685800" cy="76200"/>
            </a:xfrm>
            <a:custGeom>
              <a:avLst/>
              <a:gdLst/>
              <a:ahLst/>
              <a:cxnLst/>
              <a:rect l="l" t="t" r="r" b="b"/>
              <a:pathLst>
                <a:path w="685800" h="76200">
                  <a:moveTo>
                    <a:pt x="383781" y="31750"/>
                  </a:moveTo>
                  <a:lnTo>
                    <a:pt x="0" y="31750"/>
                  </a:lnTo>
                  <a:lnTo>
                    <a:pt x="0" y="44450"/>
                  </a:lnTo>
                  <a:lnTo>
                    <a:pt x="383781" y="44450"/>
                  </a:lnTo>
                  <a:lnTo>
                    <a:pt x="383781" y="31750"/>
                  </a:lnTo>
                  <a:close/>
                </a:path>
                <a:path w="685800" h="76200">
                  <a:moveTo>
                    <a:pt x="459994" y="38100"/>
                  </a:moveTo>
                  <a:lnTo>
                    <a:pt x="447294" y="31750"/>
                  </a:lnTo>
                  <a:lnTo>
                    <a:pt x="396494" y="31750"/>
                  </a:lnTo>
                  <a:lnTo>
                    <a:pt x="396494" y="44450"/>
                  </a:lnTo>
                  <a:lnTo>
                    <a:pt x="447294" y="44450"/>
                  </a:lnTo>
                  <a:lnTo>
                    <a:pt x="459994" y="38100"/>
                  </a:lnTo>
                  <a:close/>
                </a:path>
                <a:path w="685800" h="76200">
                  <a:moveTo>
                    <a:pt x="685800" y="0"/>
                  </a:moveTo>
                  <a:lnTo>
                    <a:pt x="609473" y="38100"/>
                  </a:lnTo>
                  <a:lnTo>
                    <a:pt x="685800" y="76200"/>
                  </a:lnTo>
                  <a:lnTo>
                    <a:pt x="685800" y="44450"/>
                  </a:lnTo>
                  <a:lnTo>
                    <a:pt x="685673" y="44450"/>
                  </a:lnTo>
                  <a:lnTo>
                    <a:pt x="685673" y="31750"/>
                  </a:lnTo>
                  <a:lnTo>
                    <a:pt x="685800" y="31750"/>
                  </a:lnTo>
                  <a:lnTo>
                    <a:pt x="685800" y="0"/>
                  </a:lnTo>
                  <a:close/>
                </a:path>
              </a:pathLst>
            </a:custGeom>
            <a:solidFill>
              <a:srgbClr val="000000"/>
            </a:solidFill>
          </p:spPr>
          <p:txBody>
            <a:bodyPr wrap="square" lIns="0" tIns="0" rIns="0" bIns="0" rtlCol="0"/>
            <a:lstStyle/>
            <a:p>
              <a:endParaRPr/>
            </a:p>
          </p:txBody>
        </p:sp>
        <p:sp>
          <p:nvSpPr>
            <p:cNvPr id="18" name="object 18"/>
            <p:cNvSpPr/>
            <p:nvPr/>
          </p:nvSpPr>
          <p:spPr>
            <a:xfrm>
              <a:off x="4610099" y="3563111"/>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pic>
          <p:nvPicPr>
            <p:cNvPr id="19" name="object 19"/>
            <p:cNvPicPr/>
            <p:nvPr/>
          </p:nvPicPr>
          <p:blipFill>
            <a:blip r:embed="rId3" cstate="print"/>
            <a:stretch>
              <a:fillRect/>
            </a:stretch>
          </p:blipFill>
          <p:spPr>
            <a:xfrm>
              <a:off x="4533646" y="3765803"/>
              <a:ext cx="63626" cy="76200"/>
            </a:xfrm>
            <a:prstGeom prst="rect">
              <a:avLst/>
            </a:prstGeom>
          </p:spPr>
        </p:pic>
        <p:sp>
          <p:nvSpPr>
            <p:cNvPr id="20" name="object 20"/>
            <p:cNvSpPr/>
            <p:nvPr/>
          </p:nvSpPr>
          <p:spPr>
            <a:xfrm>
              <a:off x="4149979" y="3797553"/>
              <a:ext cx="460375" cy="12700"/>
            </a:xfrm>
            <a:custGeom>
              <a:avLst/>
              <a:gdLst/>
              <a:ahLst/>
              <a:cxnLst/>
              <a:rect l="l" t="t" r="r" b="b"/>
              <a:pathLst>
                <a:path w="460375" h="12700">
                  <a:moveTo>
                    <a:pt x="383781" y="0"/>
                  </a:moveTo>
                  <a:lnTo>
                    <a:pt x="0" y="0"/>
                  </a:lnTo>
                  <a:lnTo>
                    <a:pt x="0" y="12700"/>
                  </a:lnTo>
                  <a:lnTo>
                    <a:pt x="383781" y="12700"/>
                  </a:lnTo>
                  <a:lnTo>
                    <a:pt x="383781" y="0"/>
                  </a:lnTo>
                  <a:close/>
                </a:path>
                <a:path w="460375" h="12700">
                  <a:moveTo>
                    <a:pt x="459994" y="6350"/>
                  </a:moveTo>
                  <a:lnTo>
                    <a:pt x="447294" y="0"/>
                  </a:lnTo>
                  <a:lnTo>
                    <a:pt x="396494" y="0"/>
                  </a:lnTo>
                  <a:lnTo>
                    <a:pt x="396494" y="12700"/>
                  </a:lnTo>
                  <a:lnTo>
                    <a:pt x="447294" y="12700"/>
                  </a:lnTo>
                  <a:lnTo>
                    <a:pt x="459994" y="6350"/>
                  </a:lnTo>
                  <a:close/>
                </a:path>
              </a:pathLst>
            </a:custGeom>
            <a:solidFill>
              <a:srgbClr val="000000"/>
            </a:solidFill>
          </p:spPr>
          <p:txBody>
            <a:bodyPr wrap="square" lIns="0" tIns="0" rIns="0" bIns="0" rtlCol="0"/>
            <a:lstStyle/>
            <a:p>
              <a:endParaRPr/>
            </a:p>
          </p:txBody>
        </p:sp>
        <p:sp>
          <p:nvSpPr>
            <p:cNvPr id="21" name="object 21"/>
            <p:cNvSpPr/>
            <p:nvPr/>
          </p:nvSpPr>
          <p:spPr>
            <a:xfrm>
              <a:off x="1101852" y="4227575"/>
              <a:ext cx="151130" cy="481965"/>
            </a:xfrm>
            <a:custGeom>
              <a:avLst/>
              <a:gdLst/>
              <a:ahLst/>
              <a:cxnLst/>
              <a:rect l="l" t="t" r="r" b="b"/>
              <a:pathLst>
                <a:path w="151130" h="481964">
                  <a:moveTo>
                    <a:pt x="150837" y="0"/>
                  </a:moveTo>
                  <a:lnTo>
                    <a:pt x="0" y="0"/>
                  </a:lnTo>
                  <a:lnTo>
                    <a:pt x="0" y="481456"/>
                  </a:lnTo>
                  <a:lnTo>
                    <a:pt x="150837" y="481456"/>
                  </a:lnTo>
                  <a:lnTo>
                    <a:pt x="150837" y="0"/>
                  </a:lnTo>
                  <a:close/>
                </a:path>
              </a:pathLst>
            </a:custGeom>
            <a:solidFill>
              <a:srgbClr val="E24747"/>
            </a:solidFill>
          </p:spPr>
          <p:txBody>
            <a:bodyPr wrap="square" lIns="0" tIns="0" rIns="0" bIns="0" rtlCol="0"/>
            <a:lstStyle/>
            <a:p>
              <a:endParaRPr/>
            </a:p>
          </p:txBody>
        </p:sp>
        <p:sp>
          <p:nvSpPr>
            <p:cNvPr id="22" name="object 22"/>
            <p:cNvSpPr/>
            <p:nvPr/>
          </p:nvSpPr>
          <p:spPr>
            <a:xfrm>
              <a:off x="1252728" y="4429886"/>
              <a:ext cx="76835" cy="76835"/>
            </a:xfrm>
            <a:custGeom>
              <a:avLst/>
              <a:gdLst/>
              <a:ahLst/>
              <a:cxnLst/>
              <a:rect l="l" t="t" r="r" b="b"/>
              <a:pathLst>
                <a:path w="76834" h="76835">
                  <a:moveTo>
                    <a:pt x="76327" y="76454"/>
                  </a:moveTo>
                  <a:lnTo>
                    <a:pt x="76200" y="44577"/>
                  </a:lnTo>
                  <a:lnTo>
                    <a:pt x="76073" y="31877"/>
                  </a:lnTo>
                  <a:lnTo>
                    <a:pt x="76073" y="0"/>
                  </a:lnTo>
                  <a:lnTo>
                    <a:pt x="0" y="38354"/>
                  </a:lnTo>
                  <a:lnTo>
                    <a:pt x="76327" y="76454"/>
                  </a:lnTo>
                  <a:close/>
                </a:path>
              </a:pathLst>
            </a:custGeom>
            <a:solidFill>
              <a:srgbClr val="000000"/>
            </a:solidFill>
          </p:spPr>
          <p:txBody>
            <a:bodyPr wrap="square" lIns="0" tIns="0" rIns="0" bIns="0" rtlCol="0"/>
            <a:lstStyle/>
            <a:p>
              <a:endParaRPr/>
            </a:p>
          </p:txBody>
        </p:sp>
        <p:sp>
          <p:nvSpPr>
            <p:cNvPr id="23" name="object 23"/>
            <p:cNvSpPr/>
            <p:nvPr/>
          </p:nvSpPr>
          <p:spPr>
            <a:xfrm>
              <a:off x="1863598" y="4226051"/>
              <a:ext cx="151130" cy="481965"/>
            </a:xfrm>
            <a:custGeom>
              <a:avLst/>
              <a:gdLst/>
              <a:ahLst/>
              <a:cxnLst/>
              <a:rect l="l" t="t" r="r" b="b"/>
              <a:pathLst>
                <a:path w="151130" h="481964">
                  <a:moveTo>
                    <a:pt x="150837" y="0"/>
                  </a:moveTo>
                  <a:lnTo>
                    <a:pt x="0" y="0"/>
                  </a:lnTo>
                  <a:lnTo>
                    <a:pt x="0" y="481456"/>
                  </a:lnTo>
                  <a:lnTo>
                    <a:pt x="150837" y="481456"/>
                  </a:lnTo>
                  <a:lnTo>
                    <a:pt x="150837" y="0"/>
                  </a:lnTo>
                  <a:close/>
                </a:path>
              </a:pathLst>
            </a:custGeom>
            <a:solidFill>
              <a:srgbClr val="E24747"/>
            </a:solidFill>
          </p:spPr>
          <p:txBody>
            <a:bodyPr wrap="square" lIns="0" tIns="0" rIns="0" bIns="0" rtlCol="0"/>
            <a:lstStyle/>
            <a:p>
              <a:endParaRPr/>
            </a:p>
          </p:txBody>
        </p:sp>
        <p:sp>
          <p:nvSpPr>
            <p:cNvPr id="24" name="object 24"/>
            <p:cNvSpPr/>
            <p:nvPr/>
          </p:nvSpPr>
          <p:spPr>
            <a:xfrm>
              <a:off x="1328801" y="4428743"/>
              <a:ext cx="535305" cy="76835"/>
            </a:xfrm>
            <a:custGeom>
              <a:avLst/>
              <a:gdLst/>
              <a:ahLst/>
              <a:cxnLst/>
              <a:rect l="l" t="t" r="r" b="b"/>
              <a:pathLst>
                <a:path w="535305" h="76835">
                  <a:moveTo>
                    <a:pt x="534797" y="38100"/>
                  </a:moveTo>
                  <a:lnTo>
                    <a:pt x="522351" y="31877"/>
                  </a:lnTo>
                  <a:lnTo>
                    <a:pt x="458470" y="0"/>
                  </a:lnTo>
                  <a:lnTo>
                    <a:pt x="458597" y="31877"/>
                  </a:lnTo>
                  <a:lnTo>
                    <a:pt x="0" y="33020"/>
                  </a:lnTo>
                  <a:lnTo>
                    <a:pt x="127" y="45720"/>
                  </a:lnTo>
                  <a:lnTo>
                    <a:pt x="458597" y="44577"/>
                  </a:lnTo>
                  <a:lnTo>
                    <a:pt x="458597" y="76454"/>
                  </a:lnTo>
                  <a:lnTo>
                    <a:pt x="534797" y="38100"/>
                  </a:lnTo>
                  <a:close/>
                </a:path>
              </a:pathLst>
            </a:custGeom>
            <a:solidFill>
              <a:srgbClr val="000000"/>
            </a:solidFill>
          </p:spPr>
          <p:txBody>
            <a:bodyPr wrap="square" lIns="0" tIns="0" rIns="0" bIns="0" rtlCol="0"/>
            <a:lstStyle/>
            <a:p>
              <a:endParaRPr/>
            </a:p>
          </p:txBody>
        </p:sp>
        <p:pic>
          <p:nvPicPr>
            <p:cNvPr id="25" name="object 25"/>
            <p:cNvPicPr/>
            <p:nvPr/>
          </p:nvPicPr>
          <p:blipFill>
            <a:blip r:embed="rId2" cstate="print"/>
            <a:stretch>
              <a:fillRect/>
            </a:stretch>
          </p:blipFill>
          <p:spPr>
            <a:xfrm>
              <a:off x="2014727" y="4430267"/>
              <a:ext cx="76962" cy="75945"/>
            </a:xfrm>
            <a:prstGeom prst="rect">
              <a:avLst/>
            </a:prstGeom>
          </p:spPr>
        </p:pic>
        <p:sp>
          <p:nvSpPr>
            <p:cNvPr id="26" name="object 26"/>
            <p:cNvSpPr/>
            <p:nvPr/>
          </p:nvSpPr>
          <p:spPr>
            <a:xfrm>
              <a:off x="2549652" y="4233672"/>
              <a:ext cx="151130" cy="481330"/>
            </a:xfrm>
            <a:custGeom>
              <a:avLst/>
              <a:gdLst/>
              <a:ahLst/>
              <a:cxnLst/>
              <a:rect l="l" t="t" r="r" b="b"/>
              <a:pathLst>
                <a:path w="151130"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sp>
          <p:nvSpPr>
            <p:cNvPr id="27" name="object 27"/>
            <p:cNvSpPr/>
            <p:nvPr/>
          </p:nvSpPr>
          <p:spPr>
            <a:xfrm>
              <a:off x="2078101" y="4436109"/>
              <a:ext cx="699135" cy="76835"/>
            </a:xfrm>
            <a:custGeom>
              <a:avLst/>
              <a:gdLst/>
              <a:ahLst/>
              <a:cxnLst/>
              <a:rect l="l" t="t" r="r" b="b"/>
              <a:pathLst>
                <a:path w="699135" h="76835">
                  <a:moveTo>
                    <a:pt x="461772" y="44577"/>
                  </a:moveTo>
                  <a:lnTo>
                    <a:pt x="409321" y="44577"/>
                  </a:lnTo>
                  <a:lnTo>
                    <a:pt x="396621" y="44577"/>
                  </a:lnTo>
                  <a:lnTo>
                    <a:pt x="395986" y="75946"/>
                  </a:lnTo>
                  <a:lnTo>
                    <a:pt x="461772" y="44577"/>
                  </a:lnTo>
                  <a:close/>
                </a:path>
                <a:path w="699135" h="76835">
                  <a:moveTo>
                    <a:pt x="472948" y="39243"/>
                  </a:moveTo>
                  <a:lnTo>
                    <a:pt x="397256" y="0"/>
                  </a:lnTo>
                  <a:lnTo>
                    <a:pt x="396748" y="31750"/>
                  </a:lnTo>
                  <a:lnTo>
                    <a:pt x="12954" y="25908"/>
                  </a:lnTo>
                  <a:lnTo>
                    <a:pt x="12954" y="25654"/>
                  </a:lnTo>
                  <a:lnTo>
                    <a:pt x="254" y="25654"/>
                  </a:lnTo>
                  <a:lnTo>
                    <a:pt x="0" y="38354"/>
                  </a:lnTo>
                  <a:lnTo>
                    <a:pt x="12827" y="38481"/>
                  </a:lnTo>
                  <a:lnTo>
                    <a:pt x="396621" y="44323"/>
                  </a:lnTo>
                  <a:lnTo>
                    <a:pt x="409321" y="44577"/>
                  </a:lnTo>
                  <a:lnTo>
                    <a:pt x="409321" y="44323"/>
                  </a:lnTo>
                  <a:lnTo>
                    <a:pt x="462153" y="44323"/>
                  </a:lnTo>
                  <a:lnTo>
                    <a:pt x="472948" y="39243"/>
                  </a:lnTo>
                  <a:close/>
                </a:path>
                <a:path w="699135" h="76835">
                  <a:moveTo>
                    <a:pt x="698754" y="254"/>
                  </a:moveTo>
                  <a:lnTo>
                    <a:pt x="622427" y="38354"/>
                  </a:lnTo>
                  <a:lnTo>
                    <a:pt x="698754" y="76454"/>
                  </a:lnTo>
                  <a:lnTo>
                    <a:pt x="698754" y="44704"/>
                  </a:lnTo>
                  <a:lnTo>
                    <a:pt x="698627" y="44704"/>
                  </a:lnTo>
                  <a:lnTo>
                    <a:pt x="698627" y="32004"/>
                  </a:lnTo>
                  <a:lnTo>
                    <a:pt x="698754" y="32004"/>
                  </a:lnTo>
                  <a:lnTo>
                    <a:pt x="698754" y="254"/>
                  </a:lnTo>
                  <a:close/>
                </a:path>
              </a:pathLst>
            </a:custGeom>
            <a:solidFill>
              <a:srgbClr val="000000"/>
            </a:solidFill>
          </p:spPr>
          <p:txBody>
            <a:bodyPr wrap="square" lIns="0" tIns="0" rIns="0" bIns="0" rtlCol="0"/>
            <a:lstStyle/>
            <a:p>
              <a:endParaRPr/>
            </a:p>
          </p:txBody>
        </p:sp>
        <p:sp>
          <p:nvSpPr>
            <p:cNvPr id="28" name="object 28"/>
            <p:cNvSpPr/>
            <p:nvPr/>
          </p:nvSpPr>
          <p:spPr>
            <a:xfrm>
              <a:off x="3236975" y="4233672"/>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pic>
          <p:nvPicPr>
            <p:cNvPr id="29" name="object 29"/>
            <p:cNvPicPr/>
            <p:nvPr/>
          </p:nvPicPr>
          <p:blipFill>
            <a:blip r:embed="rId3" cstate="print"/>
            <a:stretch>
              <a:fillRect/>
            </a:stretch>
          </p:blipFill>
          <p:spPr>
            <a:xfrm>
              <a:off x="3160522" y="4436363"/>
              <a:ext cx="63626" cy="76200"/>
            </a:xfrm>
            <a:prstGeom prst="rect">
              <a:avLst/>
            </a:prstGeom>
          </p:spPr>
        </p:pic>
        <p:sp>
          <p:nvSpPr>
            <p:cNvPr id="30" name="object 30"/>
            <p:cNvSpPr/>
            <p:nvPr/>
          </p:nvSpPr>
          <p:spPr>
            <a:xfrm>
              <a:off x="2776855" y="4436363"/>
              <a:ext cx="687705" cy="76200"/>
            </a:xfrm>
            <a:custGeom>
              <a:avLst/>
              <a:gdLst/>
              <a:ahLst/>
              <a:cxnLst/>
              <a:rect l="l" t="t" r="r" b="b"/>
              <a:pathLst>
                <a:path w="687704" h="76200">
                  <a:moveTo>
                    <a:pt x="383781" y="31750"/>
                  </a:moveTo>
                  <a:lnTo>
                    <a:pt x="0" y="31750"/>
                  </a:lnTo>
                  <a:lnTo>
                    <a:pt x="0" y="44450"/>
                  </a:lnTo>
                  <a:lnTo>
                    <a:pt x="383781" y="44450"/>
                  </a:lnTo>
                  <a:lnTo>
                    <a:pt x="383781" y="31750"/>
                  </a:lnTo>
                  <a:close/>
                </a:path>
                <a:path w="687704" h="76200">
                  <a:moveTo>
                    <a:pt x="459994" y="38100"/>
                  </a:moveTo>
                  <a:lnTo>
                    <a:pt x="447294" y="31750"/>
                  </a:lnTo>
                  <a:lnTo>
                    <a:pt x="396494" y="31750"/>
                  </a:lnTo>
                  <a:lnTo>
                    <a:pt x="396494" y="44450"/>
                  </a:lnTo>
                  <a:lnTo>
                    <a:pt x="447294" y="44450"/>
                  </a:lnTo>
                  <a:lnTo>
                    <a:pt x="459994" y="38100"/>
                  </a:lnTo>
                  <a:close/>
                </a:path>
                <a:path w="687704" h="76200">
                  <a:moveTo>
                    <a:pt x="687324" y="0"/>
                  </a:moveTo>
                  <a:lnTo>
                    <a:pt x="610997" y="38100"/>
                  </a:lnTo>
                  <a:lnTo>
                    <a:pt x="687324" y="76200"/>
                  </a:lnTo>
                  <a:lnTo>
                    <a:pt x="687324" y="44450"/>
                  </a:lnTo>
                  <a:lnTo>
                    <a:pt x="687197" y="44450"/>
                  </a:lnTo>
                  <a:lnTo>
                    <a:pt x="687197" y="31750"/>
                  </a:lnTo>
                  <a:lnTo>
                    <a:pt x="687324" y="31750"/>
                  </a:lnTo>
                  <a:lnTo>
                    <a:pt x="687324" y="0"/>
                  </a:lnTo>
                  <a:close/>
                </a:path>
              </a:pathLst>
            </a:custGeom>
            <a:solidFill>
              <a:srgbClr val="000000"/>
            </a:solidFill>
          </p:spPr>
          <p:txBody>
            <a:bodyPr wrap="square" lIns="0" tIns="0" rIns="0" bIns="0" rtlCol="0"/>
            <a:lstStyle/>
            <a:p>
              <a:endParaRPr/>
            </a:p>
          </p:txBody>
        </p:sp>
        <p:sp>
          <p:nvSpPr>
            <p:cNvPr id="31" name="object 31"/>
            <p:cNvSpPr/>
            <p:nvPr/>
          </p:nvSpPr>
          <p:spPr>
            <a:xfrm>
              <a:off x="3922775" y="4233672"/>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pic>
          <p:nvPicPr>
            <p:cNvPr id="32" name="object 32"/>
            <p:cNvPicPr/>
            <p:nvPr/>
          </p:nvPicPr>
          <p:blipFill>
            <a:blip r:embed="rId3" cstate="print"/>
            <a:stretch>
              <a:fillRect/>
            </a:stretch>
          </p:blipFill>
          <p:spPr>
            <a:xfrm>
              <a:off x="3847846" y="4436363"/>
              <a:ext cx="63626" cy="76200"/>
            </a:xfrm>
            <a:prstGeom prst="rect">
              <a:avLst/>
            </a:prstGeom>
          </p:spPr>
        </p:pic>
        <p:sp>
          <p:nvSpPr>
            <p:cNvPr id="33" name="object 33"/>
            <p:cNvSpPr/>
            <p:nvPr/>
          </p:nvSpPr>
          <p:spPr>
            <a:xfrm>
              <a:off x="3464179" y="4436363"/>
              <a:ext cx="685800" cy="76200"/>
            </a:xfrm>
            <a:custGeom>
              <a:avLst/>
              <a:gdLst/>
              <a:ahLst/>
              <a:cxnLst/>
              <a:rect l="l" t="t" r="r" b="b"/>
              <a:pathLst>
                <a:path w="685800" h="76200">
                  <a:moveTo>
                    <a:pt x="383781" y="31750"/>
                  </a:moveTo>
                  <a:lnTo>
                    <a:pt x="0" y="31750"/>
                  </a:lnTo>
                  <a:lnTo>
                    <a:pt x="0" y="44450"/>
                  </a:lnTo>
                  <a:lnTo>
                    <a:pt x="383781" y="44450"/>
                  </a:lnTo>
                  <a:lnTo>
                    <a:pt x="383781" y="31750"/>
                  </a:lnTo>
                  <a:close/>
                </a:path>
                <a:path w="685800" h="76200">
                  <a:moveTo>
                    <a:pt x="459994" y="38100"/>
                  </a:moveTo>
                  <a:lnTo>
                    <a:pt x="447294" y="31750"/>
                  </a:lnTo>
                  <a:lnTo>
                    <a:pt x="396494" y="31750"/>
                  </a:lnTo>
                  <a:lnTo>
                    <a:pt x="396494" y="44450"/>
                  </a:lnTo>
                  <a:lnTo>
                    <a:pt x="447294" y="44450"/>
                  </a:lnTo>
                  <a:lnTo>
                    <a:pt x="459994" y="38100"/>
                  </a:lnTo>
                  <a:close/>
                </a:path>
                <a:path w="685800" h="76200">
                  <a:moveTo>
                    <a:pt x="685800" y="0"/>
                  </a:moveTo>
                  <a:lnTo>
                    <a:pt x="609473" y="38100"/>
                  </a:lnTo>
                  <a:lnTo>
                    <a:pt x="685800" y="76200"/>
                  </a:lnTo>
                  <a:lnTo>
                    <a:pt x="685800" y="44450"/>
                  </a:lnTo>
                  <a:lnTo>
                    <a:pt x="685673" y="44450"/>
                  </a:lnTo>
                  <a:lnTo>
                    <a:pt x="685673" y="31750"/>
                  </a:lnTo>
                  <a:lnTo>
                    <a:pt x="685800" y="31750"/>
                  </a:lnTo>
                  <a:lnTo>
                    <a:pt x="685800" y="0"/>
                  </a:lnTo>
                  <a:close/>
                </a:path>
              </a:pathLst>
            </a:custGeom>
            <a:solidFill>
              <a:srgbClr val="000000"/>
            </a:solidFill>
          </p:spPr>
          <p:txBody>
            <a:bodyPr wrap="square" lIns="0" tIns="0" rIns="0" bIns="0" rtlCol="0"/>
            <a:lstStyle/>
            <a:p>
              <a:endParaRPr/>
            </a:p>
          </p:txBody>
        </p:sp>
        <p:sp>
          <p:nvSpPr>
            <p:cNvPr id="34" name="object 34"/>
            <p:cNvSpPr/>
            <p:nvPr/>
          </p:nvSpPr>
          <p:spPr>
            <a:xfrm>
              <a:off x="4610099" y="4233672"/>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pic>
          <p:nvPicPr>
            <p:cNvPr id="35" name="object 35"/>
            <p:cNvPicPr/>
            <p:nvPr/>
          </p:nvPicPr>
          <p:blipFill>
            <a:blip r:embed="rId3" cstate="print"/>
            <a:stretch>
              <a:fillRect/>
            </a:stretch>
          </p:blipFill>
          <p:spPr>
            <a:xfrm>
              <a:off x="4533646" y="4436363"/>
              <a:ext cx="63626" cy="76200"/>
            </a:xfrm>
            <a:prstGeom prst="rect">
              <a:avLst/>
            </a:prstGeom>
          </p:spPr>
        </p:pic>
        <p:sp>
          <p:nvSpPr>
            <p:cNvPr id="36" name="object 36"/>
            <p:cNvSpPr/>
            <p:nvPr/>
          </p:nvSpPr>
          <p:spPr>
            <a:xfrm>
              <a:off x="4149979" y="4468113"/>
              <a:ext cx="460375" cy="12700"/>
            </a:xfrm>
            <a:custGeom>
              <a:avLst/>
              <a:gdLst/>
              <a:ahLst/>
              <a:cxnLst/>
              <a:rect l="l" t="t" r="r" b="b"/>
              <a:pathLst>
                <a:path w="460375" h="12700">
                  <a:moveTo>
                    <a:pt x="383781" y="0"/>
                  </a:moveTo>
                  <a:lnTo>
                    <a:pt x="0" y="0"/>
                  </a:lnTo>
                  <a:lnTo>
                    <a:pt x="0" y="12700"/>
                  </a:lnTo>
                  <a:lnTo>
                    <a:pt x="383781" y="12700"/>
                  </a:lnTo>
                  <a:lnTo>
                    <a:pt x="383781" y="0"/>
                  </a:lnTo>
                  <a:close/>
                </a:path>
                <a:path w="460375" h="12700">
                  <a:moveTo>
                    <a:pt x="459994" y="6350"/>
                  </a:moveTo>
                  <a:lnTo>
                    <a:pt x="447294" y="0"/>
                  </a:lnTo>
                  <a:lnTo>
                    <a:pt x="396494" y="0"/>
                  </a:lnTo>
                  <a:lnTo>
                    <a:pt x="396494" y="12700"/>
                  </a:lnTo>
                  <a:lnTo>
                    <a:pt x="447294" y="12700"/>
                  </a:lnTo>
                  <a:lnTo>
                    <a:pt x="459994" y="6350"/>
                  </a:lnTo>
                  <a:close/>
                </a:path>
              </a:pathLst>
            </a:custGeom>
            <a:solidFill>
              <a:srgbClr val="000000"/>
            </a:solidFill>
          </p:spPr>
          <p:txBody>
            <a:bodyPr wrap="square" lIns="0" tIns="0" rIns="0" bIns="0" rtlCol="0"/>
            <a:lstStyle/>
            <a:p>
              <a:endParaRPr/>
            </a:p>
          </p:txBody>
        </p:sp>
        <p:pic>
          <p:nvPicPr>
            <p:cNvPr id="37" name="object 37"/>
            <p:cNvPicPr/>
            <p:nvPr/>
          </p:nvPicPr>
          <p:blipFill>
            <a:blip r:embed="rId4" cstate="print"/>
            <a:stretch>
              <a:fillRect/>
            </a:stretch>
          </p:blipFill>
          <p:spPr>
            <a:xfrm>
              <a:off x="1138428" y="4037075"/>
              <a:ext cx="76200" cy="188975"/>
            </a:xfrm>
            <a:prstGeom prst="rect">
              <a:avLst/>
            </a:prstGeom>
          </p:spPr>
        </p:pic>
        <p:pic>
          <p:nvPicPr>
            <p:cNvPr id="38" name="object 38"/>
            <p:cNvPicPr/>
            <p:nvPr/>
          </p:nvPicPr>
          <p:blipFill>
            <a:blip r:embed="rId4" cstate="print"/>
            <a:stretch>
              <a:fillRect/>
            </a:stretch>
          </p:blipFill>
          <p:spPr>
            <a:xfrm>
              <a:off x="1900427" y="4037075"/>
              <a:ext cx="76200" cy="188975"/>
            </a:xfrm>
            <a:prstGeom prst="rect">
              <a:avLst/>
            </a:prstGeom>
          </p:spPr>
        </p:pic>
        <p:pic>
          <p:nvPicPr>
            <p:cNvPr id="39" name="object 39"/>
            <p:cNvPicPr/>
            <p:nvPr/>
          </p:nvPicPr>
          <p:blipFill>
            <a:blip r:embed="rId5" cstate="print"/>
            <a:stretch>
              <a:fillRect/>
            </a:stretch>
          </p:blipFill>
          <p:spPr>
            <a:xfrm>
              <a:off x="2587752" y="4044695"/>
              <a:ext cx="76200" cy="188975"/>
            </a:xfrm>
            <a:prstGeom prst="rect">
              <a:avLst/>
            </a:prstGeom>
          </p:spPr>
        </p:pic>
        <p:pic>
          <p:nvPicPr>
            <p:cNvPr id="40" name="object 40"/>
            <p:cNvPicPr/>
            <p:nvPr/>
          </p:nvPicPr>
          <p:blipFill>
            <a:blip r:embed="rId5" cstate="print"/>
            <a:stretch>
              <a:fillRect/>
            </a:stretch>
          </p:blipFill>
          <p:spPr>
            <a:xfrm>
              <a:off x="3273552" y="4043172"/>
              <a:ext cx="76200" cy="188975"/>
            </a:xfrm>
            <a:prstGeom prst="rect">
              <a:avLst/>
            </a:prstGeom>
          </p:spPr>
        </p:pic>
        <p:pic>
          <p:nvPicPr>
            <p:cNvPr id="41" name="object 41"/>
            <p:cNvPicPr/>
            <p:nvPr/>
          </p:nvPicPr>
          <p:blipFill>
            <a:blip r:embed="rId5" cstate="print"/>
            <a:stretch>
              <a:fillRect/>
            </a:stretch>
          </p:blipFill>
          <p:spPr>
            <a:xfrm>
              <a:off x="3960875" y="4044695"/>
              <a:ext cx="76198" cy="188975"/>
            </a:xfrm>
            <a:prstGeom prst="rect">
              <a:avLst/>
            </a:prstGeom>
          </p:spPr>
        </p:pic>
        <p:pic>
          <p:nvPicPr>
            <p:cNvPr id="42" name="object 42"/>
            <p:cNvPicPr/>
            <p:nvPr/>
          </p:nvPicPr>
          <p:blipFill>
            <a:blip r:embed="rId5" cstate="print"/>
            <a:stretch>
              <a:fillRect/>
            </a:stretch>
          </p:blipFill>
          <p:spPr>
            <a:xfrm>
              <a:off x="4646675" y="4044695"/>
              <a:ext cx="76198" cy="188975"/>
            </a:xfrm>
            <a:prstGeom prst="rect">
              <a:avLst/>
            </a:prstGeom>
          </p:spPr>
        </p:pic>
        <p:sp>
          <p:nvSpPr>
            <p:cNvPr id="43" name="object 43"/>
            <p:cNvSpPr/>
            <p:nvPr/>
          </p:nvSpPr>
          <p:spPr>
            <a:xfrm>
              <a:off x="949452" y="3534155"/>
              <a:ext cx="3957954" cy="1286510"/>
            </a:xfrm>
            <a:custGeom>
              <a:avLst/>
              <a:gdLst/>
              <a:ahLst/>
              <a:cxnLst/>
              <a:rect l="l" t="t" r="r" b="b"/>
              <a:pathLst>
                <a:path w="3957954" h="1286510">
                  <a:moveTo>
                    <a:pt x="3743325" y="0"/>
                  </a:moveTo>
                  <a:lnTo>
                    <a:pt x="214363" y="0"/>
                  </a:lnTo>
                  <a:lnTo>
                    <a:pt x="165214" y="5715"/>
                  </a:lnTo>
                  <a:lnTo>
                    <a:pt x="120103" y="21844"/>
                  </a:lnTo>
                  <a:lnTo>
                    <a:pt x="80289" y="47117"/>
                  </a:lnTo>
                  <a:lnTo>
                    <a:pt x="47091" y="80264"/>
                  </a:lnTo>
                  <a:lnTo>
                    <a:pt x="21793" y="120142"/>
                  </a:lnTo>
                  <a:lnTo>
                    <a:pt x="5664" y="165227"/>
                  </a:lnTo>
                  <a:lnTo>
                    <a:pt x="0" y="214376"/>
                  </a:lnTo>
                  <a:lnTo>
                    <a:pt x="0" y="1071626"/>
                  </a:lnTo>
                  <a:lnTo>
                    <a:pt x="5664" y="1120775"/>
                  </a:lnTo>
                  <a:lnTo>
                    <a:pt x="21793" y="1165860"/>
                  </a:lnTo>
                  <a:lnTo>
                    <a:pt x="47091" y="1205738"/>
                  </a:lnTo>
                  <a:lnTo>
                    <a:pt x="80289" y="1238885"/>
                  </a:lnTo>
                  <a:lnTo>
                    <a:pt x="120103" y="1264158"/>
                  </a:lnTo>
                  <a:lnTo>
                    <a:pt x="165214" y="1280287"/>
                  </a:lnTo>
                  <a:lnTo>
                    <a:pt x="214363" y="1286002"/>
                  </a:lnTo>
                  <a:lnTo>
                    <a:pt x="3743325" y="1286002"/>
                  </a:lnTo>
                  <a:lnTo>
                    <a:pt x="3792474" y="1280287"/>
                  </a:lnTo>
                  <a:lnTo>
                    <a:pt x="3837559" y="1264158"/>
                  </a:lnTo>
                  <a:lnTo>
                    <a:pt x="3877437" y="1238885"/>
                  </a:lnTo>
                  <a:lnTo>
                    <a:pt x="3910584" y="1205738"/>
                  </a:lnTo>
                  <a:lnTo>
                    <a:pt x="3935857" y="1165860"/>
                  </a:lnTo>
                  <a:lnTo>
                    <a:pt x="3951986" y="1120775"/>
                  </a:lnTo>
                  <a:lnTo>
                    <a:pt x="3957701" y="1071626"/>
                  </a:lnTo>
                  <a:lnTo>
                    <a:pt x="3957701" y="214376"/>
                  </a:lnTo>
                  <a:lnTo>
                    <a:pt x="3951986" y="165227"/>
                  </a:lnTo>
                  <a:lnTo>
                    <a:pt x="3935857" y="120142"/>
                  </a:lnTo>
                  <a:lnTo>
                    <a:pt x="3910584" y="80264"/>
                  </a:lnTo>
                  <a:lnTo>
                    <a:pt x="3877437" y="47117"/>
                  </a:lnTo>
                  <a:lnTo>
                    <a:pt x="3837559" y="21844"/>
                  </a:lnTo>
                  <a:lnTo>
                    <a:pt x="3792474" y="5715"/>
                  </a:lnTo>
                  <a:lnTo>
                    <a:pt x="3743325" y="0"/>
                  </a:lnTo>
                  <a:close/>
                </a:path>
              </a:pathLst>
            </a:custGeom>
            <a:solidFill>
              <a:srgbClr val="EB8585"/>
            </a:solidFill>
          </p:spPr>
          <p:txBody>
            <a:bodyPr wrap="square" lIns="0" tIns="0" rIns="0" bIns="0" rtlCol="0"/>
            <a:lstStyle/>
            <a:p>
              <a:endParaRPr/>
            </a:p>
          </p:txBody>
        </p:sp>
        <p:sp>
          <p:nvSpPr>
            <p:cNvPr id="44" name="object 44"/>
            <p:cNvSpPr/>
            <p:nvPr/>
          </p:nvSpPr>
          <p:spPr>
            <a:xfrm>
              <a:off x="949452" y="3534155"/>
              <a:ext cx="3957954" cy="1286510"/>
            </a:xfrm>
            <a:custGeom>
              <a:avLst/>
              <a:gdLst/>
              <a:ahLst/>
              <a:cxnLst/>
              <a:rect l="l" t="t" r="r" b="b"/>
              <a:pathLst>
                <a:path w="3957954" h="1286510">
                  <a:moveTo>
                    <a:pt x="0" y="214376"/>
                  </a:moveTo>
                  <a:lnTo>
                    <a:pt x="5664" y="165227"/>
                  </a:lnTo>
                  <a:lnTo>
                    <a:pt x="21793" y="120142"/>
                  </a:lnTo>
                  <a:lnTo>
                    <a:pt x="47091" y="80264"/>
                  </a:lnTo>
                  <a:lnTo>
                    <a:pt x="80289" y="47117"/>
                  </a:lnTo>
                  <a:lnTo>
                    <a:pt x="120103" y="21844"/>
                  </a:lnTo>
                  <a:lnTo>
                    <a:pt x="165214" y="5715"/>
                  </a:lnTo>
                  <a:lnTo>
                    <a:pt x="214363" y="0"/>
                  </a:lnTo>
                  <a:lnTo>
                    <a:pt x="3743325" y="0"/>
                  </a:lnTo>
                  <a:lnTo>
                    <a:pt x="3792474" y="5715"/>
                  </a:lnTo>
                  <a:lnTo>
                    <a:pt x="3837559" y="21844"/>
                  </a:lnTo>
                  <a:lnTo>
                    <a:pt x="3877437" y="47117"/>
                  </a:lnTo>
                  <a:lnTo>
                    <a:pt x="3910584" y="80264"/>
                  </a:lnTo>
                  <a:lnTo>
                    <a:pt x="3935857" y="120142"/>
                  </a:lnTo>
                  <a:lnTo>
                    <a:pt x="3951986" y="165227"/>
                  </a:lnTo>
                  <a:lnTo>
                    <a:pt x="3957701" y="214376"/>
                  </a:lnTo>
                  <a:lnTo>
                    <a:pt x="3957701" y="1071626"/>
                  </a:lnTo>
                  <a:lnTo>
                    <a:pt x="3951986" y="1120775"/>
                  </a:lnTo>
                  <a:lnTo>
                    <a:pt x="3935857" y="1165860"/>
                  </a:lnTo>
                  <a:lnTo>
                    <a:pt x="3910584" y="1205738"/>
                  </a:lnTo>
                  <a:lnTo>
                    <a:pt x="3877437" y="1238885"/>
                  </a:lnTo>
                  <a:lnTo>
                    <a:pt x="3837559" y="1264158"/>
                  </a:lnTo>
                  <a:lnTo>
                    <a:pt x="3792474" y="1280287"/>
                  </a:lnTo>
                  <a:lnTo>
                    <a:pt x="3743325" y="1286002"/>
                  </a:lnTo>
                  <a:lnTo>
                    <a:pt x="214363" y="1286002"/>
                  </a:lnTo>
                  <a:lnTo>
                    <a:pt x="165214" y="1280287"/>
                  </a:lnTo>
                  <a:lnTo>
                    <a:pt x="120103" y="1264158"/>
                  </a:lnTo>
                  <a:lnTo>
                    <a:pt x="80289" y="1238885"/>
                  </a:lnTo>
                  <a:lnTo>
                    <a:pt x="47091" y="1205738"/>
                  </a:lnTo>
                  <a:lnTo>
                    <a:pt x="21793" y="1165860"/>
                  </a:lnTo>
                  <a:lnTo>
                    <a:pt x="5664" y="1120775"/>
                  </a:lnTo>
                  <a:lnTo>
                    <a:pt x="0" y="1071626"/>
                  </a:lnTo>
                  <a:lnTo>
                    <a:pt x="0" y="214376"/>
                  </a:lnTo>
                  <a:close/>
                </a:path>
              </a:pathLst>
            </a:custGeom>
            <a:ln w="9523">
              <a:solidFill>
                <a:srgbClr val="EB8585"/>
              </a:solidFill>
            </a:ln>
          </p:spPr>
          <p:txBody>
            <a:bodyPr wrap="square" lIns="0" tIns="0" rIns="0" bIns="0" rtlCol="0"/>
            <a:lstStyle/>
            <a:p>
              <a:endParaRPr/>
            </a:p>
          </p:txBody>
        </p:sp>
        <p:sp>
          <p:nvSpPr>
            <p:cNvPr id="45" name="object 45"/>
            <p:cNvSpPr/>
            <p:nvPr/>
          </p:nvSpPr>
          <p:spPr>
            <a:xfrm>
              <a:off x="1101852" y="4911851"/>
              <a:ext cx="3658870" cy="488950"/>
            </a:xfrm>
            <a:custGeom>
              <a:avLst/>
              <a:gdLst/>
              <a:ahLst/>
              <a:cxnLst/>
              <a:rect l="l" t="t" r="r" b="b"/>
              <a:pathLst>
                <a:path w="3658870" h="488950">
                  <a:moveTo>
                    <a:pt x="150863" y="1511"/>
                  </a:moveTo>
                  <a:lnTo>
                    <a:pt x="0" y="1511"/>
                  </a:lnTo>
                  <a:lnTo>
                    <a:pt x="0" y="482727"/>
                  </a:lnTo>
                  <a:lnTo>
                    <a:pt x="150863" y="482727"/>
                  </a:lnTo>
                  <a:lnTo>
                    <a:pt x="150863" y="1511"/>
                  </a:lnTo>
                  <a:close/>
                </a:path>
                <a:path w="3658870" h="488950">
                  <a:moveTo>
                    <a:pt x="912736" y="0"/>
                  </a:moveTo>
                  <a:lnTo>
                    <a:pt x="761873" y="0"/>
                  </a:lnTo>
                  <a:lnTo>
                    <a:pt x="761873" y="481203"/>
                  </a:lnTo>
                  <a:lnTo>
                    <a:pt x="912736" y="481203"/>
                  </a:lnTo>
                  <a:lnTo>
                    <a:pt x="912736" y="0"/>
                  </a:lnTo>
                  <a:close/>
                </a:path>
                <a:path w="3658870" h="488950">
                  <a:moveTo>
                    <a:pt x="1598536" y="7607"/>
                  </a:moveTo>
                  <a:lnTo>
                    <a:pt x="1447673" y="7607"/>
                  </a:lnTo>
                  <a:lnTo>
                    <a:pt x="1447673" y="488823"/>
                  </a:lnTo>
                  <a:lnTo>
                    <a:pt x="1598536" y="488823"/>
                  </a:lnTo>
                  <a:lnTo>
                    <a:pt x="1598536" y="7607"/>
                  </a:lnTo>
                  <a:close/>
                </a:path>
                <a:path w="3658870" h="488950">
                  <a:moveTo>
                    <a:pt x="2285733" y="7607"/>
                  </a:moveTo>
                  <a:lnTo>
                    <a:pt x="2134870" y="7607"/>
                  </a:lnTo>
                  <a:lnTo>
                    <a:pt x="2134870" y="488823"/>
                  </a:lnTo>
                  <a:lnTo>
                    <a:pt x="2285733" y="488823"/>
                  </a:lnTo>
                  <a:lnTo>
                    <a:pt x="2285733" y="7607"/>
                  </a:lnTo>
                  <a:close/>
                </a:path>
                <a:path w="3658870" h="488950">
                  <a:moveTo>
                    <a:pt x="2971533" y="7607"/>
                  </a:moveTo>
                  <a:lnTo>
                    <a:pt x="2820670" y="7607"/>
                  </a:lnTo>
                  <a:lnTo>
                    <a:pt x="2820670" y="488823"/>
                  </a:lnTo>
                  <a:lnTo>
                    <a:pt x="2971533" y="488823"/>
                  </a:lnTo>
                  <a:lnTo>
                    <a:pt x="2971533" y="7607"/>
                  </a:lnTo>
                  <a:close/>
                </a:path>
                <a:path w="3658870" h="488950">
                  <a:moveTo>
                    <a:pt x="3658730" y="7607"/>
                  </a:moveTo>
                  <a:lnTo>
                    <a:pt x="3507867" y="7607"/>
                  </a:lnTo>
                  <a:lnTo>
                    <a:pt x="3507867" y="488823"/>
                  </a:lnTo>
                  <a:lnTo>
                    <a:pt x="3658730" y="488823"/>
                  </a:lnTo>
                  <a:lnTo>
                    <a:pt x="3658730" y="7607"/>
                  </a:lnTo>
                  <a:close/>
                </a:path>
              </a:pathLst>
            </a:custGeom>
            <a:solidFill>
              <a:srgbClr val="E24747"/>
            </a:solidFill>
          </p:spPr>
          <p:txBody>
            <a:bodyPr wrap="square" lIns="0" tIns="0" rIns="0" bIns="0" rtlCol="0"/>
            <a:lstStyle/>
            <a:p>
              <a:endParaRPr/>
            </a:p>
          </p:txBody>
        </p:sp>
      </p:grpSp>
      <p:sp>
        <p:nvSpPr>
          <p:cNvPr id="46" name="object 46"/>
          <p:cNvSpPr txBox="1"/>
          <p:nvPr/>
        </p:nvSpPr>
        <p:spPr>
          <a:xfrm>
            <a:off x="1385697" y="3762247"/>
            <a:ext cx="3090545" cy="757555"/>
          </a:xfrm>
          <a:prstGeom prst="rect">
            <a:avLst/>
          </a:prstGeom>
        </p:spPr>
        <p:txBody>
          <a:bodyPr vert="horz" wrap="square" lIns="0" tIns="12700" rIns="0" bIns="0" rtlCol="0">
            <a:spAutoFit/>
          </a:bodyPr>
          <a:lstStyle/>
          <a:p>
            <a:pPr marL="12700" marR="5080" indent="1010285">
              <a:lnSpc>
                <a:spcPct val="100000"/>
              </a:lnSpc>
              <a:spcBef>
                <a:spcPts val="100"/>
              </a:spcBef>
            </a:pPr>
            <a:r>
              <a:rPr sz="2400" spc="-10" dirty="0">
                <a:latin typeface="Calibri"/>
                <a:cs typeface="Calibri"/>
              </a:rPr>
              <a:t>Decoder </a:t>
            </a:r>
            <a:r>
              <a:rPr sz="2400" dirty="0">
                <a:latin typeface="Calibri"/>
                <a:cs typeface="Calibri"/>
              </a:rPr>
              <a:t>(Transformer,</a:t>
            </a:r>
            <a:r>
              <a:rPr sz="2400" spc="-25" dirty="0">
                <a:latin typeface="Calibri"/>
                <a:cs typeface="Calibri"/>
              </a:rPr>
              <a:t> </a:t>
            </a:r>
            <a:r>
              <a:rPr sz="2400" dirty="0">
                <a:latin typeface="Calibri"/>
                <a:cs typeface="Calibri"/>
              </a:rPr>
              <a:t>LSTM,</a:t>
            </a:r>
            <a:r>
              <a:rPr sz="2400" spc="-35" dirty="0">
                <a:latin typeface="Calibri"/>
                <a:cs typeface="Calibri"/>
              </a:rPr>
              <a:t> </a:t>
            </a:r>
            <a:r>
              <a:rPr sz="2400" dirty="0">
                <a:latin typeface="Calibri"/>
                <a:cs typeface="Calibri"/>
              </a:rPr>
              <a:t>++</a:t>
            </a:r>
            <a:r>
              <a:rPr sz="2400" spc="-30" dirty="0">
                <a:latin typeface="Calibri"/>
                <a:cs typeface="Calibri"/>
              </a:rPr>
              <a:t> </a:t>
            </a:r>
            <a:r>
              <a:rPr sz="2400" spc="-50" dirty="0">
                <a:latin typeface="Calibri"/>
                <a:cs typeface="Calibri"/>
              </a:rPr>
              <a:t>)</a:t>
            </a:r>
            <a:endParaRPr sz="2400">
              <a:latin typeface="Calibri"/>
              <a:cs typeface="Calibri"/>
            </a:endParaRPr>
          </a:p>
        </p:txBody>
      </p:sp>
      <p:sp>
        <p:nvSpPr>
          <p:cNvPr id="47" name="object 47"/>
          <p:cNvSpPr txBox="1"/>
          <p:nvPr/>
        </p:nvSpPr>
        <p:spPr>
          <a:xfrm>
            <a:off x="975766" y="5469128"/>
            <a:ext cx="394335" cy="29972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Calibri"/>
                <a:cs typeface="Calibri"/>
              </a:rPr>
              <a:t>Iroh</a:t>
            </a:r>
            <a:endParaRPr sz="1800">
              <a:latin typeface="Calibri"/>
              <a:cs typeface="Calibri"/>
            </a:endParaRPr>
          </a:p>
        </p:txBody>
      </p:sp>
      <p:sp>
        <p:nvSpPr>
          <p:cNvPr id="48" name="object 48"/>
          <p:cNvSpPr txBox="1"/>
          <p:nvPr/>
        </p:nvSpPr>
        <p:spPr>
          <a:xfrm>
            <a:off x="1710689" y="5469128"/>
            <a:ext cx="448945" cy="29972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Calibri"/>
                <a:cs typeface="Calibri"/>
              </a:rPr>
              <a:t>goes</a:t>
            </a:r>
            <a:endParaRPr sz="1800">
              <a:latin typeface="Calibri"/>
              <a:cs typeface="Calibri"/>
            </a:endParaRPr>
          </a:p>
        </p:txBody>
      </p:sp>
      <p:sp>
        <p:nvSpPr>
          <p:cNvPr id="49" name="object 49"/>
          <p:cNvSpPr txBox="1"/>
          <p:nvPr/>
        </p:nvSpPr>
        <p:spPr>
          <a:xfrm>
            <a:off x="2514726" y="5475223"/>
            <a:ext cx="215900"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Calibri"/>
                <a:cs typeface="Calibri"/>
              </a:rPr>
              <a:t>to</a:t>
            </a:r>
            <a:endParaRPr sz="1800">
              <a:latin typeface="Calibri"/>
              <a:cs typeface="Calibri"/>
            </a:endParaRPr>
          </a:p>
        </p:txBody>
      </p:sp>
      <p:sp>
        <p:nvSpPr>
          <p:cNvPr id="50" name="object 50"/>
          <p:cNvSpPr txBox="1"/>
          <p:nvPr/>
        </p:nvSpPr>
        <p:spPr>
          <a:xfrm>
            <a:off x="3049016" y="5492902"/>
            <a:ext cx="526415" cy="299720"/>
          </a:xfrm>
          <a:prstGeom prst="rect">
            <a:avLst/>
          </a:prstGeom>
        </p:spPr>
        <p:txBody>
          <a:bodyPr vert="horz" wrap="square" lIns="0" tIns="12700" rIns="0" bIns="0" rtlCol="0">
            <a:spAutoFit/>
          </a:bodyPr>
          <a:lstStyle/>
          <a:p>
            <a:pPr marL="12700">
              <a:lnSpc>
                <a:spcPct val="100000"/>
              </a:lnSpc>
              <a:spcBef>
                <a:spcPts val="100"/>
              </a:spcBef>
            </a:pPr>
            <a:r>
              <a:rPr sz="1800" spc="-20" dirty="0">
                <a:latin typeface="Calibri"/>
                <a:cs typeface="Calibri"/>
              </a:rPr>
              <a:t>make</a:t>
            </a:r>
            <a:endParaRPr sz="1800">
              <a:latin typeface="Calibri"/>
              <a:cs typeface="Calibri"/>
            </a:endParaRPr>
          </a:p>
        </p:txBody>
      </p:sp>
      <p:sp>
        <p:nvSpPr>
          <p:cNvPr id="51" name="object 51"/>
          <p:cNvSpPr txBox="1"/>
          <p:nvPr/>
        </p:nvSpPr>
        <p:spPr>
          <a:xfrm>
            <a:off x="3761613" y="5492902"/>
            <a:ext cx="47498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tasty</a:t>
            </a:r>
            <a:endParaRPr sz="1800">
              <a:latin typeface="Calibri"/>
              <a:cs typeface="Calibri"/>
            </a:endParaRPr>
          </a:p>
        </p:txBody>
      </p:sp>
      <p:sp>
        <p:nvSpPr>
          <p:cNvPr id="52" name="object 52"/>
          <p:cNvSpPr txBox="1"/>
          <p:nvPr/>
        </p:nvSpPr>
        <p:spPr>
          <a:xfrm>
            <a:off x="4526407" y="5499912"/>
            <a:ext cx="319405" cy="299720"/>
          </a:xfrm>
          <a:prstGeom prst="rect">
            <a:avLst/>
          </a:prstGeom>
        </p:spPr>
        <p:txBody>
          <a:bodyPr vert="horz" wrap="square" lIns="0" tIns="12700" rIns="0" bIns="0" rtlCol="0">
            <a:spAutoFit/>
          </a:bodyPr>
          <a:lstStyle/>
          <a:p>
            <a:pPr marL="12700">
              <a:lnSpc>
                <a:spcPct val="100000"/>
              </a:lnSpc>
              <a:spcBef>
                <a:spcPts val="100"/>
              </a:spcBef>
            </a:pPr>
            <a:r>
              <a:rPr sz="1800" spc="-25" dirty="0">
                <a:latin typeface="Calibri"/>
                <a:cs typeface="Calibri"/>
              </a:rPr>
              <a:t>tea</a:t>
            </a:r>
            <a:endParaRPr sz="1800">
              <a:latin typeface="Calibri"/>
              <a:cs typeface="Calibri"/>
            </a:endParaRPr>
          </a:p>
        </p:txBody>
      </p:sp>
      <p:grpSp>
        <p:nvGrpSpPr>
          <p:cNvPr id="53" name="object 53"/>
          <p:cNvGrpSpPr/>
          <p:nvPr/>
        </p:nvGrpSpPr>
        <p:grpSpPr>
          <a:xfrm>
            <a:off x="1138427" y="3406140"/>
            <a:ext cx="3590925" cy="1513840"/>
            <a:chOff x="1138427" y="3406140"/>
            <a:chExt cx="3590925" cy="1513840"/>
          </a:xfrm>
        </p:grpSpPr>
        <p:pic>
          <p:nvPicPr>
            <p:cNvPr id="54" name="object 54"/>
            <p:cNvPicPr/>
            <p:nvPr/>
          </p:nvPicPr>
          <p:blipFill>
            <a:blip r:embed="rId5" cstate="print"/>
            <a:stretch>
              <a:fillRect/>
            </a:stretch>
          </p:blipFill>
          <p:spPr>
            <a:xfrm>
              <a:off x="1900427" y="4721352"/>
              <a:ext cx="76200" cy="188975"/>
            </a:xfrm>
            <a:prstGeom prst="rect">
              <a:avLst/>
            </a:prstGeom>
          </p:spPr>
        </p:pic>
        <p:pic>
          <p:nvPicPr>
            <p:cNvPr id="55" name="object 55"/>
            <p:cNvPicPr/>
            <p:nvPr/>
          </p:nvPicPr>
          <p:blipFill>
            <a:blip r:embed="rId4" cstate="print"/>
            <a:stretch>
              <a:fillRect/>
            </a:stretch>
          </p:blipFill>
          <p:spPr>
            <a:xfrm>
              <a:off x="1138427" y="4722876"/>
              <a:ext cx="76200" cy="188975"/>
            </a:xfrm>
            <a:prstGeom prst="rect">
              <a:avLst/>
            </a:prstGeom>
          </p:spPr>
        </p:pic>
        <p:pic>
          <p:nvPicPr>
            <p:cNvPr id="56" name="object 56"/>
            <p:cNvPicPr/>
            <p:nvPr/>
          </p:nvPicPr>
          <p:blipFill>
            <a:blip r:embed="rId5" cstate="print"/>
            <a:stretch>
              <a:fillRect/>
            </a:stretch>
          </p:blipFill>
          <p:spPr>
            <a:xfrm>
              <a:off x="2587752" y="4730496"/>
              <a:ext cx="76200" cy="188975"/>
            </a:xfrm>
            <a:prstGeom prst="rect">
              <a:avLst/>
            </a:prstGeom>
          </p:spPr>
        </p:pic>
        <p:pic>
          <p:nvPicPr>
            <p:cNvPr id="57" name="object 57"/>
            <p:cNvPicPr/>
            <p:nvPr/>
          </p:nvPicPr>
          <p:blipFill>
            <a:blip r:embed="rId5" cstate="print"/>
            <a:stretch>
              <a:fillRect/>
            </a:stretch>
          </p:blipFill>
          <p:spPr>
            <a:xfrm>
              <a:off x="3273551" y="4728972"/>
              <a:ext cx="76200" cy="188975"/>
            </a:xfrm>
            <a:prstGeom prst="rect">
              <a:avLst/>
            </a:prstGeom>
          </p:spPr>
        </p:pic>
        <p:pic>
          <p:nvPicPr>
            <p:cNvPr id="58" name="object 58"/>
            <p:cNvPicPr/>
            <p:nvPr/>
          </p:nvPicPr>
          <p:blipFill>
            <a:blip r:embed="rId5" cstate="print"/>
            <a:stretch>
              <a:fillRect/>
            </a:stretch>
          </p:blipFill>
          <p:spPr>
            <a:xfrm>
              <a:off x="3960876" y="4730496"/>
              <a:ext cx="76198" cy="188975"/>
            </a:xfrm>
            <a:prstGeom prst="rect">
              <a:avLst/>
            </a:prstGeom>
          </p:spPr>
        </p:pic>
        <p:pic>
          <p:nvPicPr>
            <p:cNvPr id="59" name="object 59"/>
            <p:cNvPicPr/>
            <p:nvPr/>
          </p:nvPicPr>
          <p:blipFill>
            <a:blip r:embed="rId5" cstate="print"/>
            <a:stretch>
              <a:fillRect/>
            </a:stretch>
          </p:blipFill>
          <p:spPr>
            <a:xfrm>
              <a:off x="4646675" y="4730496"/>
              <a:ext cx="76198" cy="188975"/>
            </a:xfrm>
            <a:prstGeom prst="rect">
              <a:avLst/>
            </a:prstGeom>
          </p:spPr>
        </p:pic>
        <p:pic>
          <p:nvPicPr>
            <p:cNvPr id="60" name="object 60"/>
            <p:cNvPicPr/>
            <p:nvPr/>
          </p:nvPicPr>
          <p:blipFill>
            <a:blip r:embed="rId4" cstate="print"/>
            <a:stretch>
              <a:fillRect/>
            </a:stretch>
          </p:blipFill>
          <p:spPr>
            <a:xfrm>
              <a:off x="1144523" y="3407664"/>
              <a:ext cx="76200" cy="188975"/>
            </a:xfrm>
            <a:prstGeom prst="rect">
              <a:avLst/>
            </a:prstGeom>
          </p:spPr>
        </p:pic>
        <p:pic>
          <p:nvPicPr>
            <p:cNvPr id="61" name="object 61"/>
            <p:cNvPicPr/>
            <p:nvPr/>
          </p:nvPicPr>
          <p:blipFill>
            <a:blip r:embed="rId5" cstate="print"/>
            <a:stretch>
              <a:fillRect/>
            </a:stretch>
          </p:blipFill>
          <p:spPr>
            <a:xfrm>
              <a:off x="1906523" y="3406140"/>
              <a:ext cx="76200" cy="188975"/>
            </a:xfrm>
            <a:prstGeom prst="rect">
              <a:avLst/>
            </a:prstGeom>
          </p:spPr>
        </p:pic>
        <p:pic>
          <p:nvPicPr>
            <p:cNvPr id="62" name="object 62"/>
            <p:cNvPicPr/>
            <p:nvPr/>
          </p:nvPicPr>
          <p:blipFill>
            <a:blip r:embed="rId5" cstate="print"/>
            <a:stretch>
              <a:fillRect/>
            </a:stretch>
          </p:blipFill>
          <p:spPr>
            <a:xfrm>
              <a:off x="2593847" y="3413760"/>
              <a:ext cx="76200" cy="188975"/>
            </a:xfrm>
            <a:prstGeom prst="rect">
              <a:avLst/>
            </a:prstGeom>
          </p:spPr>
        </p:pic>
        <p:pic>
          <p:nvPicPr>
            <p:cNvPr id="63" name="object 63"/>
            <p:cNvPicPr/>
            <p:nvPr/>
          </p:nvPicPr>
          <p:blipFill>
            <a:blip r:embed="rId5" cstate="print"/>
            <a:stretch>
              <a:fillRect/>
            </a:stretch>
          </p:blipFill>
          <p:spPr>
            <a:xfrm>
              <a:off x="3279648" y="3412236"/>
              <a:ext cx="76200" cy="188975"/>
            </a:xfrm>
            <a:prstGeom prst="rect">
              <a:avLst/>
            </a:prstGeom>
          </p:spPr>
        </p:pic>
        <p:pic>
          <p:nvPicPr>
            <p:cNvPr id="64" name="object 64"/>
            <p:cNvPicPr/>
            <p:nvPr/>
          </p:nvPicPr>
          <p:blipFill>
            <a:blip r:embed="rId5" cstate="print"/>
            <a:stretch>
              <a:fillRect/>
            </a:stretch>
          </p:blipFill>
          <p:spPr>
            <a:xfrm>
              <a:off x="3966972" y="3413760"/>
              <a:ext cx="76198" cy="188975"/>
            </a:xfrm>
            <a:prstGeom prst="rect">
              <a:avLst/>
            </a:prstGeom>
          </p:spPr>
        </p:pic>
        <p:pic>
          <p:nvPicPr>
            <p:cNvPr id="65" name="object 65"/>
            <p:cNvPicPr/>
            <p:nvPr/>
          </p:nvPicPr>
          <p:blipFill>
            <a:blip r:embed="rId5" cstate="print"/>
            <a:stretch>
              <a:fillRect/>
            </a:stretch>
          </p:blipFill>
          <p:spPr>
            <a:xfrm>
              <a:off x="4652772" y="3413760"/>
              <a:ext cx="76198" cy="188975"/>
            </a:xfrm>
            <a:prstGeom prst="rect">
              <a:avLst/>
            </a:prstGeom>
          </p:spPr>
        </p:pic>
      </p:grpSp>
      <p:sp>
        <p:nvSpPr>
          <p:cNvPr id="66" name="object 66"/>
          <p:cNvSpPr txBox="1"/>
          <p:nvPr/>
        </p:nvSpPr>
        <p:spPr>
          <a:xfrm>
            <a:off x="1001064" y="3042920"/>
            <a:ext cx="1020444" cy="299720"/>
          </a:xfrm>
          <a:prstGeom prst="rect">
            <a:avLst/>
          </a:prstGeom>
        </p:spPr>
        <p:txBody>
          <a:bodyPr vert="horz" wrap="square" lIns="0" tIns="12700" rIns="0" bIns="0" rtlCol="0">
            <a:spAutoFit/>
          </a:bodyPr>
          <a:lstStyle/>
          <a:p>
            <a:pPr marL="12700">
              <a:lnSpc>
                <a:spcPct val="100000"/>
              </a:lnSpc>
              <a:spcBef>
                <a:spcPts val="100"/>
              </a:spcBef>
              <a:tabLst>
                <a:tab pos="817244" algn="l"/>
              </a:tabLst>
            </a:pPr>
            <a:r>
              <a:rPr sz="2700" spc="-30" baseline="1543" dirty="0">
                <a:latin typeface="Calibri"/>
                <a:cs typeface="Calibri"/>
              </a:rPr>
              <a:t>goes</a:t>
            </a:r>
            <a:r>
              <a:rPr sz="2700" baseline="1543" dirty="0">
                <a:latin typeface="Calibri"/>
                <a:cs typeface="Calibri"/>
              </a:rPr>
              <a:t>	</a:t>
            </a:r>
            <a:r>
              <a:rPr sz="1800" spc="-25" dirty="0">
                <a:latin typeface="Calibri"/>
                <a:cs typeface="Calibri"/>
              </a:rPr>
              <a:t>to</a:t>
            </a:r>
            <a:endParaRPr sz="1800">
              <a:latin typeface="Calibri"/>
              <a:cs typeface="Calibri"/>
            </a:endParaRPr>
          </a:p>
        </p:txBody>
      </p:sp>
      <p:sp>
        <p:nvSpPr>
          <p:cNvPr id="67" name="object 67"/>
          <p:cNvSpPr txBox="1"/>
          <p:nvPr/>
        </p:nvSpPr>
        <p:spPr>
          <a:xfrm>
            <a:off x="2339467" y="3071240"/>
            <a:ext cx="2531745" cy="299720"/>
          </a:xfrm>
          <a:prstGeom prst="rect">
            <a:avLst/>
          </a:prstGeom>
        </p:spPr>
        <p:txBody>
          <a:bodyPr vert="horz" wrap="square" lIns="0" tIns="12700" rIns="0" bIns="0" rtlCol="0">
            <a:spAutoFit/>
          </a:bodyPr>
          <a:lstStyle/>
          <a:p>
            <a:pPr marL="12700">
              <a:lnSpc>
                <a:spcPct val="100000"/>
              </a:lnSpc>
              <a:spcBef>
                <a:spcPts val="100"/>
              </a:spcBef>
              <a:tabLst>
                <a:tab pos="725805" algn="l"/>
                <a:tab pos="1490980" algn="l"/>
                <a:tab pos="2124710" algn="l"/>
              </a:tabLst>
            </a:pPr>
            <a:r>
              <a:rPr sz="2700" spc="-30" baseline="3086" dirty="0">
                <a:latin typeface="Calibri"/>
                <a:cs typeface="Calibri"/>
              </a:rPr>
              <a:t>make</a:t>
            </a:r>
            <a:r>
              <a:rPr sz="2700" baseline="3086" dirty="0">
                <a:latin typeface="Calibri"/>
                <a:cs typeface="Calibri"/>
              </a:rPr>
              <a:t>	</a:t>
            </a:r>
            <a:r>
              <a:rPr sz="2700" spc="-15" baseline="3086" dirty="0">
                <a:latin typeface="Calibri"/>
                <a:cs typeface="Calibri"/>
              </a:rPr>
              <a:t>tasty</a:t>
            </a:r>
            <a:r>
              <a:rPr sz="2700" baseline="3086" dirty="0">
                <a:latin typeface="Calibri"/>
                <a:cs typeface="Calibri"/>
              </a:rPr>
              <a:t>	</a:t>
            </a:r>
            <a:r>
              <a:rPr sz="2700" spc="-37" baseline="1543" dirty="0">
                <a:latin typeface="Calibri"/>
                <a:cs typeface="Calibri"/>
              </a:rPr>
              <a:t>tea</a:t>
            </a:r>
            <a:r>
              <a:rPr sz="2700" baseline="1543" dirty="0">
                <a:latin typeface="Calibri"/>
                <a:cs typeface="Calibri"/>
              </a:rPr>
              <a:t>	</a:t>
            </a:r>
            <a:r>
              <a:rPr sz="1800" spc="-25" dirty="0">
                <a:latin typeface="Calibri"/>
                <a:cs typeface="Calibri"/>
              </a:rPr>
              <a:t>END</a:t>
            </a:r>
            <a:endParaRPr sz="1800">
              <a:latin typeface="Calibri"/>
              <a:cs typeface="Calibri"/>
            </a:endParaRPr>
          </a:p>
        </p:txBody>
      </p:sp>
      <p:sp>
        <p:nvSpPr>
          <p:cNvPr id="68" name="object 68"/>
          <p:cNvSpPr txBox="1"/>
          <p:nvPr/>
        </p:nvSpPr>
        <p:spPr>
          <a:xfrm>
            <a:off x="766063" y="1962497"/>
            <a:ext cx="4584065" cy="822325"/>
          </a:xfrm>
          <a:prstGeom prst="rect">
            <a:avLst/>
          </a:prstGeom>
        </p:spPr>
        <p:txBody>
          <a:bodyPr vert="horz" wrap="square" lIns="0" tIns="75565" rIns="0" bIns="0" rtlCol="0">
            <a:spAutoFit/>
          </a:bodyPr>
          <a:lstStyle/>
          <a:p>
            <a:pPr algn="ctr">
              <a:lnSpc>
                <a:spcPct val="100000"/>
              </a:lnSpc>
              <a:spcBef>
                <a:spcPts val="595"/>
              </a:spcBef>
            </a:pPr>
            <a:r>
              <a:rPr sz="2200" b="1" dirty="0">
                <a:latin typeface="Calibri"/>
                <a:cs typeface="Calibri"/>
              </a:rPr>
              <a:t>Step</a:t>
            </a:r>
            <a:r>
              <a:rPr sz="2200" b="1" spc="-125" dirty="0">
                <a:latin typeface="Calibri"/>
                <a:cs typeface="Calibri"/>
              </a:rPr>
              <a:t> </a:t>
            </a:r>
            <a:r>
              <a:rPr sz="2200" b="1" dirty="0">
                <a:latin typeface="Calibri"/>
                <a:cs typeface="Calibri"/>
              </a:rPr>
              <a:t>1:</a:t>
            </a:r>
            <a:r>
              <a:rPr sz="2200" b="1" spc="-95" dirty="0">
                <a:latin typeface="Calibri"/>
                <a:cs typeface="Calibri"/>
              </a:rPr>
              <a:t> </a:t>
            </a:r>
            <a:r>
              <a:rPr sz="2200" b="1" dirty="0">
                <a:latin typeface="Calibri"/>
                <a:cs typeface="Calibri"/>
              </a:rPr>
              <a:t>Pretrain</a:t>
            </a:r>
            <a:r>
              <a:rPr sz="2200" b="1" spc="-45" dirty="0">
                <a:latin typeface="Calibri"/>
                <a:cs typeface="Calibri"/>
              </a:rPr>
              <a:t> </a:t>
            </a:r>
            <a:r>
              <a:rPr sz="2200" b="1" dirty="0">
                <a:latin typeface="Calibri"/>
                <a:cs typeface="Calibri"/>
              </a:rPr>
              <a:t>(on</a:t>
            </a:r>
            <a:r>
              <a:rPr sz="2200" b="1" spc="-95" dirty="0">
                <a:latin typeface="Calibri"/>
                <a:cs typeface="Calibri"/>
              </a:rPr>
              <a:t> </a:t>
            </a:r>
            <a:r>
              <a:rPr sz="2200" b="1" spc="-10" dirty="0">
                <a:latin typeface="Calibri"/>
                <a:cs typeface="Calibri"/>
              </a:rPr>
              <a:t>language</a:t>
            </a:r>
            <a:r>
              <a:rPr sz="2200" b="1" spc="-114" dirty="0">
                <a:latin typeface="Calibri"/>
                <a:cs typeface="Calibri"/>
              </a:rPr>
              <a:t> </a:t>
            </a:r>
            <a:r>
              <a:rPr sz="2200" b="1" spc="-10" dirty="0">
                <a:latin typeface="Calibri"/>
                <a:cs typeface="Calibri"/>
              </a:rPr>
              <a:t>modeling)</a:t>
            </a:r>
            <a:endParaRPr sz="2200">
              <a:latin typeface="Calibri"/>
              <a:cs typeface="Calibri"/>
            </a:endParaRPr>
          </a:p>
          <a:p>
            <a:pPr marL="635" algn="ctr">
              <a:lnSpc>
                <a:spcPct val="100000"/>
              </a:lnSpc>
              <a:spcBef>
                <a:spcPts val="495"/>
              </a:spcBef>
            </a:pPr>
            <a:r>
              <a:rPr sz="2200" dirty="0">
                <a:latin typeface="Calibri"/>
                <a:cs typeface="Calibri"/>
              </a:rPr>
              <a:t>Lots</a:t>
            </a:r>
            <a:r>
              <a:rPr sz="2200" spc="-85" dirty="0">
                <a:latin typeface="Calibri"/>
                <a:cs typeface="Calibri"/>
              </a:rPr>
              <a:t> </a:t>
            </a:r>
            <a:r>
              <a:rPr sz="2200" dirty="0">
                <a:latin typeface="Calibri"/>
                <a:cs typeface="Calibri"/>
              </a:rPr>
              <a:t>of</a:t>
            </a:r>
            <a:r>
              <a:rPr sz="2200" spc="-75" dirty="0">
                <a:latin typeface="Calibri"/>
                <a:cs typeface="Calibri"/>
              </a:rPr>
              <a:t> </a:t>
            </a:r>
            <a:r>
              <a:rPr sz="2200" dirty="0">
                <a:latin typeface="Calibri"/>
                <a:cs typeface="Calibri"/>
              </a:rPr>
              <a:t>text;</a:t>
            </a:r>
            <a:r>
              <a:rPr sz="2200" spc="-60" dirty="0">
                <a:latin typeface="Calibri"/>
                <a:cs typeface="Calibri"/>
              </a:rPr>
              <a:t> </a:t>
            </a:r>
            <a:r>
              <a:rPr sz="2200" dirty="0">
                <a:latin typeface="Calibri"/>
                <a:cs typeface="Calibri"/>
              </a:rPr>
              <a:t>learn</a:t>
            </a:r>
            <a:r>
              <a:rPr sz="2200" spc="-95" dirty="0">
                <a:latin typeface="Calibri"/>
                <a:cs typeface="Calibri"/>
              </a:rPr>
              <a:t> </a:t>
            </a:r>
            <a:r>
              <a:rPr sz="2200" dirty="0">
                <a:latin typeface="Calibri"/>
                <a:cs typeface="Calibri"/>
              </a:rPr>
              <a:t>general</a:t>
            </a:r>
            <a:r>
              <a:rPr sz="2200" spc="-75" dirty="0">
                <a:latin typeface="Calibri"/>
                <a:cs typeface="Calibri"/>
              </a:rPr>
              <a:t> </a:t>
            </a:r>
            <a:r>
              <a:rPr sz="2200" spc="-10" dirty="0">
                <a:latin typeface="Calibri"/>
                <a:cs typeface="Calibri"/>
              </a:rPr>
              <a:t>things!</a:t>
            </a:r>
            <a:endParaRPr sz="2200">
              <a:latin typeface="Calibri"/>
              <a:cs typeface="Calibri"/>
            </a:endParaRPr>
          </a:p>
        </p:txBody>
      </p:sp>
      <p:grpSp>
        <p:nvGrpSpPr>
          <p:cNvPr id="69" name="object 69"/>
          <p:cNvGrpSpPr/>
          <p:nvPr/>
        </p:nvGrpSpPr>
        <p:grpSpPr>
          <a:xfrm>
            <a:off x="7318247" y="3534155"/>
            <a:ext cx="3957954" cy="1866900"/>
            <a:chOff x="7318247" y="3534155"/>
            <a:chExt cx="3957954" cy="1866900"/>
          </a:xfrm>
        </p:grpSpPr>
        <p:sp>
          <p:nvSpPr>
            <p:cNvPr id="70" name="object 70"/>
            <p:cNvSpPr/>
            <p:nvPr/>
          </p:nvSpPr>
          <p:spPr>
            <a:xfrm>
              <a:off x="7470647" y="3555491"/>
              <a:ext cx="149860" cy="481965"/>
            </a:xfrm>
            <a:custGeom>
              <a:avLst/>
              <a:gdLst/>
              <a:ahLst/>
              <a:cxnLst/>
              <a:rect l="l" t="t" r="r" b="b"/>
              <a:pathLst>
                <a:path w="149859" h="481964">
                  <a:moveTo>
                    <a:pt x="149263" y="0"/>
                  </a:moveTo>
                  <a:lnTo>
                    <a:pt x="0" y="0"/>
                  </a:lnTo>
                  <a:lnTo>
                    <a:pt x="0" y="481456"/>
                  </a:lnTo>
                  <a:lnTo>
                    <a:pt x="149263" y="481456"/>
                  </a:lnTo>
                  <a:lnTo>
                    <a:pt x="149263" y="0"/>
                  </a:lnTo>
                  <a:close/>
                </a:path>
              </a:pathLst>
            </a:custGeom>
            <a:solidFill>
              <a:srgbClr val="E24747"/>
            </a:solidFill>
          </p:spPr>
          <p:txBody>
            <a:bodyPr wrap="square" lIns="0" tIns="0" rIns="0" bIns="0" rtlCol="0"/>
            <a:lstStyle/>
            <a:p>
              <a:endParaRPr/>
            </a:p>
          </p:txBody>
        </p:sp>
        <p:sp>
          <p:nvSpPr>
            <p:cNvPr id="71" name="object 71"/>
            <p:cNvSpPr/>
            <p:nvPr/>
          </p:nvSpPr>
          <p:spPr>
            <a:xfrm>
              <a:off x="7620000" y="3757802"/>
              <a:ext cx="76835" cy="76835"/>
            </a:xfrm>
            <a:custGeom>
              <a:avLst/>
              <a:gdLst/>
              <a:ahLst/>
              <a:cxnLst/>
              <a:rect l="l" t="t" r="r" b="b"/>
              <a:pathLst>
                <a:path w="76834" h="76835">
                  <a:moveTo>
                    <a:pt x="76327" y="76454"/>
                  </a:moveTo>
                  <a:lnTo>
                    <a:pt x="76200" y="44577"/>
                  </a:lnTo>
                  <a:lnTo>
                    <a:pt x="76073" y="31877"/>
                  </a:lnTo>
                  <a:lnTo>
                    <a:pt x="76073" y="0"/>
                  </a:lnTo>
                  <a:lnTo>
                    <a:pt x="0" y="38354"/>
                  </a:lnTo>
                  <a:lnTo>
                    <a:pt x="76327" y="76454"/>
                  </a:lnTo>
                  <a:close/>
                </a:path>
              </a:pathLst>
            </a:custGeom>
            <a:solidFill>
              <a:srgbClr val="000000"/>
            </a:solidFill>
          </p:spPr>
          <p:txBody>
            <a:bodyPr wrap="square" lIns="0" tIns="0" rIns="0" bIns="0" rtlCol="0"/>
            <a:lstStyle/>
            <a:p>
              <a:endParaRPr/>
            </a:p>
          </p:txBody>
        </p:sp>
        <p:sp>
          <p:nvSpPr>
            <p:cNvPr id="72" name="object 72"/>
            <p:cNvSpPr/>
            <p:nvPr/>
          </p:nvSpPr>
          <p:spPr>
            <a:xfrm>
              <a:off x="8232266" y="3553967"/>
              <a:ext cx="149860" cy="483234"/>
            </a:xfrm>
            <a:custGeom>
              <a:avLst/>
              <a:gdLst/>
              <a:ahLst/>
              <a:cxnLst/>
              <a:rect l="l" t="t" r="r" b="b"/>
              <a:pathLst>
                <a:path w="149859" h="483235">
                  <a:moveTo>
                    <a:pt x="149263" y="0"/>
                  </a:moveTo>
                  <a:lnTo>
                    <a:pt x="0" y="0"/>
                  </a:lnTo>
                  <a:lnTo>
                    <a:pt x="0" y="482980"/>
                  </a:lnTo>
                  <a:lnTo>
                    <a:pt x="149263" y="482980"/>
                  </a:lnTo>
                  <a:lnTo>
                    <a:pt x="149263" y="0"/>
                  </a:lnTo>
                  <a:close/>
                </a:path>
              </a:pathLst>
            </a:custGeom>
            <a:solidFill>
              <a:srgbClr val="E24747"/>
            </a:solidFill>
          </p:spPr>
          <p:txBody>
            <a:bodyPr wrap="square" lIns="0" tIns="0" rIns="0" bIns="0" rtlCol="0"/>
            <a:lstStyle/>
            <a:p>
              <a:endParaRPr/>
            </a:p>
          </p:txBody>
        </p:sp>
        <p:sp>
          <p:nvSpPr>
            <p:cNvPr id="73" name="object 73"/>
            <p:cNvSpPr/>
            <p:nvPr/>
          </p:nvSpPr>
          <p:spPr>
            <a:xfrm>
              <a:off x="7696073" y="3756659"/>
              <a:ext cx="535305" cy="76835"/>
            </a:xfrm>
            <a:custGeom>
              <a:avLst/>
              <a:gdLst/>
              <a:ahLst/>
              <a:cxnLst/>
              <a:rect l="l" t="t" r="r" b="b"/>
              <a:pathLst>
                <a:path w="535304" h="76835">
                  <a:moveTo>
                    <a:pt x="534797" y="38100"/>
                  </a:moveTo>
                  <a:lnTo>
                    <a:pt x="522351" y="31877"/>
                  </a:lnTo>
                  <a:lnTo>
                    <a:pt x="458470" y="0"/>
                  </a:lnTo>
                  <a:lnTo>
                    <a:pt x="458597" y="31877"/>
                  </a:lnTo>
                  <a:lnTo>
                    <a:pt x="0" y="33020"/>
                  </a:lnTo>
                  <a:lnTo>
                    <a:pt x="127" y="45720"/>
                  </a:lnTo>
                  <a:lnTo>
                    <a:pt x="458597" y="44577"/>
                  </a:lnTo>
                  <a:lnTo>
                    <a:pt x="458597" y="76454"/>
                  </a:lnTo>
                  <a:lnTo>
                    <a:pt x="534797" y="38100"/>
                  </a:lnTo>
                  <a:close/>
                </a:path>
              </a:pathLst>
            </a:custGeom>
            <a:solidFill>
              <a:srgbClr val="000000"/>
            </a:solidFill>
          </p:spPr>
          <p:txBody>
            <a:bodyPr wrap="square" lIns="0" tIns="0" rIns="0" bIns="0" rtlCol="0"/>
            <a:lstStyle/>
            <a:p>
              <a:endParaRPr/>
            </a:p>
          </p:txBody>
        </p:sp>
        <p:pic>
          <p:nvPicPr>
            <p:cNvPr id="74" name="object 74"/>
            <p:cNvPicPr/>
            <p:nvPr/>
          </p:nvPicPr>
          <p:blipFill>
            <a:blip r:embed="rId2" cstate="print"/>
            <a:stretch>
              <a:fillRect/>
            </a:stretch>
          </p:blipFill>
          <p:spPr>
            <a:xfrm>
              <a:off x="8381999" y="3758183"/>
              <a:ext cx="76961" cy="75946"/>
            </a:xfrm>
            <a:prstGeom prst="rect">
              <a:avLst/>
            </a:prstGeom>
          </p:spPr>
        </p:pic>
        <p:sp>
          <p:nvSpPr>
            <p:cNvPr id="75" name="object 75"/>
            <p:cNvSpPr/>
            <p:nvPr/>
          </p:nvSpPr>
          <p:spPr>
            <a:xfrm>
              <a:off x="8918447" y="3563111"/>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sp>
          <p:nvSpPr>
            <p:cNvPr id="76" name="object 76"/>
            <p:cNvSpPr/>
            <p:nvPr/>
          </p:nvSpPr>
          <p:spPr>
            <a:xfrm>
              <a:off x="8445373" y="3764025"/>
              <a:ext cx="700405" cy="78105"/>
            </a:xfrm>
            <a:custGeom>
              <a:avLst/>
              <a:gdLst/>
              <a:ahLst/>
              <a:cxnLst/>
              <a:rect l="l" t="t" r="r" b="b"/>
              <a:pathLst>
                <a:path w="700404" h="78104">
                  <a:moveTo>
                    <a:pt x="461772" y="44577"/>
                  </a:moveTo>
                  <a:lnTo>
                    <a:pt x="409321" y="44577"/>
                  </a:lnTo>
                  <a:lnTo>
                    <a:pt x="396621" y="44577"/>
                  </a:lnTo>
                  <a:lnTo>
                    <a:pt x="395986" y="75946"/>
                  </a:lnTo>
                  <a:lnTo>
                    <a:pt x="461772" y="44577"/>
                  </a:lnTo>
                  <a:close/>
                </a:path>
                <a:path w="700404" h="78104">
                  <a:moveTo>
                    <a:pt x="472948" y="39243"/>
                  </a:moveTo>
                  <a:lnTo>
                    <a:pt x="397256" y="0"/>
                  </a:lnTo>
                  <a:lnTo>
                    <a:pt x="396748" y="31750"/>
                  </a:lnTo>
                  <a:lnTo>
                    <a:pt x="12954" y="25908"/>
                  </a:lnTo>
                  <a:lnTo>
                    <a:pt x="12954" y="25654"/>
                  </a:lnTo>
                  <a:lnTo>
                    <a:pt x="254" y="25654"/>
                  </a:lnTo>
                  <a:lnTo>
                    <a:pt x="0" y="38354"/>
                  </a:lnTo>
                  <a:lnTo>
                    <a:pt x="12827" y="38481"/>
                  </a:lnTo>
                  <a:lnTo>
                    <a:pt x="396621" y="44323"/>
                  </a:lnTo>
                  <a:lnTo>
                    <a:pt x="409321" y="44577"/>
                  </a:lnTo>
                  <a:lnTo>
                    <a:pt x="409321" y="44323"/>
                  </a:lnTo>
                  <a:lnTo>
                    <a:pt x="462153" y="44323"/>
                  </a:lnTo>
                  <a:lnTo>
                    <a:pt x="472948" y="39243"/>
                  </a:lnTo>
                  <a:close/>
                </a:path>
                <a:path w="700404" h="78104">
                  <a:moveTo>
                    <a:pt x="700278" y="1778"/>
                  </a:moveTo>
                  <a:lnTo>
                    <a:pt x="623951" y="39878"/>
                  </a:lnTo>
                  <a:lnTo>
                    <a:pt x="700278" y="77978"/>
                  </a:lnTo>
                  <a:lnTo>
                    <a:pt x="700278" y="46228"/>
                  </a:lnTo>
                  <a:lnTo>
                    <a:pt x="700151" y="46228"/>
                  </a:lnTo>
                  <a:lnTo>
                    <a:pt x="700151" y="33528"/>
                  </a:lnTo>
                  <a:lnTo>
                    <a:pt x="700278" y="33528"/>
                  </a:lnTo>
                  <a:lnTo>
                    <a:pt x="700278" y="1778"/>
                  </a:lnTo>
                  <a:close/>
                </a:path>
              </a:pathLst>
            </a:custGeom>
            <a:solidFill>
              <a:srgbClr val="000000"/>
            </a:solidFill>
          </p:spPr>
          <p:txBody>
            <a:bodyPr wrap="square" lIns="0" tIns="0" rIns="0" bIns="0" rtlCol="0"/>
            <a:lstStyle/>
            <a:p>
              <a:endParaRPr/>
            </a:p>
          </p:txBody>
        </p:sp>
        <p:sp>
          <p:nvSpPr>
            <p:cNvPr id="77" name="object 77"/>
            <p:cNvSpPr/>
            <p:nvPr/>
          </p:nvSpPr>
          <p:spPr>
            <a:xfrm>
              <a:off x="9605771" y="3563111"/>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pic>
          <p:nvPicPr>
            <p:cNvPr id="78" name="object 78"/>
            <p:cNvPicPr/>
            <p:nvPr/>
          </p:nvPicPr>
          <p:blipFill>
            <a:blip r:embed="rId3" cstate="print"/>
            <a:stretch>
              <a:fillRect/>
            </a:stretch>
          </p:blipFill>
          <p:spPr>
            <a:xfrm>
              <a:off x="9529317" y="3765803"/>
              <a:ext cx="63626" cy="76200"/>
            </a:xfrm>
            <a:prstGeom prst="rect">
              <a:avLst/>
            </a:prstGeom>
          </p:spPr>
        </p:pic>
        <p:sp>
          <p:nvSpPr>
            <p:cNvPr id="79" name="object 79"/>
            <p:cNvSpPr/>
            <p:nvPr/>
          </p:nvSpPr>
          <p:spPr>
            <a:xfrm>
              <a:off x="9145651" y="3765803"/>
              <a:ext cx="687705" cy="76200"/>
            </a:xfrm>
            <a:custGeom>
              <a:avLst/>
              <a:gdLst/>
              <a:ahLst/>
              <a:cxnLst/>
              <a:rect l="l" t="t" r="r" b="b"/>
              <a:pathLst>
                <a:path w="687704" h="76200">
                  <a:moveTo>
                    <a:pt x="383781" y="31750"/>
                  </a:moveTo>
                  <a:lnTo>
                    <a:pt x="0" y="31750"/>
                  </a:lnTo>
                  <a:lnTo>
                    <a:pt x="0" y="44450"/>
                  </a:lnTo>
                  <a:lnTo>
                    <a:pt x="383781" y="44450"/>
                  </a:lnTo>
                  <a:lnTo>
                    <a:pt x="383781" y="31750"/>
                  </a:lnTo>
                  <a:close/>
                </a:path>
                <a:path w="687704" h="76200">
                  <a:moveTo>
                    <a:pt x="459994" y="38100"/>
                  </a:moveTo>
                  <a:lnTo>
                    <a:pt x="447294" y="31750"/>
                  </a:lnTo>
                  <a:lnTo>
                    <a:pt x="396494" y="31750"/>
                  </a:lnTo>
                  <a:lnTo>
                    <a:pt x="396494" y="44450"/>
                  </a:lnTo>
                  <a:lnTo>
                    <a:pt x="447294" y="44450"/>
                  </a:lnTo>
                  <a:lnTo>
                    <a:pt x="459994" y="38100"/>
                  </a:lnTo>
                  <a:close/>
                </a:path>
                <a:path w="687704" h="76200">
                  <a:moveTo>
                    <a:pt x="687324" y="0"/>
                  </a:moveTo>
                  <a:lnTo>
                    <a:pt x="610997" y="38100"/>
                  </a:lnTo>
                  <a:lnTo>
                    <a:pt x="687324" y="76200"/>
                  </a:lnTo>
                  <a:lnTo>
                    <a:pt x="687324" y="44450"/>
                  </a:lnTo>
                  <a:lnTo>
                    <a:pt x="687197" y="44450"/>
                  </a:lnTo>
                  <a:lnTo>
                    <a:pt x="687197" y="31750"/>
                  </a:lnTo>
                  <a:lnTo>
                    <a:pt x="687324" y="31750"/>
                  </a:lnTo>
                  <a:lnTo>
                    <a:pt x="687324" y="0"/>
                  </a:lnTo>
                  <a:close/>
                </a:path>
              </a:pathLst>
            </a:custGeom>
            <a:solidFill>
              <a:srgbClr val="000000"/>
            </a:solidFill>
          </p:spPr>
          <p:txBody>
            <a:bodyPr wrap="square" lIns="0" tIns="0" rIns="0" bIns="0" rtlCol="0"/>
            <a:lstStyle/>
            <a:p>
              <a:endParaRPr/>
            </a:p>
          </p:txBody>
        </p:sp>
        <p:sp>
          <p:nvSpPr>
            <p:cNvPr id="80" name="object 80"/>
            <p:cNvSpPr/>
            <p:nvPr/>
          </p:nvSpPr>
          <p:spPr>
            <a:xfrm>
              <a:off x="10291571" y="3563111"/>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pic>
          <p:nvPicPr>
            <p:cNvPr id="81" name="object 81"/>
            <p:cNvPicPr/>
            <p:nvPr/>
          </p:nvPicPr>
          <p:blipFill>
            <a:blip r:embed="rId6" cstate="print"/>
            <a:stretch>
              <a:fillRect/>
            </a:stretch>
          </p:blipFill>
          <p:spPr>
            <a:xfrm>
              <a:off x="10216641" y="3765803"/>
              <a:ext cx="63626" cy="76200"/>
            </a:xfrm>
            <a:prstGeom prst="rect">
              <a:avLst/>
            </a:prstGeom>
          </p:spPr>
        </p:pic>
        <p:sp>
          <p:nvSpPr>
            <p:cNvPr id="82" name="object 82"/>
            <p:cNvSpPr/>
            <p:nvPr/>
          </p:nvSpPr>
          <p:spPr>
            <a:xfrm>
              <a:off x="9832975" y="3765803"/>
              <a:ext cx="685800" cy="76200"/>
            </a:xfrm>
            <a:custGeom>
              <a:avLst/>
              <a:gdLst/>
              <a:ahLst/>
              <a:cxnLst/>
              <a:rect l="l" t="t" r="r" b="b"/>
              <a:pathLst>
                <a:path w="685800" h="76200">
                  <a:moveTo>
                    <a:pt x="383781" y="31750"/>
                  </a:moveTo>
                  <a:lnTo>
                    <a:pt x="0" y="31750"/>
                  </a:lnTo>
                  <a:lnTo>
                    <a:pt x="0" y="44450"/>
                  </a:lnTo>
                  <a:lnTo>
                    <a:pt x="383781" y="44450"/>
                  </a:lnTo>
                  <a:lnTo>
                    <a:pt x="383781" y="31750"/>
                  </a:lnTo>
                  <a:close/>
                </a:path>
                <a:path w="685800" h="76200">
                  <a:moveTo>
                    <a:pt x="459994" y="38100"/>
                  </a:moveTo>
                  <a:lnTo>
                    <a:pt x="447294" y="31750"/>
                  </a:lnTo>
                  <a:lnTo>
                    <a:pt x="396494" y="31750"/>
                  </a:lnTo>
                  <a:lnTo>
                    <a:pt x="396494" y="44450"/>
                  </a:lnTo>
                  <a:lnTo>
                    <a:pt x="447294" y="44450"/>
                  </a:lnTo>
                  <a:lnTo>
                    <a:pt x="459994" y="38100"/>
                  </a:lnTo>
                  <a:close/>
                </a:path>
                <a:path w="685800" h="76200">
                  <a:moveTo>
                    <a:pt x="685800" y="0"/>
                  </a:moveTo>
                  <a:lnTo>
                    <a:pt x="609473" y="38100"/>
                  </a:lnTo>
                  <a:lnTo>
                    <a:pt x="685800" y="76200"/>
                  </a:lnTo>
                  <a:lnTo>
                    <a:pt x="685800" y="44450"/>
                  </a:lnTo>
                  <a:lnTo>
                    <a:pt x="685673" y="44450"/>
                  </a:lnTo>
                  <a:lnTo>
                    <a:pt x="685673" y="31750"/>
                  </a:lnTo>
                  <a:lnTo>
                    <a:pt x="685800" y="31750"/>
                  </a:lnTo>
                  <a:lnTo>
                    <a:pt x="685800" y="0"/>
                  </a:lnTo>
                  <a:close/>
                </a:path>
              </a:pathLst>
            </a:custGeom>
            <a:solidFill>
              <a:srgbClr val="000000"/>
            </a:solidFill>
          </p:spPr>
          <p:txBody>
            <a:bodyPr wrap="square" lIns="0" tIns="0" rIns="0" bIns="0" rtlCol="0"/>
            <a:lstStyle/>
            <a:p>
              <a:endParaRPr/>
            </a:p>
          </p:txBody>
        </p:sp>
        <p:sp>
          <p:nvSpPr>
            <p:cNvPr id="83" name="object 83"/>
            <p:cNvSpPr/>
            <p:nvPr/>
          </p:nvSpPr>
          <p:spPr>
            <a:xfrm>
              <a:off x="10978895" y="3563111"/>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pic>
          <p:nvPicPr>
            <p:cNvPr id="84" name="object 84"/>
            <p:cNvPicPr/>
            <p:nvPr/>
          </p:nvPicPr>
          <p:blipFill>
            <a:blip r:embed="rId6" cstate="print"/>
            <a:stretch>
              <a:fillRect/>
            </a:stretch>
          </p:blipFill>
          <p:spPr>
            <a:xfrm>
              <a:off x="10902441" y="3765803"/>
              <a:ext cx="63626" cy="76200"/>
            </a:xfrm>
            <a:prstGeom prst="rect">
              <a:avLst/>
            </a:prstGeom>
          </p:spPr>
        </p:pic>
        <p:sp>
          <p:nvSpPr>
            <p:cNvPr id="85" name="object 85"/>
            <p:cNvSpPr/>
            <p:nvPr/>
          </p:nvSpPr>
          <p:spPr>
            <a:xfrm>
              <a:off x="10518775" y="3797553"/>
              <a:ext cx="460375" cy="12700"/>
            </a:xfrm>
            <a:custGeom>
              <a:avLst/>
              <a:gdLst/>
              <a:ahLst/>
              <a:cxnLst/>
              <a:rect l="l" t="t" r="r" b="b"/>
              <a:pathLst>
                <a:path w="460375" h="12700">
                  <a:moveTo>
                    <a:pt x="383781" y="0"/>
                  </a:moveTo>
                  <a:lnTo>
                    <a:pt x="0" y="0"/>
                  </a:lnTo>
                  <a:lnTo>
                    <a:pt x="0" y="12700"/>
                  </a:lnTo>
                  <a:lnTo>
                    <a:pt x="383781" y="12700"/>
                  </a:lnTo>
                  <a:lnTo>
                    <a:pt x="383781" y="0"/>
                  </a:lnTo>
                  <a:close/>
                </a:path>
                <a:path w="460375" h="12700">
                  <a:moveTo>
                    <a:pt x="459994" y="6350"/>
                  </a:moveTo>
                  <a:lnTo>
                    <a:pt x="447294" y="0"/>
                  </a:lnTo>
                  <a:lnTo>
                    <a:pt x="396494" y="0"/>
                  </a:lnTo>
                  <a:lnTo>
                    <a:pt x="396494" y="12700"/>
                  </a:lnTo>
                  <a:lnTo>
                    <a:pt x="447294" y="12700"/>
                  </a:lnTo>
                  <a:lnTo>
                    <a:pt x="459994" y="6350"/>
                  </a:lnTo>
                  <a:close/>
                </a:path>
              </a:pathLst>
            </a:custGeom>
            <a:solidFill>
              <a:srgbClr val="000000"/>
            </a:solidFill>
          </p:spPr>
          <p:txBody>
            <a:bodyPr wrap="square" lIns="0" tIns="0" rIns="0" bIns="0" rtlCol="0"/>
            <a:lstStyle/>
            <a:p>
              <a:endParaRPr/>
            </a:p>
          </p:txBody>
        </p:sp>
        <p:sp>
          <p:nvSpPr>
            <p:cNvPr id="86" name="object 86"/>
            <p:cNvSpPr/>
            <p:nvPr/>
          </p:nvSpPr>
          <p:spPr>
            <a:xfrm>
              <a:off x="7470647" y="4227575"/>
              <a:ext cx="149860" cy="481965"/>
            </a:xfrm>
            <a:custGeom>
              <a:avLst/>
              <a:gdLst/>
              <a:ahLst/>
              <a:cxnLst/>
              <a:rect l="l" t="t" r="r" b="b"/>
              <a:pathLst>
                <a:path w="149859" h="481964">
                  <a:moveTo>
                    <a:pt x="149263" y="0"/>
                  </a:moveTo>
                  <a:lnTo>
                    <a:pt x="0" y="0"/>
                  </a:lnTo>
                  <a:lnTo>
                    <a:pt x="0" y="481456"/>
                  </a:lnTo>
                  <a:lnTo>
                    <a:pt x="149263" y="481456"/>
                  </a:lnTo>
                  <a:lnTo>
                    <a:pt x="149263" y="0"/>
                  </a:lnTo>
                  <a:close/>
                </a:path>
              </a:pathLst>
            </a:custGeom>
            <a:solidFill>
              <a:srgbClr val="E24747"/>
            </a:solidFill>
          </p:spPr>
          <p:txBody>
            <a:bodyPr wrap="square" lIns="0" tIns="0" rIns="0" bIns="0" rtlCol="0"/>
            <a:lstStyle/>
            <a:p>
              <a:endParaRPr/>
            </a:p>
          </p:txBody>
        </p:sp>
        <p:sp>
          <p:nvSpPr>
            <p:cNvPr id="87" name="object 87"/>
            <p:cNvSpPr/>
            <p:nvPr/>
          </p:nvSpPr>
          <p:spPr>
            <a:xfrm>
              <a:off x="7620000" y="4429886"/>
              <a:ext cx="76835" cy="76835"/>
            </a:xfrm>
            <a:custGeom>
              <a:avLst/>
              <a:gdLst/>
              <a:ahLst/>
              <a:cxnLst/>
              <a:rect l="l" t="t" r="r" b="b"/>
              <a:pathLst>
                <a:path w="76834" h="76835">
                  <a:moveTo>
                    <a:pt x="76327" y="76454"/>
                  </a:moveTo>
                  <a:lnTo>
                    <a:pt x="76200" y="44577"/>
                  </a:lnTo>
                  <a:lnTo>
                    <a:pt x="76073" y="31877"/>
                  </a:lnTo>
                  <a:lnTo>
                    <a:pt x="76073" y="0"/>
                  </a:lnTo>
                  <a:lnTo>
                    <a:pt x="0" y="38354"/>
                  </a:lnTo>
                  <a:lnTo>
                    <a:pt x="76327" y="76454"/>
                  </a:lnTo>
                  <a:close/>
                </a:path>
              </a:pathLst>
            </a:custGeom>
            <a:solidFill>
              <a:srgbClr val="000000"/>
            </a:solidFill>
          </p:spPr>
          <p:txBody>
            <a:bodyPr wrap="square" lIns="0" tIns="0" rIns="0" bIns="0" rtlCol="0"/>
            <a:lstStyle/>
            <a:p>
              <a:endParaRPr/>
            </a:p>
          </p:txBody>
        </p:sp>
        <p:sp>
          <p:nvSpPr>
            <p:cNvPr id="88" name="object 88"/>
            <p:cNvSpPr/>
            <p:nvPr/>
          </p:nvSpPr>
          <p:spPr>
            <a:xfrm>
              <a:off x="8232266" y="4226051"/>
              <a:ext cx="149860" cy="481965"/>
            </a:xfrm>
            <a:custGeom>
              <a:avLst/>
              <a:gdLst/>
              <a:ahLst/>
              <a:cxnLst/>
              <a:rect l="l" t="t" r="r" b="b"/>
              <a:pathLst>
                <a:path w="149859" h="481964">
                  <a:moveTo>
                    <a:pt x="149263" y="0"/>
                  </a:moveTo>
                  <a:lnTo>
                    <a:pt x="0" y="0"/>
                  </a:lnTo>
                  <a:lnTo>
                    <a:pt x="0" y="481456"/>
                  </a:lnTo>
                  <a:lnTo>
                    <a:pt x="149263" y="481456"/>
                  </a:lnTo>
                  <a:lnTo>
                    <a:pt x="149263" y="0"/>
                  </a:lnTo>
                  <a:close/>
                </a:path>
              </a:pathLst>
            </a:custGeom>
            <a:solidFill>
              <a:srgbClr val="E24747"/>
            </a:solidFill>
          </p:spPr>
          <p:txBody>
            <a:bodyPr wrap="square" lIns="0" tIns="0" rIns="0" bIns="0" rtlCol="0"/>
            <a:lstStyle/>
            <a:p>
              <a:endParaRPr/>
            </a:p>
          </p:txBody>
        </p:sp>
        <p:sp>
          <p:nvSpPr>
            <p:cNvPr id="89" name="object 89"/>
            <p:cNvSpPr/>
            <p:nvPr/>
          </p:nvSpPr>
          <p:spPr>
            <a:xfrm>
              <a:off x="7696073" y="4428743"/>
              <a:ext cx="535305" cy="76835"/>
            </a:xfrm>
            <a:custGeom>
              <a:avLst/>
              <a:gdLst/>
              <a:ahLst/>
              <a:cxnLst/>
              <a:rect l="l" t="t" r="r" b="b"/>
              <a:pathLst>
                <a:path w="535304" h="76835">
                  <a:moveTo>
                    <a:pt x="534797" y="38100"/>
                  </a:moveTo>
                  <a:lnTo>
                    <a:pt x="522351" y="31877"/>
                  </a:lnTo>
                  <a:lnTo>
                    <a:pt x="458470" y="0"/>
                  </a:lnTo>
                  <a:lnTo>
                    <a:pt x="458597" y="31877"/>
                  </a:lnTo>
                  <a:lnTo>
                    <a:pt x="0" y="33020"/>
                  </a:lnTo>
                  <a:lnTo>
                    <a:pt x="127" y="45720"/>
                  </a:lnTo>
                  <a:lnTo>
                    <a:pt x="458597" y="44577"/>
                  </a:lnTo>
                  <a:lnTo>
                    <a:pt x="458597" y="76454"/>
                  </a:lnTo>
                  <a:lnTo>
                    <a:pt x="534797" y="38100"/>
                  </a:lnTo>
                  <a:close/>
                </a:path>
              </a:pathLst>
            </a:custGeom>
            <a:solidFill>
              <a:srgbClr val="000000"/>
            </a:solidFill>
          </p:spPr>
          <p:txBody>
            <a:bodyPr wrap="square" lIns="0" tIns="0" rIns="0" bIns="0" rtlCol="0"/>
            <a:lstStyle/>
            <a:p>
              <a:endParaRPr/>
            </a:p>
          </p:txBody>
        </p:sp>
        <p:pic>
          <p:nvPicPr>
            <p:cNvPr id="90" name="object 90"/>
            <p:cNvPicPr/>
            <p:nvPr/>
          </p:nvPicPr>
          <p:blipFill>
            <a:blip r:embed="rId2" cstate="print"/>
            <a:stretch>
              <a:fillRect/>
            </a:stretch>
          </p:blipFill>
          <p:spPr>
            <a:xfrm>
              <a:off x="8381999" y="4430267"/>
              <a:ext cx="76961" cy="75945"/>
            </a:xfrm>
            <a:prstGeom prst="rect">
              <a:avLst/>
            </a:prstGeom>
          </p:spPr>
        </p:pic>
        <p:pic>
          <p:nvPicPr>
            <p:cNvPr id="91" name="object 91"/>
            <p:cNvPicPr/>
            <p:nvPr/>
          </p:nvPicPr>
          <p:blipFill>
            <a:blip r:embed="rId4" cstate="print"/>
            <a:stretch>
              <a:fillRect/>
            </a:stretch>
          </p:blipFill>
          <p:spPr>
            <a:xfrm>
              <a:off x="7507223" y="4037075"/>
              <a:ext cx="76198" cy="188975"/>
            </a:xfrm>
            <a:prstGeom prst="rect">
              <a:avLst/>
            </a:prstGeom>
          </p:spPr>
        </p:pic>
        <p:pic>
          <p:nvPicPr>
            <p:cNvPr id="92" name="object 92"/>
            <p:cNvPicPr/>
            <p:nvPr/>
          </p:nvPicPr>
          <p:blipFill>
            <a:blip r:embed="rId4" cstate="print"/>
            <a:stretch>
              <a:fillRect/>
            </a:stretch>
          </p:blipFill>
          <p:spPr>
            <a:xfrm>
              <a:off x="8269223" y="4037075"/>
              <a:ext cx="76198" cy="188975"/>
            </a:xfrm>
            <a:prstGeom prst="rect">
              <a:avLst/>
            </a:prstGeom>
          </p:spPr>
        </p:pic>
        <p:sp>
          <p:nvSpPr>
            <p:cNvPr id="93" name="object 93"/>
            <p:cNvSpPr/>
            <p:nvPr/>
          </p:nvSpPr>
          <p:spPr>
            <a:xfrm>
              <a:off x="8918447" y="4233672"/>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sp>
          <p:nvSpPr>
            <p:cNvPr id="94" name="object 94"/>
            <p:cNvSpPr/>
            <p:nvPr/>
          </p:nvSpPr>
          <p:spPr>
            <a:xfrm>
              <a:off x="8841359" y="4436109"/>
              <a:ext cx="304800" cy="76835"/>
            </a:xfrm>
            <a:custGeom>
              <a:avLst/>
              <a:gdLst/>
              <a:ahLst/>
              <a:cxnLst/>
              <a:rect l="l" t="t" r="r" b="b"/>
              <a:pathLst>
                <a:path w="304800" h="76835">
                  <a:moveTo>
                    <a:pt x="13335" y="44323"/>
                  </a:moveTo>
                  <a:lnTo>
                    <a:pt x="635" y="44323"/>
                  </a:lnTo>
                  <a:lnTo>
                    <a:pt x="13335" y="44577"/>
                  </a:lnTo>
                  <a:lnTo>
                    <a:pt x="13335" y="44323"/>
                  </a:lnTo>
                  <a:close/>
                </a:path>
                <a:path w="304800" h="76835">
                  <a:moveTo>
                    <a:pt x="65786" y="44577"/>
                  </a:moveTo>
                  <a:lnTo>
                    <a:pt x="13335" y="44577"/>
                  </a:lnTo>
                  <a:lnTo>
                    <a:pt x="635" y="44577"/>
                  </a:lnTo>
                  <a:lnTo>
                    <a:pt x="0" y="75946"/>
                  </a:lnTo>
                  <a:lnTo>
                    <a:pt x="65786" y="44577"/>
                  </a:lnTo>
                  <a:close/>
                </a:path>
                <a:path w="304800" h="76835">
                  <a:moveTo>
                    <a:pt x="76962" y="39243"/>
                  </a:moveTo>
                  <a:lnTo>
                    <a:pt x="1270" y="0"/>
                  </a:lnTo>
                  <a:lnTo>
                    <a:pt x="762" y="31750"/>
                  </a:lnTo>
                  <a:lnTo>
                    <a:pt x="13589" y="31877"/>
                  </a:lnTo>
                  <a:lnTo>
                    <a:pt x="13335" y="44323"/>
                  </a:lnTo>
                  <a:lnTo>
                    <a:pt x="66167" y="44323"/>
                  </a:lnTo>
                  <a:lnTo>
                    <a:pt x="76962" y="39243"/>
                  </a:lnTo>
                  <a:close/>
                </a:path>
                <a:path w="304800" h="76835">
                  <a:moveTo>
                    <a:pt x="304292" y="254"/>
                  </a:moveTo>
                  <a:lnTo>
                    <a:pt x="227965" y="38354"/>
                  </a:lnTo>
                  <a:lnTo>
                    <a:pt x="304292" y="76454"/>
                  </a:lnTo>
                  <a:lnTo>
                    <a:pt x="304292" y="44704"/>
                  </a:lnTo>
                  <a:lnTo>
                    <a:pt x="304165" y="44704"/>
                  </a:lnTo>
                  <a:lnTo>
                    <a:pt x="304165" y="32004"/>
                  </a:lnTo>
                  <a:lnTo>
                    <a:pt x="304292" y="32004"/>
                  </a:lnTo>
                  <a:lnTo>
                    <a:pt x="304292" y="254"/>
                  </a:lnTo>
                  <a:close/>
                </a:path>
              </a:pathLst>
            </a:custGeom>
            <a:solidFill>
              <a:srgbClr val="000000"/>
            </a:solidFill>
          </p:spPr>
          <p:txBody>
            <a:bodyPr wrap="square" lIns="0" tIns="0" rIns="0" bIns="0" rtlCol="0"/>
            <a:lstStyle/>
            <a:p>
              <a:endParaRPr/>
            </a:p>
          </p:txBody>
        </p:sp>
        <p:sp>
          <p:nvSpPr>
            <p:cNvPr id="95" name="object 95"/>
            <p:cNvSpPr/>
            <p:nvPr/>
          </p:nvSpPr>
          <p:spPr>
            <a:xfrm>
              <a:off x="9605771" y="4233672"/>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pic>
          <p:nvPicPr>
            <p:cNvPr id="96" name="object 96"/>
            <p:cNvPicPr/>
            <p:nvPr/>
          </p:nvPicPr>
          <p:blipFill>
            <a:blip r:embed="rId3" cstate="print"/>
            <a:stretch>
              <a:fillRect/>
            </a:stretch>
          </p:blipFill>
          <p:spPr>
            <a:xfrm>
              <a:off x="9529317" y="4436363"/>
              <a:ext cx="63626" cy="76200"/>
            </a:xfrm>
            <a:prstGeom prst="rect">
              <a:avLst/>
            </a:prstGeom>
          </p:spPr>
        </p:pic>
        <p:sp>
          <p:nvSpPr>
            <p:cNvPr id="97" name="object 97"/>
            <p:cNvSpPr/>
            <p:nvPr/>
          </p:nvSpPr>
          <p:spPr>
            <a:xfrm>
              <a:off x="9145651" y="4436363"/>
              <a:ext cx="687705" cy="76200"/>
            </a:xfrm>
            <a:custGeom>
              <a:avLst/>
              <a:gdLst/>
              <a:ahLst/>
              <a:cxnLst/>
              <a:rect l="l" t="t" r="r" b="b"/>
              <a:pathLst>
                <a:path w="687704" h="76200">
                  <a:moveTo>
                    <a:pt x="383781" y="31750"/>
                  </a:moveTo>
                  <a:lnTo>
                    <a:pt x="0" y="31750"/>
                  </a:lnTo>
                  <a:lnTo>
                    <a:pt x="0" y="44450"/>
                  </a:lnTo>
                  <a:lnTo>
                    <a:pt x="383781" y="44450"/>
                  </a:lnTo>
                  <a:lnTo>
                    <a:pt x="383781" y="31750"/>
                  </a:lnTo>
                  <a:close/>
                </a:path>
                <a:path w="687704" h="76200">
                  <a:moveTo>
                    <a:pt x="459994" y="38100"/>
                  </a:moveTo>
                  <a:lnTo>
                    <a:pt x="447294" y="31750"/>
                  </a:lnTo>
                  <a:lnTo>
                    <a:pt x="396494" y="31750"/>
                  </a:lnTo>
                  <a:lnTo>
                    <a:pt x="396494" y="44450"/>
                  </a:lnTo>
                  <a:lnTo>
                    <a:pt x="447294" y="44450"/>
                  </a:lnTo>
                  <a:lnTo>
                    <a:pt x="459994" y="38100"/>
                  </a:lnTo>
                  <a:close/>
                </a:path>
                <a:path w="687704" h="76200">
                  <a:moveTo>
                    <a:pt x="687324" y="0"/>
                  </a:moveTo>
                  <a:lnTo>
                    <a:pt x="610997" y="38100"/>
                  </a:lnTo>
                  <a:lnTo>
                    <a:pt x="687324" y="76200"/>
                  </a:lnTo>
                  <a:lnTo>
                    <a:pt x="687324" y="44450"/>
                  </a:lnTo>
                  <a:lnTo>
                    <a:pt x="687197" y="44450"/>
                  </a:lnTo>
                  <a:lnTo>
                    <a:pt x="687197" y="31750"/>
                  </a:lnTo>
                  <a:lnTo>
                    <a:pt x="687324" y="31750"/>
                  </a:lnTo>
                  <a:lnTo>
                    <a:pt x="687324" y="0"/>
                  </a:lnTo>
                  <a:close/>
                </a:path>
              </a:pathLst>
            </a:custGeom>
            <a:solidFill>
              <a:srgbClr val="000000"/>
            </a:solidFill>
          </p:spPr>
          <p:txBody>
            <a:bodyPr wrap="square" lIns="0" tIns="0" rIns="0" bIns="0" rtlCol="0"/>
            <a:lstStyle/>
            <a:p>
              <a:endParaRPr/>
            </a:p>
          </p:txBody>
        </p:sp>
        <p:sp>
          <p:nvSpPr>
            <p:cNvPr id="98" name="object 98"/>
            <p:cNvSpPr/>
            <p:nvPr/>
          </p:nvSpPr>
          <p:spPr>
            <a:xfrm>
              <a:off x="10291571" y="4233672"/>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pic>
          <p:nvPicPr>
            <p:cNvPr id="99" name="object 99"/>
            <p:cNvPicPr/>
            <p:nvPr/>
          </p:nvPicPr>
          <p:blipFill>
            <a:blip r:embed="rId6" cstate="print"/>
            <a:stretch>
              <a:fillRect/>
            </a:stretch>
          </p:blipFill>
          <p:spPr>
            <a:xfrm>
              <a:off x="10216641" y="4436363"/>
              <a:ext cx="63626" cy="76200"/>
            </a:xfrm>
            <a:prstGeom prst="rect">
              <a:avLst/>
            </a:prstGeom>
          </p:spPr>
        </p:pic>
        <p:sp>
          <p:nvSpPr>
            <p:cNvPr id="100" name="object 100"/>
            <p:cNvSpPr/>
            <p:nvPr/>
          </p:nvSpPr>
          <p:spPr>
            <a:xfrm>
              <a:off x="9832975" y="4436363"/>
              <a:ext cx="685800" cy="76200"/>
            </a:xfrm>
            <a:custGeom>
              <a:avLst/>
              <a:gdLst/>
              <a:ahLst/>
              <a:cxnLst/>
              <a:rect l="l" t="t" r="r" b="b"/>
              <a:pathLst>
                <a:path w="685800" h="76200">
                  <a:moveTo>
                    <a:pt x="383781" y="31750"/>
                  </a:moveTo>
                  <a:lnTo>
                    <a:pt x="0" y="31750"/>
                  </a:lnTo>
                  <a:lnTo>
                    <a:pt x="0" y="44450"/>
                  </a:lnTo>
                  <a:lnTo>
                    <a:pt x="383781" y="44450"/>
                  </a:lnTo>
                  <a:lnTo>
                    <a:pt x="383781" y="31750"/>
                  </a:lnTo>
                  <a:close/>
                </a:path>
                <a:path w="685800" h="76200">
                  <a:moveTo>
                    <a:pt x="459994" y="38100"/>
                  </a:moveTo>
                  <a:lnTo>
                    <a:pt x="447294" y="31750"/>
                  </a:lnTo>
                  <a:lnTo>
                    <a:pt x="396494" y="31750"/>
                  </a:lnTo>
                  <a:lnTo>
                    <a:pt x="396494" y="44450"/>
                  </a:lnTo>
                  <a:lnTo>
                    <a:pt x="447294" y="44450"/>
                  </a:lnTo>
                  <a:lnTo>
                    <a:pt x="459994" y="38100"/>
                  </a:lnTo>
                  <a:close/>
                </a:path>
                <a:path w="685800" h="76200">
                  <a:moveTo>
                    <a:pt x="685800" y="0"/>
                  </a:moveTo>
                  <a:lnTo>
                    <a:pt x="609473" y="38100"/>
                  </a:lnTo>
                  <a:lnTo>
                    <a:pt x="685800" y="76200"/>
                  </a:lnTo>
                  <a:lnTo>
                    <a:pt x="685800" y="44450"/>
                  </a:lnTo>
                  <a:lnTo>
                    <a:pt x="685673" y="44450"/>
                  </a:lnTo>
                  <a:lnTo>
                    <a:pt x="685673" y="31750"/>
                  </a:lnTo>
                  <a:lnTo>
                    <a:pt x="685800" y="31750"/>
                  </a:lnTo>
                  <a:lnTo>
                    <a:pt x="685800" y="0"/>
                  </a:lnTo>
                  <a:close/>
                </a:path>
              </a:pathLst>
            </a:custGeom>
            <a:solidFill>
              <a:srgbClr val="000000"/>
            </a:solidFill>
          </p:spPr>
          <p:txBody>
            <a:bodyPr wrap="square" lIns="0" tIns="0" rIns="0" bIns="0" rtlCol="0"/>
            <a:lstStyle/>
            <a:p>
              <a:endParaRPr/>
            </a:p>
          </p:txBody>
        </p:sp>
        <p:sp>
          <p:nvSpPr>
            <p:cNvPr id="101" name="object 101"/>
            <p:cNvSpPr/>
            <p:nvPr/>
          </p:nvSpPr>
          <p:spPr>
            <a:xfrm>
              <a:off x="10978895" y="4233672"/>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pic>
          <p:nvPicPr>
            <p:cNvPr id="102" name="object 102"/>
            <p:cNvPicPr/>
            <p:nvPr/>
          </p:nvPicPr>
          <p:blipFill>
            <a:blip r:embed="rId6" cstate="print"/>
            <a:stretch>
              <a:fillRect/>
            </a:stretch>
          </p:blipFill>
          <p:spPr>
            <a:xfrm>
              <a:off x="10902441" y="4436363"/>
              <a:ext cx="63626" cy="76200"/>
            </a:xfrm>
            <a:prstGeom prst="rect">
              <a:avLst/>
            </a:prstGeom>
          </p:spPr>
        </p:pic>
        <p:sp>
          <p:nvSpPr>
            <p:cNvPr id="103" name="object 103"/>
            <p:cNvSpPr/>
            <p:nvPr/>
          </p:nvSpPr>
          <p:spPr>
            <a:xfrm>
              <a:off x="10518775" y="4468113"/>
              <a:ext cx="460375" cy="12700"/>
            </a:xfrm>
            <a:custGeom>
              <a:avLst/>
              <a:gdLst/>
              <a:ahLst/>
              <a:cxnLst/>
              <a:rect l="l" t="t" r="r" b="b"/>
              <a:pathLst>
                <a:path w="460375" h="12700">
                  <a:moveTo>
                    <a:pt x="383781" y="0"/>
                  </a:moveTo>
                  <a:lnTo>
                    <a:pt x="0" y="0"/>
                  </a:lnTo>
                  <a:lnTo>
                    <a:pt x="0" y="12700"/>
                  </a:lnTo>
                  <a:lnTo>
                    <a:pt x="383781" y="12700"/>
                  </a:lnTo>
                  <a:lnTo>
                    <a:pt x="383781" y="0"/>
                  </a:lnTo>
                  <a:close/>
                </a:path>
                <a:path w="460375" h="12700">
                  <a:moveTo>
                    <a:pt x="459994" y="6350"/>
                  </a:moveTo>
                  <a:lnTo>
                    <a:pt x="447294" y="0"/>
                  </a:lnTo>
                  <a:lnTo>
                    <a:pt x="396494" y="0"/>
                  </a:lnTo>
                  <a:lnTo>
                    <a:pt x="396494" y="12700"/>
                  </a:lnTo>
                  <a:lnTo>
                    <a:pt x="447294" y="12700"/>
                  </a:lnTo>
                  <a:lnTo>
                    <a:pt x="459994" y="6350"/>
                  </a:lnTo>
                  <a:close/>
                </a:path>
              </a:pathLst>
            </a:custGeom>
            <a:solidFill>
              <a:srgbClr val="000000"/>
            </a:solidFill>
          </p:spPr>
          <p:txBody>
            <a:bodyPr wrap="square" lIns="0" tIns="0" rIns="0" bIns="0" rtlCol="0"/>
            <a:lstStyle/>
            <a:p>
              <a:endParaRPr/>
            </a:p>
          </p:txBody>
        </p:sp>
        <p:pic>
          <p:nvPicPr>
            <p:cNvPr id="104" name="object 104"/>
            <p:cNvPicPr/>
            <p:nvPr/>
          </p:nvPicPr>
          <p:blipFill>
            <a:blip r:embed="rId5" cstate="print"/>
            <a:stretch>
              <a:fillRect/>
            </a:stretch>
          </p:blipFill>
          <p:spPr>
            <a:xfrm>
              <a:off x="8956547" y="4044695"/>
              <a:ext cx="76198" cy="188975"/>
            </a:xfrm>
            <a:prstGeom prst="rect">
              <a:avLst/>
            </a:prstGeom>
          </p:spPr>
        </p:pic>
        <p:pic>
          <p:nvPicPr>
            <p:cNvPr id="105" name="object 105"/>
            <p:cNvPicPr/>
            <p:nvPr/>
          </p:nvPicPr>
          <p:blipFill>
            <a:blip r:embed="rId5" cstate="print"/>
            <a:stretch>
              <a:fillRect/>
            </a:stretch>
          </p:blipFill>
          <p:spPr>
            <a:xfrm>
              <a:off x="9642347" y="4043172"/>
              <a:ext cx="76198" cy="188975"/>
            </a:xfrm>
            <a:prstGeom prst="rect">
              <a:avLst/>
            </a:prstGeom>
          </p:spPr>
        </p:pic>
        <p:pic>
          <p:nvPicPr>
            <p:cNvPr id="106" name="object 106"/>
            <p:cNvPicPr/>
            <p:nvPr/>
          </p:nvPicPr>
          <p:blipFill>
            <a:blip r:embed="rId5" cstate="print"/>
            <a:stretch>
              <a:fillRect/>
            </a:stretch>
          </p:blipFill>
          <p:spPr>
            <a:xfrm>
              <a:off x="10329671" y="4044695"/>
              <a:ext cx="76198" cy="188975"/>
            </a:xfrm>
            <a:prstGeom prst="rect">
              <a:avLst/>
            </a:prstGeom>
          </p:spPr>
        </p:pic>
        <p:pic>
          <p:nvPicPr>
            <p:cNvPr id="107" name="object 107"/>
            <p:cNvPicPr/>
            <p:nvPr/>
          </p:nvPicPr>
          <p:blipFill>
            <a:blip r:embed="rId5" cstate="print"/>
            <a:stretch>
              <a:fillRect/>
            </a:stretch>
          </p:blipFill>
          <p:spPr>
            <a:xfrm>
              <a:off x="11015471" y="4044695"/>
              <a:ext cx="76198" cy="188975"/>
            </a:xfrm>
            <a:prstGeom prst="rect">
              <a:avLst/>
            </a:prstGeom>
          </p:spPr>
        </p:pic>
        <p:pic>
          <p:nvPicPr>
            <p:cNvPr id="108" name="object 108"/>
            <p:cNvPicPr/>
            <p:nvPr/>
          </p:nvPicPr>
          <p:blipFill>
            <a:blip r:embed="rId7" cstate="print"/>
            <a:stretch>
              <a:fillRect/>
            </a:stretch>
          </p:blipFill>
          <p:spPr>
            <a:xfrm>
              <a:off x="7318247" y="3534155"/>
              <a:ext cx="3957828" cy="1286256"/>
            </a:xfrm>
            <a:prstGeom prst="rect">
              <a:avLst/>
            </a:prstGeom>
          </p:spPr>
        </p:pic>
        <p:sp>
          <p:nvSpPr>
            <p:cNvPr id="109" name="object 109"/>
            <p:cNvSpPr/>
            <p:nvPr/>
          </p:nvSpPr>
          <p:spPr>
            <a:xfrm>
              <a:off x="7470648" y="4911851"/>
              <a:ext cx="3658870" cy="488950"/>
            </a:xfrm>
            <a:custGeom>
              <a:avLst/>
              <a:gdLst/>
              <a:ahLst/>
              <a:cxnLst/>
              <a:rect l="l" t="t" r="r" b="b"/>
              <a:pathLst>
                <a:path w="3658870" h="488950">
                  <a:moveTo>
                    <a:pt x="149339" y="1511"/>
                  </a:moveTo>
                  <a:lnTo>
                    <a:pt x="0" y="1511"/>
                  </a:lnTo>
                  <a:lnTo>
                    <a:pt x="0" y="482727"/>
                  </a:lnTo>
                  <a:lnTo>
                    <a:pt x="149339" y="482727"/>
                  </a:lnTo>
                  <a:lnTo>
                    <a:pt x="149339" y="1511"/>
                  </a:lnTo>
                  <a:close/>
                </a:path>
                <a:path w="3658870" h="488950">
                  <a:moveTo>
                    <a:pt x="911212" y="0"/>
                  </a:moveTo>
                  <a:lnTo>
                    <a:pt x="761873" y="0"/>
                  </a:lnTo>
                  <a:lnTo>
                    <a:pt x="761873" y="481203"/>
                  </a:lnTo>
                  <a:lnTo>
                    <a:pt x="911212" y="481203"/>
                  </a:lnTo>
                  <a:lnTo>
                    <a:pt x="911212" y="0"/>
                  </a:lnTo>
                  <a:close/>
                </a:path>
                <a:path w="3658870" h="488950">
                  <a:moveTo>
                    <a:pt x="1598536" y="7607"/>
                  </a:moveTo>
                  <a:lnTo>
                    <a:pt x="1447673" y="7607"/>
                  </a:lnTo>
                  <a:lnTo>
                    <a:pt x="1447673" y="488823"/>
                  </a:lnTo>
                  <a:lnTo>
                    <a:pt x="1598536" y="488823"/>
                  </a:lnTo>
                  <a:lnTo>
                    <a:pt x="1598536" y="7607"/>
                  </a:lnTo>
                  <a:close/>
                </a:path>
                <a:path w="3658870" h="488950">
                  <a:moveTo>
                    <a:pt x="2285733" y="7607"/>
                  </a:moveTo>
                  <a:lnTo>
                    <a:pt x="2134870" y="7607"/>
                  </a:lnTo>
                  <a:lnTo>
                    <a:pt x="2134870" y="488823"/>
                  </a:lnTo>
                  <a:lnTo>
                    <a:pt x="2285733" y="488823"/>
                  </a:lnTo>
                  <a:lnTo>
                    <a:pt x="2285733" y="7607"/>
                  </a:lnTo>
                  <a:close/>
                </a:path>
                <a:path w="3658870" h="488950">
                  <a:moveTo>
                    <a:pt x="2971533" y="7607"/>
                  </a:moveTo>
                  <a:lnTo>
                    <a:pt x="2820670" y="7607"/>
                  </a:lnTo>
                  <a:lnTo>
                    <a:pt x="2820670" y="488823"/>
                  </a:lnTo>
                  <a:lnTo>
                    <a:pt x="2971533" y="488823"/>
                  </a:lnTo>
                  <a:lnTo>
                    <a:pt x="2971533" y="7607"/>
                  </a:lnTo>
                  <a:close/>
                </a:path>
                <a:path w="3658870" h="488950">
                  <a:moveTo>
                    <a:pt x="3658730" y="7607"/>
                  </a:moveTo>
                  <a:lnTo>
                    <a:pt x="3507867" y="7607"/>
                  </a:lnTo>
                  <a:lnTo>
                    <a:pt x="3507867" y="488823"/>
                  </a:lnTo>
                  <a:lnTo>
                    <a:pt x="3658730" y="488823"/>
                  </a:lnTo>
                  <a:lnTo>
                    <a:pt x="3658730" y="7607"/>
                  </a:lnTo>
                  <a:close/>
                </a:path>
              </a:pathLst>
            </a:custGeom>
            <a:solidFill>
              <a:srgbClr val="E24747"/>
            </a:solidFill>
          </p:spPr>
          <p:txBody>
            <a:bodyPr wrap="square" lIns="0" tIns="0" rIns="0" bIns="0" rtlCol="0"/>
            <a:lstStyle/>
            <a:p>
              <a:endParaRPr/>
            </a:p>
          </p:txBody>
        </p:sp>
      </p:grpSp>
      <p:sp>
        <p:nvSpPr>
          <p:cNvPr id="110" name="object 110"/>
          <p:cNvSpPr txBox="1"/>
          <p:nvPr/>
        </p:nvSpPr>
        <p:spPr>
          <a:xfrm>
            <a:off x="7733156" y="3762247"/>
            <a:ext cx="3090545" cy="758190"/>
          </a:xfrm>
          <a:prstGeom prst="rect">
            <a:avLst/>
          </a:prstGeom>
        </p:spPr>
        <p:txBody>
          <a:bodyPr vert="horz" wrap="square" lIns="0" tIns="12700" rIns="0" bIns="0" rtlCol="0">
            <a:spAutoFit/>
          </a:bodyPr>
          <a:lstStyle/>
          <a:p>
            <a:pPr marL="12700" marR="5080" indent="1018540">
              <a:lnSpc>
                <a:spcPct val="100000"/>
              </a:lnSpc>
              <a:spcBef>
                <a:spcPts val="100"/>
              </a:spcBef>
            </a:pPr>
            <a:r>
              <a:rPr sz="2400" spc="-10" dirty="0">
                <a:latin typeface="Calibri"/>
                <a:cs typeface="Calibri"/>
              </a:rPr>
              <a:t>Decoder </a:t>
            </a:r>
            <a:r>
              <a:rPr sz="2400" dirty="0">
                <a:latin typeface="Calibri"/>
                <a:cs typeface="Calibri"/>
              </a:rPr>
              <a:t>(Trans</a:t>
            </a:r>
            <a:r>
              <a:rPr sz="2400" u="sng" dirty="0">
                <a:uFill>
                  <a:solidFill>
                    <a:srgbClr val="000000"/>
                  </a:solidFill>
                </a:uFill>
                <a:latin typeface="Calibri"/>
                <a:cs typeface="Calibri"/>
              </a:rPr>
              <a:t>for</a:t>
            </a:r>
            <a:r>
              <a:rPr sz="2400" dirty="0">
                <a:latin typeface="Calibri"/>
                <a:cs typeface="Calibri"/>
              </a:rPr>
              <a:t>mer,</a:t>
            </a:r>
            <a:r>
              <a:rPr sz="2400" spc="-25" dirty="0">
                <a:latin typeface="Calibri"/>
                <a:cs typeface="Calibri"/>
              </a:rPr>
              <a:t> </a:t>
            </a:r>
            <a:r>
              <a:rPr sz="2400" dirty="0">
                <a:latin typeface="Calibri"/>
                <a:cs typeface="Calibri"/>
              </a:rPr>
              <a:t>LSTM,</a:t>
            </a:r>
            <a:r>
              <a:rPr sz="2400" spc="-25" dirty="0">
                <a:latin typeface="Calibri"/>
                <a:cs typeface="Calibri"/>
              </a:rPr>
              <a:t> </a:t>
            </a:r>
            <a:r>
              <a:rPr sz="2400" dirty="0">
                <a:latin typeface="Calibri"/>
                <a:cs typeface="Calibri"/>
              </a:rPr>
              <a:t>++</a:t>
            </a:r>
            <a:r>
              <a:rPr sz="2400" spc="-35" dirty="0">
                <a:latin typeface="Calibri"/>
                <a:cs typeface="Calibri"/>
              </a:rPr>
              <a:t> </a:t>
            </a:r>
            <a:r>
              <a:rPr sz="2400" spc="-50" dirty="0">
                <a:latin typeface="Calibri"/>
                <a:cs typeface="Calibri"/>
              </a:rPr>
              <a:t>)</a:t>
            </a:r>
            <a:endParaRPr sz="2400">
              <a:latin typeface="Calibri"/>
              <a:cs typeface="Calibri"/>
            </a:endParaRPr>
          </a:p>
        </p:txBody>
      </p:sp>
      <p:grpSp>
        <p:nvGrpSpPr>
          <p:cNvPr id="111" name="object 111"/>
          <p:cNvGrpSpPr/>
          <p:nvPr/>
        </p:nvGrpSpPr>
        <p:grpSpPr>
          <a:xfrm>
            <a:off x="7507223" y="3406140"/>
            <a:ext cx="3590925" cy="1513840"/>
            <a:chOff x="7507223" y="3406140"/>
            <a:chExt cx="3590925" cy="1513840"/>
          </a:xfrm>
        </p:grpSpPr>
        <p:pic>
          <p:nvPicPr>
            <p:cNvPr id="112" name="object 112"/>
            <p:cNvPicPr/>
            <p:nvPr/>
          </p:nvPicPr>
          <p:blipFill>
            <a:blip r:embed="rId4" cstate="print"/>
            <a:stretch>
              <a:fillRect/>
            </a:stretch>
          </p:blipFill>
          <p:spPr>
            <a:xfrm>
              <a:off x="7507223" y="4722876"/>
              <a:ext cx="76198" cy="188975"/>
            </a:xfrm>
            <a:prstGeom prst="rect">
              <a:avLst/>
            </a:prstGeom>
          </p:spPr>
        </p:pic>
        <p:pic>
          <p:nvPicPr>
            <p:cNvPr id="113" name="object 113"/>
            <p:cNvPicPr/>
            <p:nvPr/>
          </p:nvPicPr>
          <p:blipFill>
            <a:blip r:embed="rId5" cstate="print"/>
            <a:stretch>
              <a:fillRect/>
            </a:stretch>
          </p:blipFill>
          <p:spPr>
            <a:xfrm>
              <a:off x="8269223" y="4721352"/>
              <a:ext cx="76198" cy="188975"/>
            </a:xfrm>
            <a:prstGeom prst="rect">
              <a:avLst/>
            </a:prstGeom>
          </p:spPr>
        </p:pic>
        <p:pic>
          <p:nvPicPr>
            <p:cNvPr id="114" name="object 114"/>
            <p:cNvPicPr/>
            <p:nvPr/>
          </p:nvPicPr>
          <p:blipFill>
            <a:blip r:embed="rId5" cstate="print"/>
            <a:stretch>
              <a:fillRect/>
            </a:stretch>
          </p:blipFill>
          <p:spPr>
            <a:xfrm>
              <a:off x="8956547" y="4730496"/>
              <a:ext cx="76198" cy="188975"/>
            </a:xfrm>
            <a:prstGeom prst="rect">
              <a:avLst/>
            </a:prstGeom>
          </p:spPr>
        </p:pic>
        <p:pic>
          <p:nvPicPr>
            <p:cNvPr id="115" name="object 115"/>
            <p:cNvPicPr/>
            <p:nvPr/>
          </p:nvPicPr>
          <p:blipFill>
            <a:blip r:embed="rId5" cstate="print"/>
            <a:stretch>
              <a:fillRect/>
            </a:stretch>
          </p:blipFill>
          <p:spPr>
            <a:xfrm>
              <a:off x="9642347" y="4728972"/>
              <a:ext cx="76198" cy="188975"/>
            </a:xfrm>
            <a:prstGeom prst="rect">
              <a:avLst/>
            </a:prstGeom>
          </p:spPr>
        </p:pic>
        <p:pic>
          <p:nvPicPr>
            <p:cNvPr id="116" name="object 116"/>
            <p:cNvPicPr/>
            <p:nvPr/>
          </p:nvPicPr>
          <p:blipFill>
            <a:blip r:embed="rId5" cstate="print"/>
            <a:stretch>
              <a:fillRect/>
            </a:stretch>
          </p:blipFill>
          <p:spPr>
            <a:xfrm>
              <a:off x="10329672" y="4730496"/>
              <a:ext cx="76198" cy="188975"/>
            </a:xfrm>
            <a:prstGeom prst="rect">
              <a:avLst/>
            </a:prstGeom>
          </p:spPr>
        </p:pic>
        <p:pic>
          <p:nvPicPr>
            <p:cNvPr id="117" name="object 117"/>
            <p:cNvPicPr/>
            <p:nvPr/>
          </p:nvPicPr>
          <p:blipFill>
            <a:blip r:embed="rId5" cstate="print"/>
            <a:stretch>
              <a:fillRect/>
            </a:stretch>
          </p:blipFill>
          <p:spPr>
            <a:xfrm>
              <a:off x="11015471" y="4730496"/>
              <a:ext cx="76198" cy="188975"/>
            </a:xfrm>
            <a:prstGeom prst="rect">
              <a:avLst/>
            </a:prstGeom>
          </p:spPr>
        </p:pic>
        <p:pic>
          <p:nvPicPr>
            <p:cNvPr id="118" name="object 118"/>
            <p:cNvPicPr/>
            <p:nvPr/>
          </p:nvPicPr>
          <p:blipFill>
            <a:blip r:embed="rId4" cstate="print"/>
            <a:stretch>
              <a:fillRect/>
            </a:stretch>
          </p:blipFill>
          <p:spPr>
            <a:xfrm>
              <a:off x="7513319" y="3407664"/>
              <a:ext cx="76198" cy="188975"/>
            </a:xfrm>
            <a:prstGeom prst="rect">
              <a:avLst/>
            </a:prstGeom>
          </p:spPr>
        </p:pic>
        <p:pic>
          <p:nvPicPr>
            <p:cNvPr id="119" name="object 119"/>
            <p:cNvPicPr/>
            <p:nvPr/>
          </p:nvPicPr>
          <p:blipFill>
            <a:blip r:embed="rId5" cstate="print"/>
            <a:stretch>
              <a:fillRect/>
            </a:stretch>
          </p:blipFill>
          <p:spPr>
            <a:xfrm>
              <a:off x="8275319" y="3406140"/>
              <a:ext cx="76198" cy="188975"/>
            </a:xfrm>
            <a:prstGeom prst="rect">
              <a:avLst/>
            </a:prstGeom>
          </p:spPr>
        </p:pic>
        <p:pic>
          <p:nvPicPr>
            <p:cNvPr id="120" name="object 120"/>
            <p:cNvPicPr/>
            <p:nvPr/>
          </p:nvPicPr>
          <p:blipFill>
            <a:blip r:embed="rId5" cstate="print"/>
            <a:stretch>
              <a:fillRect/>
            </a:stretch>
          </p:blipFill>
          <p:spPr>
            <a:xfrm>
              <a:off x="8961119" y="3413760"/>
              <a:ext cx="76198" cy="188975"/>
            </a:xfrm>
            <a:prstGeom prst="rect">
              <a:avLst/>
            </a:prstGeom>
          </p:spPr>
        </p:pic>
        <p:pic>
          <p:nvPicPr>
            <p:cNvPr id="121" name="object 121"/>
            <p:cNvPicPr/>
            <p:nvPr/>
          </p:nvPicPr>
          <p:blipFill>
            <a:blip r:embed="rId5" cstate="print"/>
            <a:stretch>
              <a:fillRect/>
            </a:stretch>
          </p:blipFill>
          <p:spPr>
            <a:xfrm>
              <a:off x="9648444" y="3412236"/>
              <a:ext cx="76198" cy="188975"/>
            </a:xfrm>
            <a:prstGeom prst="rect">
              <a:avLst/>
            </a:prstGeom>
          </p:spPr>
        </p:pic>
        <p:pic>
          <p:nvPicPr>
            <p:cNvPr id="122" name="object 122"/>
            <p:cNvPicPr/>
            <p:nvPr/>
          </p:nvPicPr>
          <p:blipFill>
            <a:blip r:embed="rId5" cstate="print"/>
            <a:stretch>
              <a:fillRect/>
            </a:stretch>
          </p:blipFill>
          <p:spPr>
            <a:xfrm>
              <a:off x="10334244" y="3413760"/>
              <a:ext cx="76198" cy="188975"/>
            </a:xfrm>
            <a:prstGeom prst="rect">
              <a:avLst/>
            </a:prstGeom>
          </p:spPr>
        </p:pic>
        <p:pic>
          <p:nvPicPr>
            <p:cNvPr id="123" name="object 123"/>
            <p:cNvPicPr/>
            <p:nvPr/>
          </p:nvPicPr>
          <p:blipFill>
            <a:blip r:embed="rId5" cstate="print"/>
            <a:stretch>
              <a:fillRect/>
            </a:stretch>
          </p:blipFill>
          <p:spPr>
            <a:xfrm>
              <a:off x="11021567" y="3413760"/>
              <a:ext cx="76198" cy="188975"/>
            </a:xfrm>
            <a:prstGeom prst="rect">
              <a:avLst/>
            </a:prstGeom>
          </p:spPr>
        </p:pic>
      </p:grpSp>
      <p:sp>
        <p:nvSpPr>
          <p:cNvPr id="124" name="object 124"/>
          <p:cNvSpPr txBox="1"/>
          <p:nvPr/>
        </p:nvSpPr>
        <p:spPr>
          <a:xfrm>
            <a:off x="10717783" y="3068827"/>
            <a:ext cx="626110" cy="376555"/>
          </a:xfrm>
          <a:prstGeom prst="rect">
            <a:avLst/>
          </a:prstGeom>
        </p:spPr>
        <p:txBody>
          <a:bodyPr vert="horz" wrap="square" lIns="0" tIns="13335" rIns="0" bIns="0" rtlCol="0">
            <a:spAutoFit/>
          </a:bodyPr>
          <a:lstStyle/>
          <a:p>
            <a:pPr marL="12700">
              <a:lnSpc>
                <a:spcPct val="100000"/>
              </a:lnSpc>
              <a:spcBef>
                <a:spcPts val="105"/>
              </a:spcBef>
            </a:pPr>
            <a:r>
              <a:rPr sz="2300" spc="-25" dirty="0">
                <a:latin typeface="Wingdings"/>
                <a:cs typeface="Wingdings"/>
              </a:rPr>
              <a:t></a:t>
            </a:r>
            <a:r>
              <a:rPr sz="2300" spc="-25" dirty="0">
                <a:latin typeface="Calibri"/>
                <a:cs typeface="Calibri"/>
              </a:rPr>
              <a:t>/</a:t>
            </a:r>
            <a:r>
              <a:rPr sz="2300" spc="-25" dirty="0">
                <a:latin typeface="Wingdings"/>
                <a:cs typeface="Wingdings"/>
              </a:rPr>
              <a:t></a:t>
            </a:r>
            <a:endParaRPr sz="2300">
              <a:latin typeface="Wingdings"/>
              <a:cs typeface="Wingdings"/>
            </a:endParaRPr>
          </a:p>
        </p:txBody>
      </p:sp>
      <p:sp>
        <p:nvSpPr>
          <p:cNvPr id="127" name="object 127"/>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38</a:t>
            </a:fld>
            <a:endParaRPr spc="-25" dirty="0"/>
          </a:p>
        </p:txBody>
      </p:sp>
      <p:sp>
        <p:nvSpPr>
          <p:cNvPr id="125" name="object 125"/>
          <p:cNvSpPr txBox="1"/>
          <p:nvPr/>
        </p:nvSpPr>
        <p:spPr>
          <a:xfrm>
            <a:off x="7011161" y="1905761"/>
            <a:ext cx="4773295" cy="1127760"/>
          </a:xfrm>
          <a:prstGeom prst="rect">
            <a:avLst/>
          </a:prstGeom>
          <a:ln w="28575">
            <a:solidFill>
              <a:srgbClr val="8A1515"/>
            </a:solidFill>
          </a:ln>
        </p:spPr>
        <p:txBody>
          <a:bodyPr vert="horz" wrap="square" lIns="0" tIns="132715" rIns="0" bIns="0" rtlCol="0">
            <a:spAutoFit/>
          </a:bodyPr>
          <a:lstStyle/>
          <a:p>
            <a:pPr marL="61594" algn="ctr">
              <a:lnSpc>
                <a:spcPct val="100000"/>
              </a:lnSpc>
              <a:spcBef>
                <a:spcPts val="1045"/>
              </a:spcBef>
            </a:pPr>
            <a:r>
              <a:rPr sz="2200" b="1" dirty="0">
                <a:latin typeface="Calibri"/>
                <a:cs typeface="Calibri"/>
              </a:rPr>
              <a:t>Step</a:t>
            </a:r>
            <a:r>
              <a:rPr sz="2200" b="1" spc="-85" dirty="0">
                <a:latin typeface="Calibri"/>
                <a:cs typeface="Calibri"/>
              </a:rPr>
              <a:t> </a:t>
            </a:r>
            <a:r>
              <a:rPr sz="2200" b="1" dirty="0">
                <a:latin typeface="Calibri"/>
                <a:cs typeface="Calibri"/>
              </a:rPr>
              <a:t>2:</a:t>
            </a:r>
            <a:r>
              <a:rPr sz="2200" b="1" spc="-60" dirty="0">
                <a:latin typeface="Calibri"/>
                <a:cs typeface="Calibri"/>
              </a:rPr>
              <a:t> </a:t>
            </a:r>
            <a:r>
              <a:rPr sz="2200" b="1" spc="-10" dirty="0">
                <a:latin typeface="Calibri"/>
                <a:cs typeface="Calibri"/>
              </a:rPr>
              <a:t>Finetune</a:t>
            </a:r>
            <a:r>
              <a:rPr sz="2200" b="1" spc="-75" dirty="0">
                <a:latin typeface="Calibri"/>
                <a:cs typeface="Calibri"/>
              </a:rPr>
              <a:t> </a:t>
            </a:r>
            <a:r>
              <a:rPr sz="2200" b="1" dirty="0">
                <a:latin typeface="Calibri"/>
                <a:cs typeface="Calibri"/>
              </a:rPr>
              <a:t>(on</a:t>
            </a:r>
            <a:r>
              <a:rPr sz="2200" b="1" spc="-55" dirty="0">
                <a:latin typeface="Calibri"/>
                <a:cs typeface="Calibri"/>
              </a:rPr>
              <a:t> </a:t>
            </a:r>
            <a:r>
              <a:rPr sz="2200" b="1" dirty="0">
                <a:solidFill>
                  <a:srgbClr val="CC0000"/>
                </a:solidFill>
                <a:latin typeface="Calibri"/>
                <a:cs typeface="Calibri"/>
              </a:rPr>
              <a:t>many</a:t>
            </a:r>
            <a:r>
              <a:rPr sz="2200" b="1" spc="-75" dirty="0">
                <a:solidFill>
                  <a:srgbClr val="CC0000"/>
                </a:solidFill>
                <a:latin typeface="Calibri"/>
                <a:cs typeface="Calibri"/>
              </a:rPr>
              <a:t> </a:t>
            </a:r>
            <a:r>
              <a:rPr sz="2200" b="1" spc="-10" dirty="0">
                <a:solidFill>
                  <a:srgbClr val="CC0000"/>
                </a:solidFill>
                <a:latin typeface="Calibri"/>
                <a:cs typeface="Calibri"/>
              </a:rPr>
              <a:t>tasks</a:t>
            </a:r>
            <a:r>
              <a:rPr sz="2200" b="1" spc="-10" dirty="0">
                <a:latin typeface="Calibri"/>
                <a:cs typeface="Calibri"/>
              </a:rPr>
              <a:t>)</a:t>
            </a:r>
            <a:endParaRPr sz="2200">
              <a:latin typeface="Calibri"/>
              <a:cs typeface="Calibri"/>
            </a:endParaRPr>
          </a:p>
          <a:p>
            <a:pPr marL="59690" algn="ctr">
              <a:lnSpc>
                <a:spcPct val="100000"/>
              </a:lnSpc>
              <a:spcBef>
                <a:spcPts val="495"/>
              </a:spcBef>
            </a:pPr>
            <a:r>
              <a:rPr sz="2200" strike="sngStrike" dirty="0">
                <a:latin typeface="Calibri"/>
                <a:cs typeface="Calibri"/>
              </a:rPr>
              <a:t>Not</a:t>
            </a:r>
            <a:r>
              <a:rPr sz="2200" strike="noStrike" spc="-70" dirty="0">
                <a:latin typeface="Calibri"/>
                <a:cs typeface="Calibri"/>
              </a:rPr>
              <a:t> </a:t>
            </a:r>
            <a:r>
              <a:rPr sz="2200" strike="noStrike" dirty="0">
                <a:latin typeface="Calibri"/>
                <a:cs typeface="Calibri"/>
              </a:rPr>
              <a:t>many</a:t>
            </a:r>
            <a:r>
              <a:rPr sz="2200" strike="noStrike" spc="-80" dirty="0">
                <a:latin typeface="Calibri"/>
                <a:cs typeface="Calibri"/>
              </a:rPr>
              <a:t> </a:t>
            </a:r>
            <a:r>
              <a:rPr sz="2200" strike="noStrike" dirty="0">
                <a:latin typeface="Calibri"/>
                <a:cs typeface="Calibri"/>
              </a:rPr>
              <a:t>labels;</a:t>
            </a:r>
            <a:r>
              <a:rPr sz="2200" strike="noStrike" spc="-95" dirty="0">
                <a:latin typeface="Calibri"/>
                <a:cs typeface="Calibri"/>
              </a:rPr>
              <a:t> </a:t>
            </a:r>
            <a:r>
              <a:rPr sz="2200" strike="noStrike" dirty="0">
                <a:latin typeface="Calibri"/>
                <a:cs typeface="Calibri"/>
              </a:rPr>
              <a:t>adapt</a:t>
            </a:r>
            <a:r>
              <a:rPr sz="2200" strike="noStrike" spc="-114" dirty="0">
                <a:latin typeface="Calibri"/>
                <a:cs typeface="Calibri"/>
              </a:rPr>
              <a:t> </a:t>
            </a:r>
            <a:r>
              <a:rPr sz="2200" strike="noStrike" dirty="0">
                <a:latin typeface="Calibri"/>
                <a:cs typeface="Calibri"/>
              </a:rPr>
              <a:t>to</a:t>
            </a:r>
            <a:r>
              <a:rPr sz="2200" strike="noStrike" spc="-70" dirty="0">
                <a:latin typeface="Calibri"/>
                <a:cs typeface="Calibri"/>
              </a:rPr>
              <a:t> </a:t>
            </a:r>
            <a:r>
              <a:rPr sz="2200" strike="noStrike" dirty="0">
                <a:latin typeface="Calibri"/>
                <a:cs typeface="Calibri"/>
              </a:rPr>
              <a:t>the</a:t>
            </a:r>
            <a:r>
              <a:rPr sz="2200" strike="noStrike" spc="-80" dirty="0">
                <a:latin typeface="Calibri"/>
                <a:cs typeface="Calibri"/>
              </a:rPr>
              <a:t> </a:t>
            </a:r>
            <a:r>
              <a:rPr sz="2200" strike="noStrike" spc="-10" dirty="0">
                <a:latin typeface="Calibri"/>
                <a:cs typeface="Calibri"/>
              </a:rPr>
              <a:t>tasks!</a:t>
            </a:r>
            <a:endParaRPr sz="2200">
              <a:latin typeface="Calibri"/>
              <a:cs typeface="Calibri"/>
            </a:endParaRPr>
          </a:p>
        </p:txBody>
      </p:sp>
      <p:sp>
        <p:nvSpPr>
          <p:cNvPr id="126" name="object 126"/>
          <p:cNvSpPr txBox="1"/>
          <p:nvPr/>
        </p:nvSpPr>
        <p:spPr>
          <a:xfrm>
            <a:off x="8141334" y="5450840"/>
            <a:ext cx="2277745" cy="376555"/>
          </a:xfrm>
          <a:prstGeom prst="rect">
            <a:avLst/>
          </a:prstGeom>
        </p:spPr>
        <p:txBody>
          <a:bodyPr vert="horz" wrap="square" lIns="0" tIns="12700" rIns="0" bIns="0" rtlCol="0">
            <a:spAutoFit/>
          </a:bodyPr>
          <a:lstStyle/>
          <a:p>
            <a:pPr marL="12700">
              <a:lnSpc>
                <a:spcPct val="100000"/>
              </a:lnSpc>
              <a:spcBef>
                <a:spcPts val="100"/>
              </a:spcBef>
            </a:pPr>
            <a:r>
              <a:rPr sz="2300" i="1" dirty="0">
                <a:latin typeface="Calibri"/>
                <a:cs typeface="Calibri"/>
              </a:rPr>
              <a:t>… the</a:t>
            </a:r>
            <a:r>
              <a:rPr sz="2300" i="1" spc="20" dirty="0">
                <a:latin typeface="Calibri"/>
                <a:cs typeface="Calibri"/>
              </a:rPr>
              <a:t> </a:t>
            </a:r>
            <a:r>
              <a:rPr sz="2300" i="1" dirty="0">
                <a:latin typeface="Calibri"/>
                <a:cs typeface="Calibri"/>
              </a:rPr>
              <a:t>movie</a:t>
            </a:r>
            <a:r>
              <a:rPr sz="2300" i="1" spc="-35" dirty="0">
                <a:latin typeface="Calibri"/>
                <a:cs typeface="Calibri"/>
              </a:rPr>
              <a:t> </a:t>
            </a:r>
            <a:r>
              <a:rPr sz="2300" i="1" dirty="0">
                <a:latin typeface="Calibri"/>
                <a:cs typeface="Calibri"/>
              </a:rPr>
              <a:t>was</a:t>
            </a:r>
            <a:r>
              <a:rPr sz="2300" i="1" spc="20" dirty="0">
                <a:latin typeface="Calibri"/>
                <a:cs typeface="Calibri"/>
              </a:rPr>
              <a:t> </a:t>
            </a:r>
            <a:r>
              <a:rPr sz="2300" i="1" spc="-50" dirty="0">
                <a:latin typeface="Calibri"/>
                <a:cs typeface="Calibri"/>
              </a:rPr>
              <a:t>…</a:t>
            </a:r>
            <a:endParaRPr sz="2300">
              <a:latin typeface="Calibri"/>
              <a:cs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158239" y="4800600"/>
            <a:ext cx="9692640" cy="1459992"/>
          </a:xfrm>
          <a:prstGeom prst="rect">
            <a:avLst/>
          </a:prstGeom>
        </p:spPr>
      </p:pic>
      <p:grpSp>
        <p:nvGrpSpPr>
          <p:cNvPr id="3" name="object 3"/>
          <p:cNvGrpSpPr/>
          <p:nvPr/>
        </p:nvGrpSpPr>
        <p:grpSpPr>
          <a:xfrm>
            <a:off x="1212913" y="1334833"/>
            <a:ext cx="9437370" cy="3470910"/>
            <a:chOff x="1212913" y="1334833"/>
            <a:chExt cx="9437370" cy="3470910"/>
          </a:xfrm>
        </p:grpSpPr>
        <p:pic>
          <p:nvPicPr>
            <p:cNvPr id="4" name="object 4"/>
            <p:cNvPicPr/>
            <p:nvPr/>
          </p:nvPicPr>
          <p:blipFill>
            <a:blip r:embed="rId3" cstate="print"/>
            <a:stretch>
              <a:fillRect/>
            </a:stretch>
          </p:blipFill>
          <p:spPr>
            <a:xfrm>
              <a:off x="1441703" y="1463040"/>
              <a:ext cx="9208007" cy="3270503"/>
            </a:xfrm>
            <a:prstGeom prst="rect">
              <a:avLst/>
            </a:prstGeom>
          </p:spPr>
        </p:pic>
        <p:sp>
          <p:nvSpPr>
            <p:cNvPr id="5" name="object 5"/>
            <p:cNvSpPr/>
            <p:nvPr/>
          </p:nvSpPr>
          <p:spPr>
            <a:xfrm>
              <a:off x="2077211" y="1339596"/>
              <a:ext cx="2493010" cy="377825"/>
            </a:xfrm>
            <a:custGeom>
              <a:avLst/>
              <a:gdLst/>
              <a:ahLst/>
              <a:cxnLst/>
              <a:rect l="l" t="t" r="r" b="b"/>
              <a:pathLst>
                <a:path w="2493010" h="377825">
                  <a:moveTo>
                    <a:pt x="2492883" y="0"/>
                  </a:moveTo>
                  <a:lnTo>
                    <a:pt x="0" y="0"/>
                  </a:lnTo>
                  <a:lnTo>
                    <a:pt x="0" y="377443"/>
                  </a:lnTo>
                  <a:lnTo>
                    <a:pt x="2492883" y="377443"/>
                  </a:lnTo>
                  <a:lnTo>
                    <a:pt x="2492883" y="0"/>
                  </a:lnTo>
                  <a:close/>
                </a:path>
              </a:pathLst>
            </a:custGeom>
            <a:solidFill>
              <a:srgbClr val="FFFFFF"/>
            </a:solidFill>
          </p:spPr>
          <p:txBody>
            <a:bodyPr wrap="square" lIns="0" tIns="0" rIns="0" bIns="0" rtlCol="0"/>
            <a:lstStyle/>
            <a:p>
              <a:endParaRPr/>
            </a:p>
          </p:txBody>
        </p:sp>
        <p:sp>
          <p:nvSpPr>
            <p:cNvPr id="6" name="object 6"/>
            <p:cNvSpPr/>
            <p:nvPr/>
          </p:nvSpPr>
          <p:spPr>
            <a:xfrm>
              <a:off x="2077211" y="1339596"/>
              <a:ext cx="2493010" cy="377825"/>
            </a:xfrm>
            <a:custGeom>
              <a:avLst/>
              <a:gdLst/>
              <a:ahLst/>
              <a:cxnLst/>
              <a:rect l="l" t="t" r="r" b="b"/>
              <a:pathLst>
                <a:path w="2493010" h="377825">
                  <a:moveTo>
                    <a:pt x="0" y="377443"/>
                  </a:moveTo>
                  <a:lnTo>
                    <a:pt x="2492883" y="377443"/>
                  </a:lnTo>
                  <a:lnTo>
                    <a:pt x="2492883" y="0"/>
                  </a:lnTo>
                  <a:lnTo>
                    <a:pt x="0" y="0"/>
                  </a:lnTo>
                  <a:lnTo>
                    <a:pt x="0" y="377443"/>
                  </a:lnTo>
                  <a:close/>
                </a:path>
              </a:pathLst>
            </a:custGeom>
            <a:ln w="9525">
              <a:solidFill>
                <a:srgbClr val="FFFFFF"/>
              </a:solidFill>
            </a:ln>
          </p:spPr>
          <p:txBody>
            <a:bodyPr wrap="square" lIns="0" tIns="0" rIns="0" bIns="0" rtlCol="0"/>
            <a:lstStyle/>
            <a:p>
              <a:endParaRPr/>
            </a:p>
          </p:txBody>
        </p:sp>
        <p:sp>
          <p:nvSpPr>
            <p:cNvPr id="7" name="object 7"/>
            <p:cNvSpPr/>
            <p:nvPr/>
          </p:nvSpPr>
          <p:spPr>
            <a:xfrm>
              <a:off x="2008631" y="2699004"/>
              <a:ext cx="2712720" cy="227329"/>
            </a:xfrm>
            <a:custGeom>
              <a:avLst/>
              <a:gdLst/>
              <a:ahLst/>
              <a:cxnLst/>
              <a:rect l="l" t="t" r="r" b="b"/>
              <a:pathLst>
                <a:path w="2712720" h="227330">
                  <a:moveTo>
                    <a:pt x="2712720" y="0"/>
                  </a:moveTo>
                  <a:lnTo>
                    <a:pt x="0" y="0"/>
                  </a:lnTo>
                  <a:lnTo>
                    <a:pt x="0" y="226822"/>
                  </a:lnTo>
                  <a:lnTo>
                    <a:pt x="2712720" y="226822"/>
                  </a:lnTo>
                  <a:lnTo>
                    <a:pt x="2712720" y="0"/>
                  </a:lnTo>
                  <a:close/>
                </a:path>
              </a:pathLst>
            </a:custGeom>
            <a:solidFill>
              <a:srgbClr val="FFFFFF"/>
            </a:solidFill>
          </p:spPr>
          <p:txBody>
            <a:bodyPr wrap="square" lIns="0" tIns="0" rIns="0" bIns="0" rtlCol="0"/>
            <a:lstStyle/>
            <a:p>
              <a:endParaRPr/>
            </a:p>
          </p:txBody>
        </p:sp>
        <p:sp>
          <p:nvSpPr>
            <p:cNvPr id="8" name="object 8"/>
            <p:cNvSpPr/>
            <p:nvPr/>
          </p:nvSpPr>
          <p:spPr>
            <a:xfrm>
              <a:off x="2008631" y="2699004"/>
              <a:ext cx="2712720" cy="227329"/>
            </a:xfrm>
            <a:custGeom>
              <a:avLst/>
              <a:gdLst/>
              <a:ahLst/>
              <a:cxnLst/>
              <a:rect l="l" t="t" r="r" b="b"/>
              <a:pathLst>
                <a:path w="2712720" h="227330">
                  <a:moveTo>
                    <a:pt x="0" y="226822"/>
                  </a:moveTo>
                  <a:lnTo>
                    <a:pt x="2712720" y="226822"/>
                  </a:lnTo>
                  <a:lnTo>
                    <a:pt x="2712720" y="0"/>
                  </a:lnTo>
                  <a:lnTo>
                    <a:pt x="0" y="0"/>
                  </a:lnTo>
                  <a:lnTo>
                    <a:pt x="0" y="226822"/>
                  </a:lnTo>
                  <a:close/>
                </a:path>
              </a:pathLst>
            </a:custGeom>
            <a:ln w="9525">
              <a:solidFill>
                <a:srgbClr val="FFFFFF"/>
              </a:solidFill>
            </a:ln>
          </p:spPr>
          <p:txBody>
            <a:bodyPr wrap="square" lIns="0" tIns="0" rIns="0" bIns="0" rtlCol="0"/>
            <a:lstStyle/>
            <a:p>
              <a:endParaRPr/>
            </a:p>
          </p:txBody>
        </p:sp>
        <p:sp>
          <p:nvSpPr>
            <p:cNvPr id="9" name="object 9"/>
            <p:cNvSpPr/>
            <p:nvPr/>
          </p:nvSpPr>
          <p:spPr>
            <a:xfrm>
              <a:off x="1217675" y="4495800"/>
              <a:ext cx="4114800" cy="304800"/>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a:p>
          </p:txBody>
        </p:sp>
        <p:sp>
          <p:nvSpPr>
            <p:cNvPr id="10" name="object 10"/>
            <p:cNvSpPr/>
            <p:nvPr/>
          </p:nvSpPr>
          <p:spPr>
            <a:xfrm>
              <a:off x="1217675" y="4495800"/>
              <a:ext cx="4114800" cy="304800"/>
            </a:xfrm>
            <a:custGeom>
              <a:avLst/>
              <a:gdLst/>
              <a:ahLst/>
              <a:cxnLst/>
              <a:rect l="l" t="t" r="r" b="b"/>
              <a:pathLst>
                <a:path w="4114800" h="304800">
                  <a:moveTo>
                    <a:pt x="0" y="304800"/>
                  </a:moveTo>
                  <a:lnTo>
                    <a:pt x="4114800" y="304800"/>
                  </a:lnTo>
                  <a:lnTo>
                    <a:pt x="4114800" y="0"/>
                  </a:lnTo>
                  <a:lnTo>
                    <a:pt x="0" y="0"/>
                  </a:lnTo>
                  <a:lnTo>
                    <a:pt x="0" y="304800"/>
                  </a:lnTo>
                  <a:close/>
                </a:path>
              </a:pathLst>
            </a:custGeom>
            <a:ln w="9525">
              <a:solidFill>
                <a:srgbClr val="FFFFFF"/>
              </a:solidFill>
            </a:ln>
          </p:spPr>
          <p:txBody>
            <a:bodyPr wrap="square" lIns="0" tIns="0" rIns="0" bIns="0" rtlCol="0"/>
            <a:lstStyle/>
            <a:p>
              <a:endParaRPr/>
            </a:p>
          </p:txBody>
        </p:sp>
      </p:grpSp>
      <p:grpSp>
        <p:nvGrpSpPr>
          <p:cNvPr id="11" name="object 11"/>
          <p:cNvGrpSpPr/>
          <p:nvPr/>
        </p:nvGrpSpPr>
        <p:grpSpPr>
          <a:xfrm>
            <a:off x="1136713" y="4868989"/>
            <a:ext cx="4124325" cy="314325"/>
            <a:chOff x="1136713" y="4868989"/>
            <a:chExt cx="4124325" cy="314325"/>
          </a:xfrm>
        </p:grpSpPr>
        <p:sp>
          <p:nvSpPr>
            <p:cNvPr id="12" name="object 12"/>
            <p:cNvSpPr/>
            <p:nvPr/>
          </p:nvSpPr>
          <p:spPr>
            <a:xfrm>
              <a:off x="1141475" y="4873752"/>
              <a:ext cx="4114800" cy="304800"/>
            </a:xfrm>
            <a:custGeom>
              <a:avLst/>
              <a:gdLst/>
              <a:ahLst/>
              <a:cxnLst/>
              <a:rect l="l" t="t" r="r" b="b"/>
              <a:pathLst>
                <a:path w="4114800" h="304800">
                  <a:moveTo>
                    <a:pt x="4114800" y="0"/>
                  </a:moveTo>
                  <a:lnTo>
                    <a:pt x="0" y="0"/>
                  </a:lnTo>
                  <a:lnTo>
                    <a:pt x="0" y="304800"/>
                  </a:lnTo>
                  <a:lnTo>
                    <a:pt x="4114800" y="304800"/>
                  </a:lnTo>
                  <a:lnTo>
                    <a:pt x="4114800" y="0"/>
                  </a:lnTo>
                  <a:close/>
                </a:path>
              </a:pathLst>
            </a:custGeom>
            <a:solidFill>
              <a:srgbClr val="FFFFFF"/>
            </a:solidFill>
          </p:spPr>
          <p:txBody>
            <a:bodyPr wrap="square" lIns="0" tIns="0" rIns="0" bIns="0" rtlCol="0"/>
            <a:lstStyle/>
            <a:p>
              <a:endParaRPr/>
            </a:p>
          </p:txBody>
        </p:sp>
        <p:sp>
          <p:nvSpPr>
            <p:cNvPr id="13" name="object 13"/>
            <p:cNvSpPr/>
            <p:nvPr/>
          </p:nvSpPr>
          <p:spPr>
            <a:xfrm>
              <a:off x="1141475" y="4873752"/>
              <a:ext cx="4114800" cy="304800"/>
            </a:xfrm>
            <a:custGeom>
              <a:avLst/>
              <a:gdLst/>
              <a:ahLst/>
              <a:cxnLst/>
              <a:rect l="l" t="t" r="r" b="b"/>
              <a:pathLst>
                <a:path w="4114800" h="304800">
                  <a:moveTo>
                    <a:pt x="0" y="304800"/>
                  </a:moveTo>
                  <a:lnTo>
                    <a:pt x="4114800" y="304800"/>
                  </a:lnTo>
                  <a:lnTo>
                    <a:pt x="4114800" y="0"/>
                  </a:lnTo>
                  <a:lnTo>
                    <a:pt x="0" y="0"/>
                  </a:lnTo>
                  <a:lnTo>
                    <a:pt x="0" y="304800"/>
                  </a:lnTo>
                  <a:close/>
                </a:path>
              </a:pathLst>
            </a:custGeom>
            <a:ln w="9525">
              <a:solidFill>
                <a:srgbClr val="FFFFFF"/>
              </a:solidFill>
            </a:ln>
          </p:spPr>
          <p:txBody>
            <a:bodyPr wrap="square" lIns="0" tIns="0" rIns="0" bIns="0" rtlCol="0"/>
            <a:lstStyle/>
            <a:p>
              <a:endParaRPr/>
            </a:p>
          </p:txBody>
        </p:sp>
      </p:grpSp>
      <p:sp>
        <p:nvSpPr>
          <p:cNvPr id="14" name="object 14"/>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Instruction</a:t>
            </a:r>
            <a:r>
              <a:rPr b="0" spc="-40" dirty="0">
                <a:latin typeface="Calibri"/>
                <a:cs typeface="Calibri"/>
              </a:rPr>
              <a:t> </a:t>
            </a:r>
            <a:r>
              <a:rPr b="0" spc="-10" dirty="0">
                <a:latin typeface="Calibri"/>
                <a:cs typeface="Calibri"/>
              </a:rPr>
              <a:t>finetuning</a:t>
            </a:r>
          </a:p>
        </p:txBody>
      </p:sp>
      <p:sp>
        <p:nvSpPr>
          <p:cNvPr id="15" name="object 15"/>
          <p:cNvSpPr txBox="1"/>
          <p:nvPr/>
        </p:nvSpPr>
        <p:spPr>
          <a:xfrm>
            <a:off x="484733" y="6488074"/>
            <a:ext cx="199390" cy="240029"/>
          </a:xfrm>
          <a:prstGeom prst="rect">
            <a:avLst/>
          </a:prstGeom>
        </p:spPr>
        <p:txBody>
          <a:bodyPr vert="horz" wrap="square" lIns="0" tIns="13335" rIns="0" bIns="0" rtlCol="0">
            <a:spAutoFit/>
          </a:bodyPr>
          <a:lstStyle/>
          <a:p>
            <a:pPr marL="12700">
              <a:lnSpc>
                <a:spcPct val="100000"/>
              </a:lnSpc>
              <a:spcBef>
                <a:spcPts val="105"/>
              </a:spcBef>
            </a:pPr>
            <a:r>
              <a:rPr sz="1400" spc="-25" dirty="0">
                <a:latin typeface="Calibri"/>
                <a:cs typeface="Calibri"/>
              </a:rPr>
              <a:t>41</a:t>
            </a:r>
            <a:endParaRPr sz="1400">
              <a:latin typeface="Calibri"/>
              <a:cs typeface="Calibri"/>
            </a:endParaRPr>
          </a:p>
        </p:txBody>
      </p:sp>
      <p:sp>
        <p:nvSpPr>
          <p:cNvPr id="16" name="object 16"/>
          <p:cNvSpPr txBox="1"/>
          <p:nvPr/>
        </p:nvSpPr>
        <p:spPr>
          <a:xfrm>
            <a:off x="484733" y="1137665"/>
            <a:ext cx="10425430" cy="376555"/>
          </a:xfrm>
          <a:prstGeom prst="rect">
            <a:avLst/>
          </a:prstGeom>
        </p:spPr>
        <p:txBody>
          <a:bodyPr vert="horz" wrap="square" lIns="0" tIns="13335" rIns="0" bIns="0" rtlCol="0">
            <a:spAutoFit/>
          </a:bodyPr>
          <a:lstStyle/>
          <a:p>
            <a:pPr marL="354965" indent="-342265">
              <a:lnSpc>
                <a:spcPct val="100000"/>
              </a:lnSpc>
              <a:spcBef>
                <a:spcPts val="105"/>
              </a:spcBef>
              <a:buClr>
                <a:srgbClr val="8A1515"/>
              </a:buClr>
              <a:buFont typeface="Times New Roman"/>
              <a:buChar char="•"/>
              <a:tabLst>
                <a:tab pos="354965" algn="l"/>
                <a:tab pos="355600" algn="l"/>
              </a:tabLst>
            </a:pPr>
            <a:r>
              <a:rPr sz="2300" b="1" dirty="0">
                <a:latin typeface="Calibri"/>
                <a:cs typeface="Calibri"/>
              </a:rPr>
              <a:t>Collect</a:t>
            </a:r>
            <a:r>
              <a:rPr sz="2300" b="1" spc="-70" dirty="0">
                <a:latin typeface="Calibri"/>
                <a:cs typeface="Calibri"/>
              </a:rPr>
              <a:t> </a:t>
            </a:r>
            <a:r>
              <a:rPr sz="2300" b="1" dirty="0">
                <a:latin typeface="Calibri"/>
                <a:cs typeface="Calibri"/>
              </a:rPr>
              <a:t>examples</a:t>
            </a:r>
            <a:r>
              <a:rPr sz="2300" b="1" spc="5" dirty="0">
                <a:latin typeface="Calibri"/>
                <a:cs typeface="Calibri"/>
              </a:rPr>
              <a:t> </a:t>
            </a:r>
            <a:r>
              <a:rPr sz="2300" dirty="0">
                <a:latin typeface="Calibri"/>
                <a:cs typeface="Calibri"/>
              </a:rPr>
              <a:t>of</a:t>
            </a:r>
            <a:r>
              <a:rPr sz="2300" spc="-30" dirty="0">
                <a:latin typeface="Calibri"/>
                <a:cs typeface="Calibri"/>
              </a:rPr>
              <a:t> </a:t>
            </a:r>
            <a:r>
              <a:rPr sz="2300" dirty="0">
                <a:latin typeface="Calibri"/>
                <a:cs typeface="Calibri"/>
              </a:rPr>
              <a:t>(instruction,</a:t>
            </a:r>
            <a:r>
              <a:rPr sz="2300" spc="-15" dirty="0">
                <a:latin typeface="Calibri"/>
                <a:cs typeface="Calibri"/>
              </a:rPr>
              <a:t> </a:t>
            </a:r>
            <a:r>
              <a:rPr sz="2300" dirty="0">
                <a:latin typeface="Calibri"/>
                <a:cs typeface="Calibri"/>
              </a:rPr>
              <a:t>output)</a:t>
            </a:r>
            <a:r>
              <a:rPr sz="2300" spc="10" dirty="0">
                <a:latin typeface="Calibri"/>
                <a:cs typeface="Calibri"/>
              </a:rPr>
              <a:t> </a:t>
            </a:r>
            <a:r>
              <a:rPr sz="2300" dirty="0">
                <a:latin typeface="Calibri"/>
                <a:cs typeface="Calibri"/>
              </a:rPr>
              <a:t>pairs</a:t>
            </a:r>
            <a:r>
              <a:rPr sz="2300" spc="-35" dirty="0">
                <a:latin typeface="Calibri"/>
                <a:cs typeface="Calibri"/>
              </a:rPr>
              <a:t> </a:t>
            </a:r>
            <a:r>
              <a:rPr sz="2300" dirty="0">
                <a:latin typeface="Calibri"/>
                <a:cs typeface="Calibri"/>
              </a:rPr>
              <a:t>across</a:t>
            </a:r>
            <a:r>
              <a:rPr sz="2300" spc="-50" dirty="0">
                <a:latin typeface="Calibri"/>
                <a:cs typeface="Calibri"/>
              </a:rPr>
              <a:t> </a:t>
            </a:r>
            <a:r>
              <a:rPr sz="2300" dirty="0">
                <a:latin typeface="Calibri"/>
                <a:cs typeface="Calibri"/>
              </a:rPr>
              <a:t>many</a:t>
            </a:r>
            <a:r>
              <a:rPr sz="2300" spc="-30" dirty="0">
                <a:latin typeface="Calibri"/>
                <a:cs typeface="Calibri"/>
              </a:rPr>
              <a:t> </a:t>
            </a:r>
            <a:r>
              <a:rPr sz="2300" dirty="0">
                <a:latin typeface="Calibri"/>
                <a:cs typeface="Calibri"/>
              </a:rPr>
              <a:t>tasks</a:t>
            </a:r>
            <a:r>
              <a:rPr sz="2300" spc="-15" dirty="0">
                <a:latin typeface="Calibri"/>
                <a:cs typeface="Calibri"/>
              </a:rPr>
              <a:t> </a:t>
            </a:r>
            <a:r>
              <a:rPr sz="2300" dirty="0">
                <a:latin typeface="Calibri"/>
                <a:cs typeface="Calibri"/>
              </a:rPr>
              <a:t>and</a:t>
            </a:r>
            <a:r>
              <a:rPr sz="2300" spc="-25" dirty="0">
                <a:latin typeface="Calibri"/>
                <a:cs typeface="Calibri"/>
              </a:rPr>
              <a:t> </a:t>
            </a:r>
            <a:r>
              <a:rPr sz="2300" dirty="0">
                <a:latin typeface="Calibri"/>
                <a:cs typeface="Calibri"/>
              </a:rPr>
              <a:t>finetune</a:t>
            </a:r>
            <a:r>
              <a:rPr sz="2300" spc="-30" dirty="0">
                <a:latin typeface="Calibri"/>
                <a:cs typeface="Calibri"/>
              </a:rPr>
              <a:t> </a:t>
            </a:r>
            <a:r>
              <a:rPr sz="2300" dirty="0">
                <a:latin typeface="Calibri"/>
                <a:cs typeface="Calibri"/>
              </a:rPr>
              <a:t>an</a:t>
            </a:r>
            <a:r>
              <a:rPr sz="2300" spc="-20" dirty="0">
                <a:latin typeface="Calibri"/>
                <a:cs typeface="Calibri"/>
              </a:rPr>
              <a:t> </a:t>
            </a:r>
            <a:r>
              <a:rPr sz="2300" spc="-25" dirty="0">
                <a:latin typeface="Calibri"/>
                <a:cs typeface="Calibri"/>
              </a:rPr>
              <a:t>LM</a:t>
            </a:r>
            <a:endParaRPr sz="2300">
              <a:latin typeface="Calibri"/>
              <a:cs typeface="Calibri"/>
            </a:endParaRPr>
          </a:p>
        </p:txBody>
      </p:sp>
      <p:sp>
        <p:nvSpPr>
          <p:cNvPr id="17" name="object 17"/>
          <p:cNvSpPr txBox="1"/>
          <p:nvPr/>
        </p:nvSpPr>
        <p:spPr>
          <a:xfrm>
            <a:off x="9146540" y="6417665"/>
            <a:ext cx="2729865" cy="300355"/>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[FLAN-</a:t>
            </a:r>
            <a:r>
              <a:rPr sz="1800" dirty="0">
                <a:latin typeface="Calibri"/>
                <a:cs typeface="Calibri"/>
              </a:rPr>
              <a:t>T5;</a:t>
            </a:r>
            <a:r>
              <a:rPr sz="1800" spc="-25" dirty="0">
                <a:latin typeface="Calibri"/>
                <a:cs typeface="Calibri"/>
              </a:rPr>
              <a:t> </a:t>
            </a:r>
            <a:r>
              <a:rPr sz="1800" u="sng" dirty="0">
                <a:solidFill>
                  <a:srgbClr val="007A92"/>
                </a:solidFill>
                <a:uFill>
                  <a:solidFill>
                    <a:srgbClr val="007A92"/>
                  </a:solidFill>
                </a:uFill>
                <a:latin typeface="Calibri"/>
                <a:cs typeface="Calibri"/>
              </a:rPr>
              <a:t>Chung</a:t>
            </a:r>
            <a:r>
              <a:rPr sz="1800" u="sng" spc="35" dirty="0">
                <a:solidFill>
                  <a:srgbClr val="007A92"/>
                </a:solidFill>
                <a:uFill>
                  <a:solidFill>
                    <a:srgbClr val="007A92"/>
                  </a:solidFill>
                </a:uFill>
                <a:latin typeface="Calibri"/>
                <a:cs typeface="Calibri"/>
              </a:rPr>
              <a:t> </a:t>
            </a:r>
            <a:r>
              <a:rPr sz="1800" u="sng" dirty="0">
                <a:solidFill>
                  <a:srgbClr val="007A92"/>
                </a:solidFill>
                <a:uFill>
                  <a:solidFill>
                    <a:srgbClr val="007A92"/>
                  </a:solidFill>
                </a:uFill>
                <a:latin typeface="Calibri"/>
                <a:cs typeface="Calibri"/>
              </a:rPr>
              <a:t>et al., </a:t>
            </a:r>
            <a:r>
              <a:rPr sz="1800" u="sng" spc="-10" dirty="0">
                <a:solidFill>
                  <a:srgbClr val="007A92"/>
                </a:solidFill>
                <a:uFill>
                  <a:solidFill>
                    <a:srgbClr val="007A92"/>
                  </a:solidFill>
                </a:uFill>
                <a:latin typeface="Calibri"/>
                <a:cs typeface="Calibri"/>
              </a:rPr>
              <a:t>2022</a:t>
            </a:r>
            <a:r>
              <a:rPr sz="1800" spc="-10" dirty="0">
                <a:latin typeface="Calibri"/>
                <a:cs typeface="Calibri"/>
              </a:rPr>
              <a:t>]</a:t>
            </a:r>
            <a:endParaRPr sz="1800">
              <a:latin typeface="Calibri"/>
              <a:cs typeface="Calibri"/>
            </a:endParaRPr>
          </a:p>
        </p:txBody>
      </p:sp>
      <p:sp>
        <p:nvSpPr>
          <p:cNvPr id="18" name="object 18"/>
          <p:cNvSpPr txBox="1"/>
          <p:nvPr/>
        </p:nvSpPr>
        <p:spPr>
          <a:xfrm>
            <a:off x="457911" y="4864100"/>
            <a:ext cx="3384550" cy="376555"/>
          </a:xfrm>
          <a:prstGeom prst="rect">
            <a:avLst/>
          </a:prstGeom>
        </p:spPr>
        <p:txBody>
          <a:bodyPr vert="horz" wrap="square" lIns="0" tIns="12700" rIns="0" bIns="0" rtlCol="0">
            <a:spAutoFit/>
          </a:bodyPr>
          <a:lstStyle/>
          <a:p>
            <a:pPr marL="354965" indent="-342265">
              <a:lnSpc>
                <a:spcPct val="100000"/>
              </a:lnSpc>
              <a:spcBef>
                <a:spcPts val="100"/>
              </a:spcBef>
              <a:buClr>
                <a:srgbClr val="8A1515"/>
              </a:buClr>
              <a:buFont typeface="Times New Roman"/>
              <a:buChar char="•"/>
              <a:tabLst>
                <a:tab pos="354965" algn="l"/>
                <a:tab pos="355600" algn="l"/>
              </a:tabLst>
            </a:pPr>
            <a:r>
              <a:rPr sz="2300" dirty="0">
                <a:latin typeface="Calibri"/>
                <a:cs typeface="Calibri"/>
              </a:rPr>
              <a:t>Evaluate</a:t>
            </a:r>
            <a:r>
              <a:rPr sz="2300" spc="-45" dirty="0">
                <a:latin typeface="Calibri"/>
                <a:cs typeface="Calibri"/>
              </a:rPr>
              <a:t> </a:t>
            </a:r>
            <a:r>
              <a:rPr sz="2300" dirty="0">
                <a:latin typeface="Calibri"/>
                <a:cs typeface="Calibri"/>
              </a:rPr>
              <a:t>on</a:t>
            </a:r>
            <a:r>
              <a:rPr sz="2300" spc="15" dirty="0">
                <a:latin typeface="Calibri"/>
                <a:cs typeface="Calibri"/>
              </a:rPr>
              <a:t> </a:t>
            </a:r>
            <a:r>
              <a:rPr sz="2300" b="1" dirty="0">
                <a:latin typeface="Calibri"/>
                <a:cs typeface="Calibri"/>
              </a:rPr>
              <a:t>unseen</a:t>
            </a:r>
            <a:r>
              <a:rPr sz="2300" b="1" spc="-15" dirty="0">
                <a:latin typeface="Calibri"/>
                <a:cs typeface="Calibri"/>
              </a:rPr>
              <a:t> </a:t>
            </a:r>
            <a:r>
              <a:rPr sz="2300" b="1" spc="-20" dirty="0">
                <a:latin typeface="Calibri"/>
                <a:cs typeface="Calibri"/>
              </a:rPr>
              <a:t>tasks</a:t>
            </a:r>
            <a:endParaRPr sz="230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Recap:</a:t>
            </a:r>
            <a:r>
              <a:rPr b="0" spc="-25" dirty="0">
                <a:latin typeface="Calibri"/>
                <a:cs typeface="Calibri"/>
              </a:rPr>
              <a:t> </a:t>
            </a:r>
            <a:r>
              <a:rPr b="0" dirty="0">
                <a:latin typeface="Calibri"/>
                <a:cs typeface="Calibri"/>
              </a:rPr>
              <a:t>What</a:t>
            </a:r>
            <a:r>
              <a:rPr b="0" spc="-20" dirty="0">
                <a:latin typeface="Calibri"/>
                <a:cs typeface="Calibri"/>
              </a:rPr>
              <a:t> </a:t>
            </a:r>
            <a:r>
              <a:rPr b="0" dirty="0">
                <a:latin typeface="Calibri"/>
                <a:cs typeface="Calibri"/>
              </a:rPr>
              <a:t>kinds</a:t>
            </a:r>
            <a:r>
              <a:rPr b="0" spc="-25" dirty="0">
                <a:latin typeface="Calibri"/>
                <a:cs typeface="Calibri"/>
              </a:rPr>
              <a:t> </a:t>
            </a:r>
            <a:r>
              <a:rPr b="0" dirty="0">
                <a:latin typeface="Calibri"/>
                <a:cs typeface="Calibri"/>
              </a:rPr>
              <a:t>of</a:t>
            </a:r>
            <a:r>
              <a:rPr b="0" spc="-40" dirty="0">
                <a:latin typeface="Calibri"/>
                <a:cs typeface="Calibri"/>
              </a:rPr>
              <a:t> </a:t>
            </a:r>
            <a:r>
              <a:rPr b="0" dirty="0">
                <a:latin typeface="Calibri"/>
                <a:cs typeface="Calibri"/>
              </a:rPr>
              <a:t>things</a:t>
            </a:r>
            <a:r>
              <a:rPr b="0" spc="25" dirty="0">
                <a:latin typeface="Calibri"/>
                <a:cs typeface="Calibri"/>
              </a:rPr>
              <a:t> </a:t>
            </a:r>
            <a:r>
              <a:rPr b="0" dirty="0">
                <a:latin typeface="Calibri"/>
                <a:cs typeface="Calibri"/>
              </a:rPr>
              <a:t>does</a:t>
            </a:r>
            <a:r>
              <a:rPr b="0" spc="-40" dirty="0">
                <a:latin typeface="Calibri"/>
                <a:cs typeface="Calibri"/>
              </a:rPr>
              <a:t> </a:t>
            </a:r>
            <a:r>
              <a:rPr b="0" dirty="0">
                <a:latin typeface="Calibri"/>
                <a:cs typeface="Calibri"/>
              </a:rPr>
              <a:t>pretraining</a:t>
            </a:r>
            <a:r>
              <a:rPr b="0" spc="5" dirty="0">
                <a:latin typeface="Calibri"/>
                <a:cs typeface="Calibri"/>
              </a:rPr>
              <a:t> </a:t>
            </a:r>
            <a:r>
              <a:rPr b="0" dirty="0">
                <a:latin typeface="Calibri"/>
                <a:cs typeface="Calibri"/>
              </a:rPr>
              <a:t>Bert</a:t>
            </a:r>
            <a:r>
              <a:rPr b="0" spc="-25" dirty="0">
                <a:latin typeface="Calibri"/>
                <a:cs typeface="Calibri"/>
              </a:rPr>
              <a:t> </a:t>
            </a:r>
            <a:r>
              <a:rPr b="0" spc="-10" dirty="0">
                <a:latin typeface="Calibri"/>
                <a:cs typeface="Calibri"/>
              </a:rPr>
              <a:t>learn?</a:t>
            </a: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4</a:t>
            </a:fld>
            <a:endParaRPr spc="-25" dirty="0"/>
          </a:p>
        </p:txBody>
      </p:sp>
      <p:sp>
        <p:nvSpPr>
          <p:cNvPr id="3" name="object 3"/>
          <p:cNvSpPr txBox="1"/>
          <p:nvPr/>
        </p:nvSpPr>
        <p:spPr>
          <a:xfrm>
            <a:off x="484733" y="1630966"/>
            <a:ext cx="10982960" cy="4065904"/>
          </a:xfrm>
          <a:prstGeom prst="rect">
            <a:avLst/>
          </a:prstGeom>
        </p:spPr>
        <p:txBody>
          <a:bodyPr vert="horz" wrap="square" lIns="0" tIns="89535" rIns="0" bIns="0" rtlCol="0">
            <a:spAutoFit/>
          </a:bodyPr>
          <a:lstStyle/>
          <a:p>
            <a:pPr marL="354965" indent="-342265">
              <a:lnSpc>
                <a:spcPct val="100000"/>
              </a:lnSpc>
              <a:spcBef>
                <a:spcPts val="705"/>
              </a:spcBef>
              <a:buClr>
                <a:srgbClr val="8A1515"/>
              </a:buClr>
              <a:buFont typeface="Times New Roman"/>
              <a:buChar char="•"/>
              <a:tabLst>
                <a:tab pos="354965" algn="l"/>
                <a:tab pos="355600" algn="l"/>
                <a:tab pos="5633720" algn="l"/>
              </a:tabLst>
            </a:pPr>
            <a:r>
              <a:rPr sz="2300" i="1" dirty="0">
                <a:latin typeface="Calibri"/>
                <a:cs typeface="Calibri"/>
              </a:rPr>
              <a:t>Stanford University is located in </a:t>
            </a:r>
            <a:r>
              <a:rPr sz="2300" i="1" u="sng" dirty="0">
                <a:uFill>
                  <a:solidFill>
                    <a:srgbClr val="000000"/>
                  </a:solidFill>
                </a:uFill>
                <a:latin typeface="Calibri"/>
                <a:cs typeface="Calibri"/>
              </a:rPr>
              <a:t>	</a:t>
            </a:r>
            <a:r>
              <a:rPr sz="2300" i="1" dirty="0">
                <a:latin typeface="Calibri"/>
                <a:cs typeface="Calibri"/>
              </a:rPr>
              <a:t>,</a:t>
            </a:r>
            <a:r>
              <a:rPr sz="2300" i="1" spc="-70" dirty="0">
                <a:latin typeface="Calibri"/>
                <a:cs typeface="Calibri"/>
              </a:rPr>
              <a:t> </a:t>
            </a:r>
            <a:r>
              <a:rPr sz="2300" i="1" dirty="0">
                <a:latin typeface="Calibri"/>
                <a:cs typeface="Calibri"/>
              </a:rPr>
              <a:t>California.</a:t>
            </a:r>
            <a:r>
              <a:rPr sz="2300" i="1" spc="-80" dirty="0">
                <a:latin typeface="Calibri"/>
                <a:cs typeface="Calibri"/>
              </a:rPr>
              <a:t> </a:t>
            </a:r>
            <a:r>
              <a:rPr sz="2300" spc="-10" dirty="0">
                <a:solidFill>
                  <a:srgbClr val="175E52"/>
                </a:solidFill>
                <a:latin typeface="Calibri"/>
                <a:cs typeface="Calibri"/>
              </a:rPr>
              <a:t>[Trivia]</a:t>
            </a:r>
            <a:endParaRPr sz="2300">
              <a:latin typeface="Calibri"/>
              <a:cs typeface="Calibri"/>
            </a:endParaRPr>
          </a:p>
          <a:p>
            <a:pPr marL="354965" indent="-342265">
              <a:lnSpc>
                <a:spcPct val="100000"/>
              </a:lnSpc>
              <a:spcBef>
                <a:spcPts val="600"/>
              </a:spcBef>
              <a:buClr>
                <a:srgbClr val="8A1515"/>
              </a:buClr>
              <a:buFont typeface="Times New Roman"/>
              <a:buChar char="•"/>
              <a:tabLst>
                <a:tab pos="354965" algn="l"/>
                <a:tab pos="355600" algn="l"/>
                <a:tab pos="1461770" algn="l"/>
              </a:tabLst>
            </a:pPr>
            <a:r>
              <a:rPr sz="2300" i="1" dirty="0">
                <a:latin typeface="Calibri"/>
                <a:cs typeface="Calibri"/>
              </a:rPr>
              <a:t>I put </a:t>
            </a:r>
            <a:r>
              <a:rPr sz="2300" i="1" u="sng" dirty="0">
                <a:uFill>
                  <a:solidFill>
                    <a:srgbClr val="000000"/>
                  </a:solidFill>
                </a:uFill>
                <a:latin typeface="Calibri"/>
                <a:cs typeface="Calibri"/>
              </a:rPr>
              <a:t>	</a:t>
            </a:r>
            <a:r>
              <a:rPr sz="2300" i="1" dirty="0">
                <a:latin typeface="Calibri"/>
                <a:cs typeface="Calibri"/>
              </a:rPr>
              <a:t>fork</a:t>
            </a:r>
            <a:r>
              <a:rPr sz="2300" i="1" spc="-55" dirty="0">
                <a:latin typeface="Calibri"/>
                <a:cs typeface="Calibri"/>
              </a:rPr>
              <a:t> </a:t>
            </a:r>
            <a:r>
              <a:rPr sz="2300" i="1" dirty="0">
                <a:latin typeface="Calibri"/>
                <a:cs typeface="Calibri"/>
              </a:rPr>
              <a:t>down on</a:t>
            </a:r>
            <a:r>
              <a:rPr sz="2300" i="1" spc="-10" dirty="0">
                <a:latin typeface="Calibri"/>
                <a:cs typeface="Calibri"/>
              </a:rPr>
              <a:t> </a:t>
            </a:r>
            <a:r>
              <a:rPr sz="2300" i="1" dirty="0">
                <a:latin typeface="Calibri"/>
                <a:cs typeface="Calibri"/>
              </a:rPr>
              <a:t>the</a:t>
            </a:r>
            <a:r>
              <a:rPr sz="2300" i="1" spc="20" dirty="0">
                <a:latin typeface="Calibri"/>
                <a:cs typeface="Calibri"/>
              </a:rPr>
              <a:t> </a:t>
            </a:r>
            <a:r>
              <a:rPr sz="2300" i="1" dirty="0">
                <a:latin typeface="Calibri"/>
                <a:cs typeface="Calibri"/>
              </a:rPr>
              <a:t>table.</a:t>
            </a:r>
            <a:r>
              <a:rPr sz="2300" i="1" spc="15" dirty="0">
                <a:latin typeface="Calibri"/>
                <a:cs typeface="Calibri"/>
              </a:rPr>
              <a:t> </a:t>
            </a:r>
            <a:r>
              <a:rPr sz="2300" spc="-10" dirty="0">
                <a:solidFill>
                  <a:srgbClr val="175E52"/>
                </a:solidFill>
                <a:latin typeface="Calibri"/>
                <a:cs typeface="Calibri"/>
              </a:rPr>
              <a:t>[syntax]</a:t>
            </a:r>
            <a:endParaRPr sz="2300">
              <a:latin typeface="Calibri"/>
              <a:cs typeface="Calibri"/>
            </a:endParaRPr>
          </a:p>
          <a:p>
            <a:pPr marL="354965" indent="-342265">
              <a:lnSpc>
                <a:spcPct val="100000"/>
              </a:lnSpc>
              <a:spcBef>
                <a:spcPts val="600"/>
              </a:spcBef>
              <a:buClr>
                <a:srgbClr val="8A1515"/>
              </a:buClr>
              <a:buFont typeface="Times New Roman"/>
              <a:buChar char="•"/>
              <a:tabLst>
                <a:tab pos="354965" algn="l"/>
                <a:tab pos="355600" algn="l"/>
                <a:tab pos="8210550" algn="l"/>
              </a:tabLst>
            </a:pPr>
            <a:r>
              <a:rPr sz="2300" i="1" dirty="0">
                <a:latin typeface="Calibri"/>
                <a:cs typeface="Calibri"/>
              </a:rPr>
              <a:t>The woman walked across the street, checking for traffic over</a:t>
            </a:r>
            <a:r>
              <a:rPr sz="2300" i="1" spc="-10" dirty="0">
                <a:latin typeface="Calibri"/>
                <a:cs typeface="Calibri"/>
              </a:rPr>
              <a:t> </a:t>
            </a:r>
            <a:r>
              <a:rPr sz="2300" i="1" u="sng" dirty="0">
                <a:uFill>
                  <a:solidFill>
                    <a:srgbClr val="000000"/>
                  </a:solidFill>
                </a:uFill>
                <a:latin typeface="Calibri"/>
                <a:cs typeface="Calibri"/>
              </a:rPr>
              <a:t>	</a:t>
            </a:r>
            <a:r>
              <a:rPr sz="2300" i="1" dirty="0">
                <a:latin typeface="Calibri"/>
                <a:cs typeface="Calibri"/>
              </a:rPr>
              <a:t>shoulder.</a:t>
            </a:r>
            <a:r>
              <a:rPr sz="2300" i="1" spc="-35" dirty="0">
                <a:latin typeface="Calibri"/>
                <a:cs typeface="Calibri"/>
              </a:rPr>
              <a:t> </a:t>
            </a:r>
            <a:r>
              <a:rPr sz="2300" spc="-10" dirty="0">
                <a:solidFill>
                  <a:srgbClr val="175E52"/>
                </a:solidFill>
                <a:latin typeface="Calibri"/>
                <a:cs typeface="Calibri"/>
              </a:rPr>
              <a:t>[coreference]</a:t>
            </a:r>
            <a:endParaRPr sz="2300">
              <a:latin typeface="Calibri"/>
              <a:cs typeface="Calibri"/>
            </a:endParaRPr>
          </a:p>
          <a:p>
            <a:pPr marL="354965" indent="-342265">
              <a:lnSpc>
                <a:spcPct val="100000"/>
              </a:lnSpc>
              <a:spcBef>
                <a:spcPts val="600"/>
              </a:spcBef>
              <a:buClr>
                <a:srgbClr val="8A1515"/>
              </a:buClr>
              <a:buFont typeface="Times New Roman"/>
              <a:buChar char="•"/>
              <a:tabLst>
                <a:tab pos="354965" algn="l"/>
                <a:tab pos="355600" algn="l"/>
                <a:tab pos="7381240" algn="l"/>
                <a:tab pos="7592059" algn="l"/>
              </a:tabLst>
            </a:pPr>
            <a:r>
              <a:rPr sz="2300" i="1" dirty="0">
                <a:latin typeface="Calibri"/>
                <a:cs typeface="Calibri"/>
              </a:rPr>
              <a:t>I went to the ocean to see the fish, turtles, seals, and </a:t>
            </a:r>
            <a:r>
              <a:rPr sz="2300" i="1" u="sng" dirty="0">
                <a:uFill>
                  <a:solidFill>
                    <a:srgbClr val="000000"/>
                  </a:solidFill>
                </a:uFill>
                <a:latin typeface="Calibri"/>
                <a:cs typeface="Calibri"/>
              </a:rPr>
              <a:t>	</a:t>
            </a:r>
            <a:r>
              <a:rPr sz="2300" i="1" spc="-50" dirty="0">
                <a:latin typeface="Calibri"/>
                <a:cs typeface="Calibri"/>
              </a:rPr>
              <a:t>.</a:t>
            </a:r>
            <a:r>
              <a:rPr sz="2300" i="1" dirty="0">
                <a:latin typeface="Calibri"/>
                <a:cs typeface="Calibri"/>
              </a:rPr>
              <a:t>	</a:t>
            </a:r>
            <a:r>
              <a:rPr sz="2300" dirty="0">
                <a:solidFill>
                  <a:srgbClr val="175E52"/>
                </a:solidFill>
                <a:latin typeface="Calibri"/>
                <a:cs typeface="Calibri"/>
              </a:rPr>
              <a:t>[lexical</a:t>
            </a:r>
            <a:r>
              <a:rPr sz="2300" spc="-65" dirty="0">
                <a:solidFill>
                  <a:srgbClr val="175E52"/>
                </a:solidFill>
                <a:latin typeface="Calibri"/>
                <a:cs typeface="Calibri"/>
              </a:rPr>
              <a:t> </a:t>
            </a:r>
            <a:r>
              <a:rPr sz="2300" spc="-10" dirty="0">
                <a:solidFill>
                  <a:srgbClr val="175E52"/>
                </a:solidFill>
                <a:latin typeface="Calibri"/>
                <a:cs typeface="Calibri"/>
              </a:rPr>
              <a:t>semantics/topic]</a:t>
            </a:r>
            <a:endParaRPr sz="2300">
              <a:latin typeface="Calibri"/>
              <a:cs typeface="Calibri"/>
            </a:endParaRPr>
          </a:p>
          <a:p>
            <a:pPr marL="354965" marR="224154" indent="-342265">
              <a:lnSpc>
                <a:spcPct val="100000"/>
              </a:lnSpc>
              <a:spcBef>
                <a:spcPts val="605"/>
              </a:spcBef>
              <a:buClr>
                <a:srgbClr val="8A1515"/>
              </a:buClr>
              <a:buFont typeface="Times New Roman"/>
              <a:buChar char="•"/>
              <a:tabLst>
                <a:tab pos="354965" algn="l"/>
                <a:tab pos="355600" algn="l"/>
                <a:tab pos="4333240" algn="l"/>
              </a:tabLst>
            </a:pPr>
            <a:r>
              <a:rPr sz="2300" i="1" dirty="0">
                <a:latin typeface="Calibri"/>
                <a:cs typeface="Calibri"/>
              </a:rPr>
              <a:t>Overall,</a:t>
            </a:r>
            <a:r>
              <a:rPr sz="2300" i="1" spc="-90" dirty="0">
                <a:latin typeface="Calibri"/>
                <a:cs typeface="Calibri"/>
              </a:rPr>
              <a:t> </a:t>
            </a:r>
            <a:r>
              <a:rPr sz="2300" i="1" dirty="0">
                <a:latin typeface="Calibri"/>
                <a:cs typeface="Calibri"/>
              </a:rPr>
              <a:t>the</a:t>
            </a:r>
            <a:r>
              <a:rPr sz="2300" i="1" spc="5" dirty="0">
                <a:latin typeface="Calibri"/>
                <a:cs typeface="Calibri"/>
              </a:rPr>
              <a:t> </a:t>
            </a:r>
            <a:r>
              <a:rPr sz="2300" i="1" dirty="0">
                <a:latin typeface="Calibri"/>
                <a:cs typeface="Calibri"/>
              </a:rPr>
              <a:t>value</a:t>
            </a:r>
            <a:r>
              <a:rPr sz="2300" i="1" spc="-35" dirty="0">
                <a:latin typeface="Calibri"/>
                <a:cs typeface="Calibri"/>
              </a:rPr>
              <a:t> </a:t>
            </a:r>
            <a:r>
              <a:rPr sz="2300" i="1" dirty="0">
                <a:latin typeface="Calibri"/>
                <a:cs typeface="Calibri"/>
              </a:rPr>
              <a:t>I got</a:t>
            </a:r>
            <a:r>
              <a:rPr sz="2300" i="1" spc="-20" dirty="0">
                <a:latin typeface="Calibri"/>
                <a:cs typeface="Calibri"/>
              </a:rPr>
              <a:t> </a:t>
            </a:r>
            <a:r>
              <a:rPr sz="2300" i="1" dirty="0">
                <a:latin typeface="Calibri"/>
                <a:cs typeface="Calibri"/>
              </a:rPr>
              <a:t>from</a:t>
            </a:r>
            <a:r>
              <a:rPr sz="2300" i="1" spc="-50" dirty="0">
                <a:latin typeface="Calibri"/>
                <a:cs typeface="Calibri"/>
              </a:rPr>
              <a:t> </a:t>
            </a:r>
            <a:r>
              <a:rPr sz="2300" i="1" dirty="0">
                <a:latin typeface="Calibri"/>
                <a:cs typeface="Calibri"/>
              </a:rPr>
              <a:t>the</a:t>
            </a:r>
            <a:r>
              <a:rPr sz="2300" i="1" spc="5" dirty="0">
                <a:latin typeface="Calibri"/>
                <a:cs typeface="Calibri"/>
              </a:rPr>
              <a:t> </a:t>
            </a:r>
            <a:r>
              <a:rPr sz="2300" i="1" dirty="0">
                <a:latin typeface="Calibri"/>
                <a:cs typeface="Calibri"/>
              </a:rPr>
              <a:t>two</a:t>
            </a:r>
            <a:r>
              <a:rPr sz="2300" i="1" spc="10" dirty="0">
                <a:latin typeface="Calibri"/>
                <a:cs typeface="Calibri"/>
              </a:rPr>
              <a:t> </a:t>
            </a:r>
            <a:r>
              <a:rPr sz="2300" i="1" dirty="0">
                <a:latin typeface="Calibri"/>
                <a:cs typeface="Calibri"/>
              </a:rPr>
              <a:t>hours</a:t>
            </a:r>
            <a:r>
              <a:rPr sz="2300" i="1" spc="-30" dirty="0">
                <a:latin typeface="Calibri"/>
                <a:cs typeface="Calibri"/>
              </a:rPr>
              <a:t> </a:t>
            </a:r>
            <a:r>
              <a:rPr sz="2300" i="1" dirty="0">
                <a:latin typeface="Calibri"/>
                <a:cs typeface="Calibri"/>
              </a:rPr>
              <a:t>watching</a:t>
            </a:r>
            <a:r>
              <a:rPr sz="2300" i="1" spc="20" dirty="0">
                <a:latin typeface="Calibri"/>
                <a:cs typeface="Calibri"/>
              </a:rPr>
              <a:t> </a:t>
            </a:r>
            <a:r>
              <a:rPr sz="2300" i="1" dirty="0">
                <a:latin typeface="Calibri"/>
                <a:cs typeface="Calibri"/>
              </a:rPr>
              <a:t>it</a:t>
            </a:r>
            <a:r>
              <a:rPr sz="2300" i="1" spc="5" dirty="0">
                <a:latin typeface="Calibri"/>
                <a:cs typeface="Calibri"/>
              </a:rPr>
              <a:t> </a:t>
            </a:r>
            <a:r>
              <a:rPr sz="2300" i="1" dirty="0">
                <a:latin typeface="Calibri"/>
                <a:cs typeface="Calibri"/>
              </a:rPr>
              <a:t>was</a:t>
            </a:r>
            <a:r>
              <a:rPr sz="2300" i="1" spc="5" dirty="0">
                <a:latin typeface="Calibri"/>
                <a:cs typeface="Calibri"/>
              </a:rPr>
              <a:t> </a:t>
            </a:r>
            <a:r>
              <a:rPr sz="2300" i="1" dirty="0">
                <a:latin typeface="Calibri"/>
                <a:cs typeface="Calibri"/>
              </a:rPr>
              <a:t>the</a:t>
            </a:r>
            <a:r>
              <a:rPr sz="2300" i="1" spc="10" dirty="0">
                <a:latin typeface="Calibri"/>
                <a:cs typeface="Calibri"/>
              </a:rPr>
              <a:t> </a:t>
            </a:r>
            <a:r>
              <a:rPr sz="2300" i="1" dirty="0">
                <a:latin typeface="Calibri"/>
                <a:cs typeface="Calibri"/>
              </a:rPr>
              <a:t>sum</a:t>
            </a:r>
            <a:r>
              <a:rPr sz="2300" i="1" spc="-5" dirty="0">
                <a:latin typeface="Calibri"/>
                <a:cs typeface="Calibri"/>
              </a:rPr>
              <a:t> </a:t>
            </a:r>
            <a:r>
              <a:rPr sz="2300" i="1" dirty="0">
                <a:latin typeface="Calibri"/>
                <a:cs typeface="Calibri"/>
              </a:rPr>
              <a:t>total of</a:t>
            </a:r>
            <a:r>
              <a:rPr sz="2300" i="1" spc="-20" dirty="0">
                <a:latin typeface="Calibri"/>
                <a:cs typeface="Calibri"/>
              </a:rPr>
              <a:t> </a:t>
            </a:r>
            <a:r>
              <a:rPr sz="2300" i="1" dirty="0">
                <a:latin typeface="Calibri"/>
                <a:cs typeface="Calibri"/>
              </a:rPr>
              <a:t>the</a:t>
            </a:r>
            <a:r>
              <a:rPr sz="2300" i="1" spc="10" dirty="0">
                <a:latin typeface="Calibri"/>
                <a:cs typeface="Calibri"/>
              </a:rPr>
              <a:t> </a:t>
            </a:r>
            <a:r>
              <a:rPr sz="2300" i="1" spc="-10" dirty="0">
                <a:latin typeface="Calibri"/>
                <a:cs typeface="Calibri"/>
              </a:rPr>
              <a:t>popcorn </a:t>
            </a:r>
            <a:r>
              <a:rPr sz="2300" i="1" dirty="0">
                <a:latin typeface="Calibri"/>
                <a:cs typeface="Calibri"/>
              </a:rPr>
              <a:t>and the drink. The movie was </a:t>
            </a:r>
            <a:r>
              <a:rPr sz="2300" i="1" u="sng" dirty="0">
                <a:uFill>
                  <a:solidFill>
                    <a:srgbClr val="000000"/>
                  </a:solidFill>
                </a:uFill>
                <a:latin typeface="Calibri"/>
                <a:cs typeface="Calibri"/>
              </a:rPr>
              <a:t>	</a:t>
            </a:r>
            <a:r>
              <a:rPr sz="2300" i="1" dirty="0">
                <a:latin typeface="Calibri"/>
                <a:cs typeface="Calibri"/>
              </a:rPr>
              <a:t>. </a:t>
            </a:r>
            <a:r>
              <a:rPr sz="2300" spc="-10" dirty="0">
                <a:solidFill>
                  <a:srgbClr val="175E52"/>
                </a:solidFill>
                <a:latin typeface="Calibri"/>
                <a:cs typeface="Calibri"/>
              </a:rPr>
              <a:t>[sentiment]</a:t>
            </a:r>
            <a:endParaRPr sz="2300">
              <a:latin typeface="Calibri"/>
              <a:cs typeface="Calibri"/>
            </a:endParaRPr>
          </a:p>
          <a:p>
            <a:pPr marL="354965" indent="-342265">
              <a:lnSpc>
                <a:spcPct val="100000"/>
              </a:lnSpc>
              <a:spcBef>
                <a:spcPts val="600"/>
              </a:spcBef>
              <a:buClr>
                <a:srgbClr val="8A1515"/>
              </a:buClr>
              <a:buFont typeface="Times New Roman"/>
              <a:buChar char="•"/>
              <a:tabLst>
                <a:tab pos="354965" algn="l"/>
                <a:tab pos="355600" algn="l"/>
              </a:tabLst>
            </a:pPr>
            <a:r>
              <a:rPr sz="2300" dirty="0">
                <a:latin typeface="Calibri"/>
                <a:cs typeface="Calibri"/>
              </a:rPr>
              <a:t>Iroh</a:t>
            </a:r>
            <a:r>
              <a:rPr sz="2300" spc="-20" dirty="0">
                <a:latin typeface="Calibri"/>
                <a:cs typeface="Calibri"/>
              </a:rPr>
              <a:t> </a:t>
            </a:r>
            <a:r>
              <a:rPr sz="2300" dirty="0">
                <a:latin typeface="Calibri"/>
                <a:cs typeface="Calibri"/>
              </a:rPr>
              <a:t>went into</a:t>
            </a:r>
            <a:r>
              <a:rPr sz="2300" spc="-25" dirty="0">
                <a:latin typeface="Calibri"/>
                <a:cs typeface="Calibri"/>
              </a:rPr>
              <a:t> </a:t>
            </a:r>
            <a:r>
              <a:rPr sz="2300" dirty="0">
                <a:latin typeface="Calibri"/>
                <a:cs typeface="Calibri"/>
              </a:rPr>
              <a:t>the</a:t>
            </a:r>
            <a:r>
              <a:rPr sz="2300" spc="10" dirty="0">
                <a:latin typeface="Calibri"/>
                <a:cs typeface="Calibri"/>
              </a:rPr>
              <a:t> </a:t>
            </a:r>
            <a:r>
              <a:rPr sz="2300" dirty="0">
                <a:latin typeface="Calibri"/>
                <a:cs typeface="Calibri"/>
              </a:rPr>
              <a:t>kitchen</a:t>
            </a:r>
            <a:r>
              <a:rPr sz="2300" spc="5" dirty="0">
                <a:latin typeface="Calibri"/>
                <a:cs typeface="Calibri"/>
              </a:rPr>
              <a:t> </a:t>
            </a:r>
            <a:r>
              <a:rPr sz="2300" dirty="0">
                <a:latin typeface="Calibri"/>
                <a:cs typeface="Calibri"/>
              </a:rPr>
              <a:t>to</a:t>
            </a:r>
            <a:r>
              <a:rPr sz="2300" spc="-5" dirty="0">
                <a:latin typeface="Calibri"/>
                <a:cs typeface="Calibri"/>
              </a:rPr>
              <a:t> </a:t>
            </a:r>
            <a:r>
              <a:rPr sz="2300" dirty="0">
                <a:latin typeface="Calibri"/>
                <a:cs typeface="Calibri"/>
              </a:rPr>
              <a:t>make</a:t>
            </a:r>
            <a:r>
              <a:rPr sz="2300" spc="-5" dirty="0">
                <a:latin typeface="Calibri"/>
                <a:cs typeface="Calibri"/>
              </a:rPr>
              <a:t> </a:t>
            </a:r>
            <a:r>
              <a:rPr sz="2300" dirty="0">
                <a:latin typeface="Calibri"/>
                <a:cs typeface="Calibri"/>
              </a:rPr>
              <a:t>some</a:t>
            </a:r>
            <a:r>
              <a:rPr sz="2300" spc="-10" dirty="0">
                <a:latin typeface="Calibri"/>
                <a:cs typeface="Calibri"/>
              </a:rPr>
              <a:t> </a:t>
            </a:r>
            <a:r>
              <a:rPr sz="2300" dirty="0">
                <a:latin typeface="Calibri"/>
                <a:cs typeface="Calibri"/>
              </a:rPr>
              <a:t>tea.</a:t>
            </a:r>
            <a:r>
              <a:rPr sz="2300" spc="-25" dirty="0">
                <a:latin typeface="Calibri"/>
                <a:cs typeface="Calibri"/>
              </a:rPr>
              <a:t> </a:t>
            </a:r>
            <a:r>
              <a:rPr sz="2300" dirty="0">
                <a:latin typeface="Calibri"/>
                <a:cs typeface="Calibri"/>
              </a:rPr>
              <a:t>Standing next to</a:t>
            </a:r>
            <a:r>
              <a:rPr sz="2300" spc="5" dirty="0">
                <a:latin typeface="Calibri"/>
                <a:cs typeface="Calibri"/>
              </a:rPr>
              <a:t> </a:t>
            </a:r>
            <a:r>
              <a:rPr sz="2300" dirty="0">
                <a:latin typeface="Calibri"/>
                <a:cs typeface="Calibri"/>
              </a:rPr>
              <a:t>Iroh,</a:t>
            </a:r>
            <a:r>
              <a:rPr sz="2300" spc="-15" dirty="0">
                <a:latin typeface="Calibri"/>
                <a:cs typeface="Calibri"/>
              </a:rPr>
              <a:t> </a:t>
            </a:r>
            <a:r>
              <a:rPr sz="2300" dirty="0">
                <a:latin typeface="Calibri"/>
                <a:cs typeface="Calibri"/>
              </a:rPr>
              <a:t>Zuko</a:t>
            </a:r>
            <a:r>
              <a:rPr sz="2300" spc="-25" dirty="0">
                <a:latin typeface="Calibri"/>
                <a:cs typeface="Calibri"/>
              </a:rPr>
              <a:t> </a:t>
            </a:r>
            <a:r>
              <a:rPr sz="2300" dirty="0">
                <a:latin typeface="Calibri"/>
                <a:cs typeface="Calibri"/>
              </a:rPr>
              <a:t>pondered </a:t>
            </a:r>
            <a:r>
              <a:rPr sz="2300" spc="-25" dirty="0">
                <a:latin typeface="Calibri"/>
                <a:cs typeface="Calibri"/>
              </a:rPr>
              <a:t>his</a:t>
            </a:r>
            <a:endParaRPr sz="2300">
              <a:latin typeface="Calibri"/>
              <a:cs typeface="Calibri"/>
            </a:endParaRPr>
          </a:p>
          <a:p>
            <a:pPr marL="355600">
              <a:lnSpc>
                <a:spcPct val="100000"/>
              </a:lnSpc>
              <a:tabLst>
                <a:tab pos="3811904" algn="l"/>
              </a:tabLst>
            </a:pPr>
            <a:r>
              <a:rPr sz="2300" dirty="0">
                <a:latin typeface="Calibri"/>
                <a:cs typeface="Calibri"/>
              </a:rPr>
              <a:t>destiny. Zuko left the </a:t>
            </a:r>
            <a:r>
              <a:rPr sz="2300" u="sng" dirty="0">
                <a:uFill>
                  <a:solidFill>
                    <a:srgbClr val="000000"/>
                  </a:solidFill>
                </a:uFill>
                <a:latin typeface="Calibri"/>
                <a:cs typeface="Calibri"/>
              </a:rPr>
              <a:t>	</a:t>
            </a:r>
            <a:r>
              <a:rPr sz="2300" dirty="0">
                <a:latin typeface="Calibri"/>
                <a:cs typeface="Calibri"/>
              </a:rPr>
              <a:t>.</a:t>
            </a:r>
            <a:r>
              <a:rPr sz="2300" spc="-25" dirty="0">
                <a:latin typeface="Calibri"/>
                <a:cs typeface="Calibri"/>
              </a:rPr>
              <a:t> </a:t>
            </a:r>
            <a:r>
              <a:rPr sz="2300" dirty="0">
                <a:solidFill>
                  <a:srgbClr val="175E52"/>
                </a:solidFill>
                <a:latin typeface="Calibri"/>
                <a:cs typeface="Calibri"/>
              </a:rPr>
              <a:t>[some</a:t>
            </a:r>
            <a:r>
              <a:rPr sz="2300" spc="10" dirty="0">
                <a:solidFill>
                  <a:srgbClr val="175E52"/>
                </a:solidFill>
                <a:latin typeface="Calibri"/>
                <a:cs typeface="Calibri"/>
              </a:rPr>
              <a:t> </a:t>
            </a:r>
            <a:r>
              <a:rPr sz="2300" dirty="0">
                <a:solidFill>
                  <a:srgbClr val="175E52"/>
                </a:solidFill>
                <a:latin typeface="Calibri"/>
                <a:cs typeface="Calibri"/>
              </a:rPr>
              <a:t>reasoning</a:t>
            </a:r>
            <a:r>
              <a:rPr sz="2300" spc="-20" dirty="0">
                <a:solidFill>
                  <a:srgbClr val="175E52"/>
                </a:solidFill>
                <a:latin typeface="Calibri"/>
                <a:cs typeface="Calibri"/>
              </a:rPr>
              <a:t> </a:t>
            </a:r>
            <a:r>
              <a:rPr sz="2300" dirty="0">
                <a:solidFill>
                  <a:srgbClr val="175E52"/>
                </a:solidFill>
                <a:latin typeface="Calibri"/>
                <a:cs typeface="Calibri"/>
              </a:rPr>
              <a:t>–</a:t>
            </a:r>
            <a:r>
              <a:rPr sz="2300" spc="5" dirty="0">
                <a:solidFill>
                  <a:srgbClr val="175E52"/>
                </a:solidFill>
                <a:latin typeface="Calibri"/>
                <a:cs typeface="Calibri"/>
              </a:rPr>
              <a:t> </a:t>
            </a:r>
            <a:r>
              <a:rPr sz="2300" dirty="0">
                <a:solidFill>
                  <a:srgbClr val="175E52"/>
                </a:solidFill>
                <a:latin typeface="Calibri"/>
                <a:cs typeface="Calibri"/>
              </a:rPr>
              <a:t>this is</a:t>
            </a:r>
            <a:r>
              <a:rPr sz="2300" spc="5" dirty="0">
                <a:solidFill>
                  <a:srgbClr val="175E52"/>
                </a:solidFill>
                <a:latin typeface="Calibri"/>
                <a:cs typeface="Calibri"/>
              </a:rPr>
              <a:t> </a:t>
            </a:r>
            <a:r>
              <a:rPr sz="2300" spc="-10" dirty="0">
                <a:solidFill>
                  <a:srgbClr val="175E52"/>
                </a:solidFill>
                <a:latin typeface="Calibri"/>
                <a:cs typeface="Calibri"/>
              </a:rPr>
              <a:t>harder]</a:t>
            </a:r>
            <a:endParaRPr sz="2300">
              <a:latin typeface="Calibri"/>
              <a:cs typeface="Calibri"/>
            </a:endParaRPr>
          </a:p>
          <a:p>
            <a:pPr marL="354965" indent="-342265">
              <a:lnSpc>
                <a:spcPct val="100000"/>
              </a:lnSpc>
              <a:spcBef>
                <a:spcPts val="600"/>
              </a:spcBef>
              <a:buClr>
                <a:srgbClr val="8A1515"/>
              </a:buClr>
              <a:buFont typeface="Times New Roman"/>
              <a:buChar char="•"/>
              <a:tabLst>
                <a:tab pos="354965" algn="l"/>
                <a:tab pos="355600" algn="l"/>
                <a:tab pos="8975725" algn="l"/>
              </a:tabLst>
            </a:pPr>
            <a:r>
              <a:rPr sz="2300" dirty="0">
                <a:latin typeface="Calibri"/>
                <a:cs typeface="Calibri"/>
              </a:rPr>
              <a:t>I was thinking about the sequence that goes</a:t>
            </a:r>
            <a:r>
              <a:rPr sz="2300" spc="70" dirty="0">
                <a:latin typeface="Calibri"/>
                <a:cs typeface="Calibri"/>
              </a:rPr>
              <a:t> </a:t>
            </a:r>
            <a:r>
              <a:rPr sz="2300" dirty="0">
                <a:latin typeface="Calibri"/>
                <a:cs typeface="Calibri"/>
              </a:rPr>
              <a:t>1, 1, 2, 3, 5, 8, 13, 21,</a:t>
            </a:r>
            <a:r>
              <a:rPr sz="2300" spc="-5" dirty="0">
                <a:latin typeface="Calibri"/>
                <a:cs typeface="Calibri"/>
              </a:rPr>
              <a:t> </a:t>
            </a:r>
            <a:r>
              <a:rPr sz="2300" u="sng" dirty="0">
                <a:uFill>
                  <a:solidFill>
                    <a:srgbClr val="000000"/>
                  </a:solidFill>
                </a:uFill>
                <a:latin typeface="Calibri"/>
                <a:cs typeface="Calibri"/>
              </a:rPr>
              <a:t>	</a:t>
            </a:r>
            <a:r>
              <a:rPr sz="2300" dirty="0">
                <a:solidFill>
                  <a:srgbClr val="175E52"/>
                </a:solidFill>
                <a:latin typeface="Calibri"/>
                <a:cs typeface="Calibri"/>
              </a:rPr>
              <a:t>[some</a:t>
            </a:r>
            <a:r>
              <a:rPr sz="2300" spc="-20" dirty="0">
                <a:solidFill>
                  <a:srgbClr val="175E52"/>
                </a:solidFill>
                <a:latin typeface="Calibri"/>
                <a:cs typeface="Calibri"/>
              </a:rPr>
              <a:t> </a:t>
            </a:r>
            <a:r>
              <a:rPr sz="2300" spc="-10" dirty="0">
                <a:solidFill>
                  <a:srgbClr val="175E52"/>
                </a:solidFill>
                <a:latin typeface="Calibri"/>
                <a:cs typeface="Calibri"/>
              </a:rPr>
              <a:t>basic</a:t>
            </a:r>
            <a:endParaRPr sz="2300">
              <a:latin typeface="Calibri"/>
              <a:cs typeface="Calibri"/>
            </a:endParaRPr>
          </a:p>
          <a:p>
            <a:pPr marL="355600">
              <a:lnSpc>
                <a:spcPct val="100000"/>
              </a:lnSpc>
            </a:pPr>
            <a:r>
              <a:rPr sz="2300" dirty="0">
                <a:solidFill>
                  <a:srgbClr val="175E52"/>
                </a:solidFill>
                <a:latin typeface="Calibri"/>
                <a:cs typeface="Calibri"/>
              </a:rPr>
              <a:t>arithmetic;</a:t>
            </a:r>
            <a:r>
              <a:rPr sz="2300" spc="-50" dirty="0">
                <a:solidFill>
                  <a:srgbClr val="175E52"/>
                </a:solidFill>
                <a:latin typeface="Calibri"/>
                <a:cs typeface="Calibri"/>
              </a:rPr>
              <a:t> </a:t>
            </a:r>
            <a:r>
              <a:rPr sz="2300" dirty="0">
                <a:solidFill>
                  <a:srgbClr val="175E52"/>
                </a:solidFill>
                <a:latin typeface="Calibri"/>
                <a:cs typeface="Calibri"/>
              </a:rPr>
              <a:t>they</a:t>
            </a:r>
            <a:r>
              <a:rPr sz="2300" spc="-10" dirty="0">
                <a:solidFill>
                  <a:srgbClr val="175E52"/>
                </a:solidFill>
                <a:latin typeface="Calibri"/>
                <a:cs typeface="Calibri"/>
              </a:rPr>
              <a:t> </a:t>
            </a:r>
            <a:r>
              <a:rPr sz="2300" dirty="0">
                <a:solidFill>
                  <a:srgbClr val="175E52"/>
                </a:solidFill>
                <a:latin typeface="Calibri"/>
                <a:cs typeface="Calibri"/>
              </a:rPr>
              <a:t>don’t</a:t>
            </a:r>
            <a:r>
              <a:rPr sz="2300" spc="-25" dirty="0">
                <a:solidFill>
                  <a:srgbClr val="175E52"/>
                </a:solidFill>
                <a:latin typeface="Calibri"/>
                <a:cs typeface="Calibri"/>
              </a:rPr>
              <a:t> </a:t>
            </a:r>
            <a:r>
              <a:rPr sz="2300" dirty="0">
                <a:solidFill>
                  <a:srgbClr val="175E52"/>
                </a:solidFill>
                <a:latin typeface="Calibri"/>
                <a:cs typeface="Calibri"/>
              </a:rPr>
              <a:t>learn</a:t>
            </a:r>
            <a:r>
              <a:rPr sz="2300" spc="-30" dirty="0">
                <a:solidFill>
                  <a:srgbClr val="175E52"/>
                </a:solidFill>
                <a:latin typeface="Calibri"/>
                <a:cs typeface="Calibri"/>
              </a:rPr>
              <a:t> </a:t>
            </a:r>
            <a:r>
              <a:rPr sz="2300" dirty="0">
                <a:solidFill>
                  <a:srgbClr val="175E52"/>
                </a:solidFill>
                <a:latin typeface="Calibri"/>
                <a:cs typeface="Calibri"/>
              </a:rPr>
              <a:t>the Fibonnaci</a:t>
            </a:r>
            <a:r>
              <a:rPr sz="2300" spc="-5" dirty="0">
                <a:solidFill>
                  <a:srgbClr val="175E52"/>
                </a:solidFill>
                <a:latin typeface="Calibri"/>
                <a:cs typeface="Calibri"/>
              </a:rPr>
              <a:t> </a:t>
            </a:r>
            <a:r>
              <a:rPr sz="2300" spc="-10" dirty="0">
                <a:solidFill>
                  <a:srgbClr val="175E52"/>
                </a:solidFill>
                <a:latin typeface="Calibri"/>
                <a:cs typeface="Calibri"/>
              </a:rPr>
              <a:t>sequence]</a:t>
            </a:r>
            <a:endParaRPr sz="2300">
              <a:latin typeface="Calibri"/>
              <a:cs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925567" y="18286"/>
            <a:ext cx="7269480" cy="6741159"/>
            <a:chOff x="4925567" y="18286"/>
            <a:chExt cx="7269480" cy="6741159"/>
          </a:xfrm>
        </p:grpSpPr>
        <p:pic>
          <p:nvPicPr>
            <p:cNvPr id="3" name="object 3"/>
            <p:cNvPicPr/>
            <p:nvPr/>
          </p:nvPicPr>
          <p:blipFill>
            <a:blip r:embed="rId2" cstate="print"/>
            <a:stretch>
              <a:fillRect/>
            </a:stretch>
          </p:blipFill>
          <p:spPr>
            <a:xfrm>
              <a:off x="4925567" y="18286"/>
              <a:ext cx="6739128" cy="6740650"/>
            </a:xfrm>
            <a:prstGeom prst="rect">
              <a:avLst/>
            </a:prstGeom>
          </p:spPr>
        </p:pic>
        <p:sp>
          <p:nvSpPr>
            <p:cNvPr id="4" name="object 4"/>
            <p:cNvSpPr/>
            <p:nvPr/>
          </p:nvSpPr>
          <p:spPr>
            <a:xfrm>
              <a:off x="11533632" y="4267199"/>
              <a:ext cx="656590" cy="1764664"/>
            </a:xfrm>
            <a:custGeom>
              <a:avLst/>
              <a:gdLst/>
              <a:ahLst/>
              <a:cxnLst/>
              <a:rect l="l" t="t" r="r" b="b"/>
              <a:pathLst>
                <a:path w="656590" h="1764664">
                  <a:moveTo>
                    <a:pt x="656462" y="0"/>
                  </a:moveTo>
                  <a:lnTo>
                    <a:pt x="0" y="0"/>
                  </a:lnTo>
                  <a:lnTo>
                    <a:pt x="0" y="1764284"/>
                  </a:lnTo>
                  <a:lnTo>
                    <a:pt x="656462" y="1764284"/>
                  </a:lnTo>
                  <a:lnTo>
                    <a:pt x="656462" y="0"/>
                  </a:lnTo>
                  <a:close/>
                </a:path>
              </a:pathLst>
            </a:custGeom>
            <a:solidFill>
              <a:srgbClr val="FFFFFF"/>
            </a:solidFill>
          </p:spPr>
          <p:txBody>
            <a:bodyPr wrap="square" lIns="0" tIns="0" rIns="0" bIns="0" rtlCol="0"/>
            <a:lstStyle/>
            <a:p>
              <a:endParaRPr/>
            </a:p>
          </p:txBody>
        </p:sp>
        <p:sp>
          <p:nvSpPr>
            <p:cNvPr id="5" name="object 5"/>
            <p:cNvSpPr/>
            <p:nvPr/>
          </p:nvSpPr>
          <p:spPr>
            <a:xfrm>
              <a:off x="11533632" y="4267199"/>
              <a:ext cx="656590" cy="1764664"/>
            </a:xfrm>
            <a:custGeom>
              <a:avLst/>
              <a:gdLst/>
              <a:ahLst/>
              <a:cxnLst/>
              <a:rect l="l" t="t" r="r" b="b"/>
              <a:pathLst>
                <a:path w="656590" h="1764664">
                  <a:moveTo>
                    <a:pt x="0" y="1764284"/>
                  </a:moveTo>
                  <a:lnTo>
                    <a:pt x="656462" y="1764284"/>
                  </a:lnTo>
                  <a:lnTo>
                    <a:pt x="656462" y="0"/>
                  </a:lnTo>
                  <a:lnTo>
                    <a:pt x="0" y="0"/>
                  </a:lnTo>
                  <a:lnTo>
                    <a:pt x="0" y="1764284"/>
                  </a:lnTo>
                  <a:close/>
                </a:path>
              </a:pathLst>
            </a:custGeom>
            <a:ln w="9525">
              <a:solidFill>
                <a:srgbClr val="FFFFFF"/>
              </a:solidFill>
            </a:ln>
          </p:spPr>
          <p:txBody>
            <a:bodyPr wrap="square" lIns="0" tIns="0" rIns="0" bIns="0" rtlCol="0"/>
            <a:lstStyle/>
            <a:p>
              <a:endParaRPr/>
            </a:p>
          </p:txBody>
        </p:sp>
      </p:grpSp>
      <p:sp>
        <p:nvSpPr>
          <p:cNvPr id="6" name="object 6"/>
          <p:cNvSpPr txBox="1"/>
          <p:nvPr/>
        </p:nvSpPr>
        <p:spPr>
          <a:xfrm>
            <a:off x="484733" y="6488074"/>
            <a:ext cx="199390" cy="240029"/>
          </a:xfrm>
          <a:prstGeom prst="rect">
            <a:avLst/>
          </a:prstGeom>
        </p:spPr>
        <p:txBody>
          <a:bodyPr vert="horz" wrap="square" lIns="0" tIns="13335" rIns="0" bIns="0" rtlCol="0">
            <a:spAutoFit/>
          </a:bodyPr>
          <a:lstStyle/>
          <a:p>
            <a:pPr marL="12700">
              <a:lnSpc>
                <a:spcPct val="100000"/>
              </a:lnSpc>
              <a:spcBef>
                <a:spcPts val="105"/>
              </a:spcBef>
            </a:pPr>
            <a:r>
              <a:rPr sz="1400" spc="-25" dirty="0">
                <a:latin typeface="Calibri"/>
                <a:cs typeface="Calibri"/>
              </a:rPr>
              <a:t>42</a:t>
            </a:r>
            <a:endParaRPr sz="1400">
              <a:latin typeface="Calibri"/>
              <a:cs typeface="Calibri"/>
            </a:endParaRPr>
          </a:p>
        </p:txBody>
      </p:sp>
      <p:sp>
        <p:nvSpPr>
          <p:cNvPr id="7" name="object 7"/>
          <p:cNvSpPr txBox="1"/>
          <p:nvPr/>
        </p:nvSpPr>
        <p:spPr>
          <a:xfrm>
            <a:off x="9982327" y="6417665"/>
            <a:ext cx="1772285" cy="300355"/>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a:t>
            </a:r>
            <a:r>
              <a:rPr sz="1800" u="sng" dirty="0">
                <a:solidFill>
                  <a:srgbClr val="007A92"/>
                </a:solidFill>
                <a:uFill>
                  <a:solidFill>
                    <a:srgbClr val="007A92"/>
                  </a:solidFill>
                </a:uFill>
                <a:latin typeface="Calibri"/>
                <a:cs typeface="Calibri"/>
              </a:rPr>
              <a:t>Wang</a:t>
            </a:r>
            <a:r>
              <a:rPr sz="1800" u="sng" spc="-30" dirty="0">
                <a:solidFill>
                  <a:srgbClr val="007A92"/>
                </a:solidFill>
                <a:uFill>
                  <a:solidFill>
                    <a:srgbClr val="007A92"/>
                  </a:solidFill>
                </a:uFill>
                <a:latin typeface="Calibri"/>
                <a:cs typeface="Calibri"/>
              </a:rPr>
              <a:t> </a:t>
            </a:r>
            <a:r>
              <a:rPr sz="1800" u="sng" dirty="0">
                <a:solidFill>
                  <a:srgbClr val="007A92"/>
                </a:solidFill>
                <a:uFill>
                  <a:solidFill>
                    <a:srgbClr val="007A92"/>
                  </a:solidFill>
                </a:uFill>
                <a:latin typeface="Calibri"/>
                <a:cs typeface="Calibri"/>
              </a:rPr>
              <a:t>et</a:t>
            </a:r>
            <a:r>
              <a:rPr sz="1800" u="sng" spc="-30" dirty="0">
                <a:solidFill>
                  <a:srgbClr val="007A92"/>
                </a:solidFill>
                <a:uFill>
                  <a:solidFill>
                    <a:srgbClr val="007A92"/>
                  </a:solidFill>
                </a:uFill>
                <a:latin typeface="Calibri"/>
                <a:cs typeface="Calibri"/>
              </a:rPr>
              <a:t> </a:t>
            </a:r>
            <a:r>
              <a:rPr sz="1800" u="sng" dirty="0">
                <a:solidFill>
                  <a:srgbClr val="007A92"/>
                </a:solidFill>
                <a:uFill>
                  <a:solidFill>
                    <a:srgbClr val="007A92"/>
                  </a:solidFill>
                </a:uFill>
                <a:latin typeface="Calibri"/>
                <a:cs typeface="Calibri"/>
              </a:rPr>
              <a:t>al.,</a:t>
            </a:r>
            <a:r>
              <a:rPr sz="1800" u="sng" spc="-35" dirty="0">
                <a:solidFill>
                  <a:srgbClr val="007A92"/>
                </a:solidFill>
                <a:uFill>
                  <a:solidFill>
                    <a:srgbClr val="007A92"/>
                  </a:solidFill>
                </a:uFill>
                <a:latin typeface="Calibri"/>
                <a:cs typeface="Calibri"/>
              </a:rPr>
              <a:t> </a:t>
            </a:r>
            <a:r>
              <a:rPr sz="1800" u="sng" spc="-10" dirty="0">
                <a:solidFill>
                  <a:srgbClr val="007A92"/>
                </a:solidFill>
                <a:uFill>
                  <a:solidFill>
                    <a:srgbClr val="007A92"/>
                  </a:solidFill>
                </a:uFill>
                <a:latin typeface="Calibri"/>
                <a:cs typeface="Calibri"/>
              </a:rPr>
              <a:t>2022</a:t>
            </a:r>
            <a:r>
              <a:rPr sz="1800" spc="-10" dirty="0">
                <a:latin typeface="Calibri"/>
                <a:cs typeface="Calibri"/>
              </a:rPr>
              <a:t>]</a:t>
            </a:r>
            <a:endParaRPr sz="1800">
              <a:latin typeface="Calibri"/>
              <a:cs typeface="Calibri"/>
            </a:endParaRPr>
          </a:p>
        </p:txBody>
      </p:sp>
      <p:sp>
        <p:nvSpPr>
          <p:cNvPr id="8" name="object 8"/>
          <p:cNvSpPr txBox="1"/>
          <p:nvPr/>
        </p:nvSpPr>
        <p:spPr>
          <a:xfrm>
            <a:off x="484733" y="1137665"/>
            <a:ext cx="4576445" cy="3761104"/>
          </a:xfrm>
          <a:prstGeom prst="rect">
            <a:avLst/>
          </a:prstGeom>
        </p:spPr>
        <p:txBody>
          <a:bodyPr vert="horz" wrap="square" lIns="0" tIns="13335" rIns="0" bIns="0" rtlCol="0">
            <a:spAutoFit/>
          </a:bodyPr>
          <a:lstStyle/>
          <a:p>
            <a:pPr marL="354965" indent="-342265">
              <a:lnSpc>
                <a:spcPct val="100000"/>
              </a:lnSpc>
              <a:spcBef>
                <a:spcPts val="105"/>
              </a:spcBef>
              <a:buClr>
                <a:srgbClr val="8A1515"/>
              </a:buClr>
              <a:buFont typeface="Times New Roman"/>
              <a:buChar char="•"/>
              <a:tabLst>
                <a:tab pos="354965" algn="l"/>
                <a:tab pos="355600" algn="l"/>
              </a:tabLst>
            </a:pPr>
            <a:r>
              <a:rPr sz="2300" dirty="0">
                <a:latin typeface="Calibri"/>
                <a:cs typeface="Calibri"/>
              </a:rPr>
              <a:t>As</a:t>
            </a:r>
            <a:r>
              <a:rPr sz="2300" spc="-45" dirty="0">
                <a:latin typeface="Calibri"/>
                <a:cs typeface="Calibri"/>
              </a:rPr>
              <a:t> </a:t>
            </a:r>
            <a:r>
              <a:rPr sz="2300" dirty="0">
                <a:latin typeface="Calibri"/>
                <a:cs typeface="Calibri"/>
              </a:rPr>
              <a:t>is</a:t>
            </a:r>
            <a:r>
              <a:rPr sz="2300" spc="-5" dirty="0">
                <a:latin typeface="Calibri"/>
                <a:cs typeface="Calibri"/>
              </a:rPr>
              <a:t> </a:t>
            </a:r>
            <a:r>
              <a:rPr sz="2300" dirty="0">
                <a:latin typeface="Calibri"/>
                <a:cs typeface="Calibri"/>
              </a:rPr>
              <a:t>usually</a:t>
            </a:r>
            <a:r>
              <a:rPr sz="2300" spc="-40" dirty="0">
                <a:latin typeface="Calibri"/>
                <a:cs typeface="Calibri"/>
              </a:rPr>
              <a:t> </a:t>
            </a:r>
            <a:r>
              <a:rPr sz="2300" dirty="0">
                <a:latin typeface="Calibri"/>
                <a:cs typeface="Calibri"/>
              </a:rPr>
              <a:t>the</a:t>
            </a:r>
            <a:r>
              <a:rPr sz="2300" spc="15" dirty="0">
                <a:latin typeface="Calibri"/>
                <a:cs typeface="Calibri"/>
              </a:rPr>
              <a:t> </a:t>
            </a:r>
            <a:r>
              <a:rPr sz="2300" dirty="0">
                <a:latin typeface="Calibri"/>
                <a:cs typeface="Calibri"/>
              </a:rPr>
              <a:t>case,</a:t>
            </a:r>
            <a:r>
              <a:rPr sz="2300" spc="5" dirty="0">
                <a:latin typeface="Calibri"/>
                <a:cs typeface="Calibri"/>
              </a:rPr>
              <a:t> </a:t>
            </a:r>
            <a:r>
              <a:rPr sz="2300" b="1" dirty="0">
                <a:latin typeface="Calibri"/>
                <a:cs typeface="Calibri"/>
              </a:rPr>
              <a:t>data</a:t>
            </a:r>
            <a:r>
              <a:rPr sz="2300" b="1" spc="10" dirty="0">
                <a:latin typeface="Calibri"/>
                <a:cs typeface="Calibri"/>
              </a:rPr>
              <a:t> </a:t>
            </a:r>
            <a:r>
              <a:rPr sz="2300" b="1" dirty="0">
                <a:latin typeface="Calibri"/>
                <a:cs typeface="Calibri"/>
              </a:rPr>
              <a:t>+ </a:t>
            </a:r>
            <a:r>
              <a:rPr sz="2300" b="1" spc="-10" dirty="0">
                <a:latin typeface="Calibri"/>
                <a:cs typeface="Calibri"/>
              </a:rPr>
              <a:t>model</a:t>
            </a:r>
            <a:endParaRPr sz="2300">
              <a:latin typeface="Calibri"/>
              <a:cs typeface="Calibri"/>
            </a:endParaRPr>
          </a:p>
          <a:p>
            <a:pPr marL="355600">
              <a:lnSpc>
                <a:spcPct val="100000"/>
              </a:lnSpc>
            </a:pPr>
            <a:r>
              <a:rPr sz="2300" b="1" dirty="0">
                <a:latin typeface="Calibri"/>
                <a:cs typeface="Calibri"/>
              </a:rPr>
              <a:t>scale</a:t>
            </a:r>
            <a:r>
              <a:rPr sz="2300" b="1" spc="-25" dirty="0">
                <a:latin typeface="Calibri"/>
                <a:cs typeface="Calibri"/>
              </a:rPr>
              <a:t> </a:t>
            </a:r>
            <a:r>
              <a:rPr sz="2300" dirty="0">
                <a:latin typeface="Calibri"/>
                <a:cs typeface="Calibri"/>
              </a:rPr>
              <a:t>is</a:t>
            </a:r>
            <a:r>
              <a:rPr sz="2300" spc="-15" dirty="0">
                <a:latin typeface="Calibri"/>
                <a:cs typeface="Calibri"/>
              </a:rPr>
              <a:t> </a:t>
            </a:r>
            <a:r>
              <a:rPr sz="2300" dirty="0">
                <a:latin typeface="Calibri"/>
                <a:cs typeface="Calibri"/>
              </a:rPr>
              <a:t>key</a:t>
            </a:r>
            <a:r>
              <a:rPr sz="2300" spc="-5" dirty="0">
                <a:latin typeface="Calibri"/>
                <a:cs typeface="Calibri"/>
              </a:rPr>
              <a:t> </a:t>
            </a:r>
            <a:r>
              <a:rPr sz="2300" dirty="0">
                <a:latin typeface="Calibri"/>
                <a:cs typeface="Calibri"/>
              </a:rPr>
              <a:t>for</a:t>
            </a:r>
            <a:r>
              <a:rPr sz="2300" spc="-25" dirty="0">
                <a:latin typeface="Calibri"/>
                <a:cs typeface="Calibri"/>
              </a:rPr>
              <a:t> </a:t>
            </a:r>
            <a:r>
              <a:rPr sz="2300" dirty="0">
                <a:latin typeface="Calibri"/>
                <a:cs typeface="Calibri"/>
              </a:rPr>
              <a:t>this</a:t>
            </a:r>
            <a:r>
              <a:rPr sz="2300" spc="-5" dirty="0">
                <a:latin typeface="Calibri"/>
                <a:cs typeface="Calibri"/>
              </a:rPr>
              <a:t> </a:t>
            </a:r>
            <a:r>
              <a:rPr sz="2300" dirty="0">
                <a:latin typeface="Calibri"/>
                <a:cs typeface="Calibri"/>
              </a:rPr>
              <a:t>to</a:t>
            </a:r>
            <a:r>
              <a:rPr sz="2300" spc="10" dirty="0">
                <a:latin typeface="Calibri"/>
                <a:cs typeface="Calibri"/>
              </a:rPr>
              <a:t> </a:t>
            </a:r>
            <a:r>
              <a:rPr sz="2300" spc="-10" dirty="0">
                <a:latin typeface="Calibri"/>
                <a:cs typeface="Calibri"/>
              </a:rPr>
              <a:t>work!</a:t>
            </a:r>
            <a:endParaRPr sz="2300">
              <a:latin typeface="Calibri"/>
              <a:cs typeface="Calibri"/>
            </a:endParaRPr>
          </a:p>
          <a:p>
            <a:pPr marL="354965" marR="918844" indent="-342265">
              <a:lnSpc>
                <a:spcPct val="100000"/>
              </a:lnSpc>
              <a:spcBef>
                <a:spcPts val="600"/>
              </a:spcBef>
              <a:buClr>
                <a:srgbClr val="8A1515"/>
              </a:buClr>
              <a:buFont typeface="Times New Roman"/>
              <a:buChar char="•"/>
              <a:tabLst>
                <a:tab pos="354965" algn="l"/>
                <a:tab pos="355600" algn="l"/>
              </a:tabLst>
            </a:pPr>
            <a:r>
              <a:rPr sz="2300" dirty="0">
                <a:latin typeface="Calibri"/>
                <a:cs typeface="Calibri"/>
              </a:rPr>
              <a:t>For</a:t>
            </a:r>
            <a:r>
              <a:rPr sz="2300" spc="-30" dirty="0">
                <a:latin typeface="Calibri"/>
                <a:cs typeface="Calibri"/>
              </a:rPr>
              <a:t> </a:t>
            </a:r>
            <a:r>
              <a:rPr sz="2300" dirty="0">
                <a:latin typeface="Calibri"/>
                <a:cs typeface="Calibri"/>
              </a:rPr>
              <a:t>example,</a:t>
            </a:r>
            <a:r>
              <a:rPr sz="2300" spc="-25" dirty="0">
                <a:latin typeface="Calibri"/>
                <a:cs typeface="Calibri"/>
              </a:rPr>
              <a:t> </a:t>
            </a:r>
            <a:r>
              <a:rPr sz="2300" dirty="0">
                <a:latin typeface="Calibri"/>
                <a:cs typeface="Calibri"/>
              </a:rPr>
              <a:t>the</a:t>
            </a:r>
            <a:r>
              <a:rPr sz="2300" spc="10" dirty="0">
                <a:latin typeface="Calibri"/>
                <a:cs typeface="Calibri"/>
              </a:rPr>
              <a:t> </a:t>
            </a:r>
            <a:r>
              <a:rPr sz="2300" b="1" spc="-10" dirty="0">
                <a:latin typeface="Calibri"/>
                <a:cs typeface="Calibri"/>
              </a:rPr>
              <a:t>Super- </a:t>
            </a:r>
            <a:r>
              <a:rPr sz="2300" b="1" dirty="0">
                <a:latin typeface="Calibri"/>
                <a:cs typeface="Calibri"/>
              </a:rPr>
              <a:t>NaturalInstructions</a:t>
            </a:r>
            <a:r>
              <a:rPr sz="2300" b="1" spc="-114" dirty="0">
                <a:latin typeface="Calibri"/>
                <a:cs typeface="Calibri"/>
              </a:rPr>
              <a:t> </a:t>
            </a:r>
            <a:r>
              <a:rPr sz="2300" spc="-10" dirty="0">
                <a:latin typeface="Calibri"/>
                <a:cs typeface="Calibri"/>
              </a:rPr>
              <a:t>dataset </a:t>
            </a:r>
            <a:r>
              <a:rPr sz="2300" dirty="0">
                <a:latin typeface="Calibri"/>
                <a:cs typeface="Calibri"/>
              </a:rPr>
              <a:t>contains</a:t>
            </a:r>
            <a:r>
              <a:rPr sz="2300" spc="-30" dirty="0">
                <a:latin typeface="Calibri"/>
                <a:cs typeface="Calibri"/>
              </a:rPr>
              <a:t> </a:t>
            </a:r>
            <a:r>
              <a:rPr sz="2300" b="1" dirty="0">
                <a:latin typeface="Calibri"/>
                <a:cs typeface="Calibri"/>
              </a:rPr>
              <a:t>over</a:t>
            </a:r>
            <a:r>
              <a:rPr sz="2300" b="1" spc="-40" dirty="0">
                <a:latin typeface="Calibri"/>
                <a:cs typeface="Calibri"/>
              </a:rPr>
              <a:t> </a:t>
            </a:r>
            <a:r>
              <a:rPr sz="2300" b="1" dirty="0">
                <a:latin typeface="Calibri"/>
                <a:cs typeface="Calibri"/>
              </a:rPr>
              <a:t>1.6K</a:t>
            </a:r>
            <a:r>
              <a:rPr sz="2300" b="1" spc="-20" dirty="0">
                <a:latin typeface="Calibri"/>
                <a:cs typeface="Calibri"/>
              </a:rPr>
              <a:t> </a:t>
            </a:r>
            <a:r>
              <a:rPr sz="2300" b="1" spc="-10" dirty="0">
                <a:latin typeface="Calibri"/>
                <a:cs typeface="Calibri"/>
              </a:rPr>
              <a:t>tasks, </a:t>
            </a:r>
            <a:r>
              <a:rPr sz="2300" b="1" dirty="0">
                <a:latin typeface="Calibri"/>
                <a:cs typeface="Calibri"/>
              </a:rPr>
              <a:t>3M+</a:t>
            </a:r>
            <a:r>
              <a:rPr sz="2300" b="1" spc="-5" dirty="0">
                <a:latin typeface="Calibri"/>
                <a:cs typeface="Calibri"/>
              </a:rPr>
              <a:t> </a:t>
            </a:r>
            <a:r>
              <a:rPr sz="2300" spc="-10" dirty="0">
                <a:latin typeface="Calibri"/>
                <a:cs typeface="Calibri"/>
              </a:rPr>
              <a:t>examples</a:t>
            </a:r>
            <a:endParaRPr sz="2300">
              <a:latin typeface="Calibri"/>
              <a:cs typeface="Calibri"/>
            </a:endParaRPr>
          </a:p>
          <a:p>
            <a:pPr marL="698500" marR="48895" lvl="1" indent="-228600">
              <a:lnSpc>
                <a:spcPct val="100000"/>
              </a:lnSpc>
              <a:spcBef>
                <a:spcPts val="600"/>
              </a:spcBef>
              <a:buClr>
                <a:srgbClr val="007A92"/>
              </a:buClr>
              <a:buFont typeface="Times New Roman"/>
              <a:buChar char="•"/>
              <a:tabLst>
                <a:tab pos="698500" algn="l"/>
              </a:tabLst>
            </a:pPr>
            <a:r>
              <a:rPr sz="2300" dirty="0">
                <a:latin typeface="Calibri"/>
                <a:cs typeface="Calibri"/>
              </a:rPr>
              <a:t>Classification,</a:t>
            </a:r>
            <a:r>
              <a:rPr sz="2300" spc="-70" dirty="0">
                <a:latin typeface="Calibri"/>
                <a:cs typeface="Calibri"/>
              </a:rPr>
              <a:t> </a:t>
            </a:r>
            <a:r>
              <a:rPr sz="2300" dirty="0">
                <a:latin typeface="Calibri"/>
                <a:cs typeface="Calibri"/>
              </a:rPr>
              <a:t>sequence</a:t>
            </a:r>
            <a:r>
              <a:rPr sz="2300" spc="-25" dirty="0">
                <a:latin typeface="Calibri"/>
                <a:cs typeface="Calibri"/>
              </a:rPr>
              <a:t> </a:t>
            </a:r>
            <a:r>
              <a:rPr sz="2300" spc="-10" dirty="0">
                <a:latin typeface="Calibri"/>
                <a:cs typeface="Calibri"/>
              </a:rPr>
              <a:t>tagging, </a:t>
            </a:r>
            <a:r>
              <a:rPr sz="2300" dirty="0">
                <a:latin typeface="Calibri"/>
                <a:cs typeface="Calibri"/>
              </a:rPr>
              <a:t>rewriting,</a:t>
            </a:r>
            <a:r>
              <a:rPr sz="2300" spc="-15" dirty="0">
                <a:latin typeface="Calibri"/>
                <a:cs typeface="Calibri"/>
              </a:rPr>
              <a:t> </a:t>
            </a:r>
            <a:r>
              <a:rPr sz="2300" dirty="0">
                <a:latin typeface="Calibri"/>
                <a:cs typeface="Calibri"/>
              </a:rPr>
              <a:t>translation,</a:t>
            </a:r>
            <a:r>
              <a:rPr sz="2300" spc="-15" dirty="0">
                <a:latin typeface="Calibri"/>
                <a:cs typeface="Calibri"/>
              </a:rPr>
              <a:t> </a:t>
            </a:r>
            <a:r>
              <a:rPr sz="2300" spc="-10" dirty="0">
                <a:latin typeface="Calibri"/>
                <a:cs typeface="Calibri"/>
              </a:rPr>
              <a:t>QA...</a:t>
            </a:r>
            <a:endParaRPr sz="2300">
              <a:latin typeface="Calibri"/>
              <a:cs typeface="Calibri"/>
            </a:endParaRPr>
          </a:p>
          <a:p>
            <a:pPr marL="354965" marR="641985" indent="-342265">
              <a:lnSpc>
                <a:spcPct val="100000"/>
              </a:lnSpc>
              <a:spcBef>
                <a:spcPts val="605"/>
              </a:spcBef>
              <a:buClr>
                <a:srgbClr val="8A1515"/>
              </a:buClr>
              <a:buFont typeface="Times New Roman"/>
              <a:buChar char="•"/>
              <a:tabLst>
                <a:tab pos="354965" algn="l"/>
                <a:tab pos="355600" algn="l"/>
              </a:tabLst>
            </a:pPr>
            <a:r>
              <a:rPr sz="2300" b="1" dirty="0">
                <a:solidFill>
                  <a:srgbClr val="C00000"/>
                </a:solidFill>
                <a:latin typeface="Calibri"/>
                <a:cs typeface="Calibri"/>
              </a:rPr>
              <a:t>Q:</a:t>
            </a:r>
            <a:r>
              <a:rPr sz="2300" b="1" spc="-30" dirty="0">
                <a:solidFill>
                  <a:srgbClr val="C00000"/>
                </a:solidFill>
                <a:latin typeface="Calibri"/>
                <a:cs typeface="Calibri"/>
              </a:rPr>
              <a:t> </a:t>
            </a:r>
            <a:r>
              <a:rPr sz="2300" dirty="0">
                <a:latin typeface="Calibri"/>
                <a:cs typeface="Calibri"/>
              </a:rPr>
              <a:t>how</a:t>
            </a:r>
            <a:r>
              <a:rPr sz="2300" spc="-10" dirty="0">
                <a:latin typeface="Calibri"/>
                <a:cs typeface="Calibri"/>
              </a:rPr>
              <a:t> </a:t>
            </a:r>
            <a:r>
              <a:rPr sz="2300" dirty="0">
                <a:latin typeface="Calibri"/>
                <a:cs typeface="Calibri"/>
              </a:rPr>
              <a:t>do we</a:t>
            </a:r>
            <a:r>
              <a:rPr sz="2300" spc="-5" dirty="0">
                <a:latin typeface="Calibri"/>
                <a:cs typeface="Calibri"/>
              </a:rPr>
              <a:t> </a:t>
            </a:r>
            <a:r>
              <a:rPr sz="2300" dirty="0">
                <a:latin typeface="Calibri"/>
                <a:cs typeface="Calibri"/>
              </a:rPr>
              <a:t>evaluate</a:t>
            </a:r>
            <a:r>
              <a:rPr sz="2300" spc="10" dirty="0">
                <a:latin typeface="Calibri"/>
                <a:cs typeface="Calibri"/>
              </a:rPr>
              <a:t> </a:t>
            </a:r>
            <a:r>
              <a:rPr sz="2300" dirty="0">
                <a:latin typeface="Calibri"/>
                <a:cs typeface="Calibri"/>
              </a:rPr>
              <a:t>such</a:t>
            </a:r>
            <a:r>
              <a:rPr sz="2300" spc="15" dirty="0">
                <a:latin typeface="Calibri"/>
                <a:cs typeface="Calibri"/>
              </a:rPr>
              <a:t> </a:t>
            </a:r>
            <a:r>
              <a:rPr sz="2300" spc="-50" dirty="0">
                <a:latin typeface="Calibri"/>
                <a:cs typeface="Calibri"/>
              </a:rPr>
              <a:t>a </a:t>
            </a:r>
            <a:r>
              <a:rPr sz="2300" spc="-10" dirty="0">
                <a:latin typeface="Calibri"/>
                <a:cs typeface="Calibri"/>
              </a:rPr>
              <a:t>model?</a:t>
            </a:r>
            <a:endParaRPr sz="2300">
              <a:latin typeface="Calibri"/>
              <a:cs typeface="Calibri"/>
            </a:endParaRPr>
          </a:p>
        </p:txBody>
      </p:sp>
      <p:sp>
        <p:nvSpPr>
          <p:cNvPr id="9" name="object 9"/>
          <p:cNvSpPr/>
          <p:nvPr/>
        </p:nvSpPr>
        <p:spPr>
          <a:xfrm>
            <a:off x="2348483" y="576072"/>
            <a:ext cx="1828800" cy="0"/>
          </a:xfrm>
          <a:custGeom>
            <a:avLst/>
            <a:gdLst/>
            <a:ahLst/>
            <a:cxnLst/>
            <a:rect l="l" t="t" r="r" b="b"/>
            <a:pathLst>
              <a:path w="1828800">
                <a:moveTo>
                  <a:pt x="0" y="0"/>
                </a:moveTo>
                <a:lnTo>
                  <a:pt x="1828800" y="0"/>
                </a:lnTo>
              </a:path>
            </a:pathLst>
          </a:custGeom>
          <a:ln w="57150">
            <a:solidFill>
              <a:srgbClr val="C00000"/>
            </a:solidFill>
          </a:ln>
        </p:spPr>
        <p:txBody>
          <a:bodyPr wrap="square" lIns="0" tIns="0" rIns="0" bIns="0" rtlCol="0"/>
          <a:lstStyle/>
          <a:p>
            <a:endParaRPr/>
          </a:p>
        </p:txBody>
      </p:sp>
      <p:sp>
        <p:nvSpPr>
          <p:cNvPr id="10" name="object 10"/>
          <p:cNvSpPr txBox="1">
            <a:spLocks noGrp="1"/>
          </p:cNvSpPr>
          <p:nvPr>
            <p:ph type="title"/>
          </p:nvPr>
        </p:nvSpPr>
        <p:spPr>
          <a:xfrm>
            <a:off x="484733" y="240919"/>
            <a:ext cx="5819140" cy="513715"/>
          </a:xfrm>
          <a:prstGeom prst="rect">
            <a:avLst/>
          </a:prstGeom>
        </p:spPr>
        <p:txBody>
          <a:bodyPr vert="horz" wrap="square" lIns="0" tIns="12700" rIns="0" bIns="0" rtlCol="0">
            <a:spAutoFit/>
          </a:bodyPr>
          <a:lstStyle/>
          <a:p>
            <a:pPr marL="12700">
              <a:lnSpc>
                <a:spcPct val="100000"/>
              </a:lnSpc>
              <a:spcBef>
                <a:spcPts val="100"/>
              </a:spcBef>
              <a:tabLst>
                <a:tab pos="3796665" algn="l"/>
              </a:tabLst>
            </a:pPr>
            <a:r>
              <a:rPr b="0" dirty="0">
                <a:latin typeface="Calibri"/>
                <a:cs typeface="Calibri"/>
              </a:rPr>
              <a:t>Instruction</a:t>
            </a:r>
            <a:r>
              <a:rPr b="0" spc="-40" dirty="0">
                <a:latin typeface="Calibri"/>
                <a:cs typeface="Calibri"/>
              </a:rPr>
              <a:t> </a:t>
            </a:r>
            <a:r>
              <a:rPr b="0" spc="-10" dirty="0">
                <a:latin typeface="Calibri"/>
                <a:cs typeface="Calibri"/>
              </a:rPr>
              <a:t>finetuning</a:t>
            </a:r>
            <a:r>
              <a:rPr b="0" dirty="0">
                <a:latin typeface="Calibri"/>
                <a:cs typeface="Calibri"/>
              </a:rPr>
              <a:t>	</a:t>
            </a:r>
            <a:r>
              <a:rPr sz="4800" b="0" spc="-15" baseline="3472" dirty="0">
                <a:solidFill>
                  <a:srgbClr val="C00000"/>
                </a:solidFill>
                <a:latin typeface="Calibri"/>
                <a:cs typeface="Calibri"/>
              </a:rPr>
              <a:t>pretraining?</a:t>
            </a:r>
            <a:endParaRPr sz="4800" baseline="3472">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Aside:</a:t>
            </a:r>
            <a:r>
              <a:rPr b="0" spc="-45" dirty="0">
                <a:latin typeface="Calibri"/>
                <a:cs typeface="Calibri"/>
              </a:rPr>
              <a:t> </a:t>
            </a:r>
            <a:r>
              <a:rPr b="0" dirty="0">
                <a:latin typeface="Calibri"/>
                <a:cs typeface="Calibri"/>
              </a:rPr>
              <a:t>new</a:t>
            </a:r>
            <a:r>
              <a:rPr b="0" spc="-45" dirty="0">
                <a:latin typeface="Calibri"/>
                <a:cs typeface="Calibri"/>
              </a:rPr>
              <a:t> </a:t>
            </a:r>
            <a:r>
              <a:rPr b="0" dirty="0">
                <a:latin typeface="Calibri"/>
                <a:cs typeface="Calibri"/>
              </a:rPr>
              <a:t>benchmarks</a:t>
            </a:r>
            <a:r>
              <a:rPr b="0" spc="-50" dirty="0">
                <a:latin typeface="Calibri"/>
                <a:cs typeface="Calibri"/>
              </a:rPr>
              <a:t> </a:t>
            </a:r>
            <a:r>
              <a:rPr b="0" dirty="0">
                <a:latin typeface="Calibri"/>
                <a:cs typeface="Calibri"/>
              </a:rPr>
              <a:t>for</a:t>
            </a:r>
            <a:r>
              <a:rPr b="0" spc="-60" dirty="0">
                <a:latin typeface="Calibri"/>
                <a:cs typeface="Calibri"/>
              </a:rPr>
              <a:t> </a:t>
            </a:r>
            <a:r>
              <a:rPr b="0" dirty="0">
                <a:latin typeface="Calibri"/>
                <a:cs typeface="Calibri"/>
              </a:rPr>
              <a:t>multitask</a:t>
            </a:r>
            <a:r>
              <a:rPr b="0" spc="15" dirty="0">
                <a:latin typeface="Calibri"/>
                <a:cs typeface="Calibri"/>
              </a:rPr>
              <a:t> </a:t>
            </a:r>
            <a:r>
              <a:rPr b="0" spc="-25" dirty="0">
                <a:latin typeface="Calibri"/>
                <a:cs typeface="Calibri"/>
              </a:rPr>
              <a:t>LMs</a:t>
            </a:r>
          </a:p>
        </p:txBody>
      </p:sp>
      <p:sp>
        <p:nvSpPr>
          <p:cNvPr id="3" name="object 3"/>
          <p:cNvSpPr txBox="1"/>
          <p:nvPr/>
        </p:nvSpPr>
        <p:spPr>
          <a:xfrm>
            <a:off x="632256" y="1233931"/>
            <a:ext cx="4743450" cy="2825750"/>
          </a:xfrm>
          <a:prstGeom prst="rect">
            <a:avLst/>
          </a:prstGeom>
        </p:spPr>
        <p:txBody>
          <a:bodyPr vert="horz" wrap="square" lIns="0" tIns="12065" rIns="0" bIns="0" rtlCol="0">
            <a:spAutoFit/>
          </a:bodyPr>
          <a:lstStyle/>
          <a:p>
            <a:pPr marL="12700" marR="587375">
              <a:lnSpc>
                <a:spcPct val="100000"/>
              </a:lnSpc>
              <a:spcBef>
                <a:spcPts val="95"/>
              </a:spcBef>
            </a:pPr>
            <a:r>
              <a:rPr sz="2800" b="1" spc="-20" dirty="0">
                <a:latin typeface="Calibri"/>
                <a:cs typeface="Calibri"/>
              </a:rPr>
              <a:t>Massive</a:t>
            </a:r>
            <a:r>
              <a:rPr sz="2800" b="1" spc="-114" dirty="0">
                <a:latin typeface="Calibri"/>
                <a:cs typeface="Calibri"/>
              </a:rPr>
              <a:t> </a:t>
            </a:r>
            <a:r>
              <a:rPr sz="2800" b="1" spc="-10" dirty="0">
                <a:latin typeface="Calibri"/>
                <a:cs typeface="Calibri"/>
              </a:rPr>
              <a:t>Multitask</a:t>
            </a:r>
            <a:r>
              <a:rPr sz="2800" b="1" spc="-85" dirty="0">
                <a:latin typeface="Calibri"/>
                <a:cs typeface="Calibri"/>
              </a:rPr>
              <a:t> </a:t>
            </a:r>
            <a:r>
              <a:rPr sz="2800" b="1" spc="-10" dirty="0">
                <a:latin typeface="Calibri"/>
                <a:cs typeface="Calibri"/>
              </a:rPr>
              <a:t>Language </a:t>
            </a:r>
            <a:r>
              <a:rPr sz="2800" b="1" spc="-30" dirty="0">
                <a:latin typeface="Calibri"/>
                <a:cs typeface="Calibri"/>
              </a:rPr>
              <a:t>Understanding</a:t>
            </a:r>
            <a:r>
              <a:rPr sz="2800" b="1" spc="-85" dirty="0">
                <a:latin typeface="Calibri"/>
                <a:cs typeface="Calibri"/>
              </a:rPr>
              <a:t> </a:t>
            </a:r>
            <a:r>
              <a:rPr sz="2800" b="1" spc="-10" dirty="0">
                <a:latin typeface="Calibri"/>
                <a:cs typeface="Calibri"/>
              </a:rPr>
              <a:t>(MMLU) </a:t>
            </a:r>
            <a:r>
              <a:rPr sz="2800" dirty="0">
                <a:latin typeface="Calibri"/>
                <a:cs typeface="Calibri"/>
              </a:rPr>
              <a:t>[</a:t>
            </a:r>
            <a:r>
              <a:rPr sz="2800" u="sng" dirty="0">
                <a:solidFill>
                  <a:srgbClr val="007A92"/>
                </a:solidFill>
                <a:uFill>
                  <a:solidFill>
                    <a:srgbClr val="007A92"/>
                  </a:solidFill>
                </a:uFill>
                <a:latin typeface="Calibri"/>
                <a:cs typeface="Calibri"/>
              </a:rPr>
              <a:t>Hendrycks</a:t>
            </a:r>
            <a:r>
              <a:rPr sz="2800" u="sng" spc="-95" dirty="0">
                <a:solidFill>
                  <a:srgbClr val="007A92"/>
                </a:solidFill>
                <a:uFill>
                  <a:solidFill>
                    <a:srgbClr val="007A92"/>
                  </a:solidFill>
                </a:uFill>
                <a:latin typeface="Calibri"/>
                <a:cs typeface="Calibri"/>
              </a:rPr>
              <a:t> </a:t>
            </a:r>
            <a:r>
              <a:rPr sz="2800" u="sng" dirty="0">
                <a:solidFill>
                  <a:srgbClr val="007A92"/>
                </a:solidFill>
                <a:uFill>
                  <a:solidFill>
                    <a:srgbClr val="007A92"/>
                  </a:solidFill>
                </a:uFill>
                <a:latin typeface="Calibri"/>
                <a:cs typeface="Calibri"/>
              </a:rPr>
              <a:t>et</a:t>
            </a:r>
            <a:r>
              <a:rPr sz="2800" u="sng" spc="-160" dirty="0">
                <a:solidFill>
                  <a:srgbClr val="007A92"/>
                </a:solidFill>
                <a:uFill>
                  <a:solidFill>
                    <a:srgbClr val="007A92"/>
                  </a:solidFill>
                </a:uFill>
                <a:latin typeface="Calibri"/>
                <a:cs typeface="Calibri"/>
              </a:rPr>
              <a:t> </a:t>
            </a:r>
            <a:r>
              <a:rPr sz="2800" u="sng" dirty="0">
                <a:solidFill>
                  <a:srgbClr val="007A92"/>
                </a:solidFill>
                <a:uFill>
                  <a:solidFill>
                    <a:srgbClr val="007A92"/>
                  </a:solidFill>
                </a:uFill>
                <a:latin typeface="Calibri"/>
                <a:cs typeface="Calibri"/>
              </a:rPr>
              <a:t>al.,</a:t>
            </a:r>
            <a:r>
              <a:rPr sz="2800" u="sng" spc="-145" dirty="0">
                <a:solidFill>
                  <a:srgbClr val="007A92"/>
                </a:solidFill>
                <a:uFill>
                  <a:solidFill>
                    <a:srgbClr val="007A92"/>
                  </a:solidFill>
                </a:uFill>
                <a:latin typeface="Calibri"/>
                <a:cs typeface="Calibri"/>
              </a:rPr>
              <a:t> </a:t>
            </a:r>
            <a:r>
              <a:rPr sz="2800" u="sng" spc="-10" dirty="0">
                <a:solidFill>
                  <a:srgbClr val="007A92"/>
                </a:solidFill>
                <a:uFill>
                  <a:solidFill>
                    <a:srgbClr val="007A92"/>
                  </a:solidFill>
                </a:uFill>
                <a:latin typeface="Calibri"/>
                <a:cs typeface="Calibri"/>
              </a:rPr>
              <a:t>2021</a:t>
            </a:r>
            <a:r>
              <a:rPr sz="2800" spc="-10" dirty="0">
                <a:latin typeface="Calibri"/>
                <a:cs typeface="Calibri"/>
              </a:rPr>
              <a:t>]</a:t>
            </a:r>
            <a:endParaRPr sz="2800">
              <a:latin typeface="Calibri"/>
              <a:cs typeface="Calibri"/>
            </a:endParaRPr>
          </a:p>
          <a:p>
            <a:pPr>
              <a:lnSpc>
                <a:spcPct val="100000"/>
              </a:lnSpc>
              <a:spcBef>
                <a:spcPts val="35"/>
              </a:spcBef>
            </a:pPr>
            <a:endParaRPr sz="2700">
              <a:latin typeface="Calibri"/>
              <a:cs typeface="Calibri"/>
            </a:endParaRPr>
          </a:p>
          <a:p>
            <a:pPr marL="12700" marR="5080">
              <a:lnSpc>
                <a:spcPct val="100000"/>
              </a:lnSpc>
            </a:pPr>
            <a:r>
              <a:rPr sz="2400" dirty="0">
                <a:latin typeface="Calibri"/>
                <a:cs typeface="Calibri"/>
              </a:rPr>
              <a:t>New</a:t>
            </a:r>
            <a:r>
              <a:rPr sz="2400" spc="-55" dirty="0">
                <a:latin typeface="Calibri"/>
                <a:cs typeface="Calibri"/>
              </a:rPr>
              <a:t> </a:t>
            </a:r>
            <a:r>
              <a:rPr sz="2400" dirty="0">
                <a:latin typeface="Calibri"/>
                <a:cs typeface="Calibri"/>
              </a:rPr>
              <a:t>benchmarks</a:t>
            </a:r>
            <a:r>
              <a:rPr sz="2400" spc="-70" dirty="0">
                <a:latin typeface="Calibri"/>
                <a:cs typeface="Calibri"/>
              </a:rPr>
              <a:t> </a:t>
            </a:r>
            <a:r>
              <a:rPr sz="2400" dirty="0">
                <a:latin typeface="Calibri"/>
                <a:cs typeface="Calibri"/>
              </a:rPr>
              <a:t>for</a:t>
            </a:r>
            <a:r>
              <a:rPr sz="2400" spc="-55" dirty="0">
                <a:latin typeface="Calibri"/>
                <a:cs typeface="Calibri"/>
              </a:rPr>
              <a:t> </a:t>
            </a:r>
            <a:r>
              <a:rPr sz="2400" dirty="0">
                <a:latin typeface="Calibri"/>
                <a:cs typeface="Calibri"/>
              </a:rPr>
              <a:t>measuring</a:t>
            </a:r>
            <a:r>
              <a:rPr sz="2400" spc="-65" dirty="0">
                <a:latin typeface="Calibri"/>
                <a:cs typeface="Calibri"/>
              </a:rPr>
              <a:t> </a:t>
            </a:r>
            <a:r>
              <a:rPr sz="2400" spc="-25" dirty="0">
                <a:latin typeface="Calibri"/>
                <a:cs typeface="Calibri"/>
              </a:rPr>
              <a:t>LM </a:t>
            </a:r>
            <a:r>
              <a:rPr sz="2400" dirty="0">
                <a:latin typeface="Calibri"/>
                <a:cs typeface="Calibri"/>
              </a:rPr>
              <a:t>performance</a:t>
            </a:r>
            <a:r>
              <a:rPr sz="2400" spc="-85" dirty="0">
                <a:latin typeface="Calibri"/>
                <a:cs typeface="Calibri"/>
              </a:rPr>
              <a:t> </a:t>
            </a:r>
            <a:r>
              <a:rPr sz="2400" dirty="0">
                <a:latin typeface="Calibri"/>
                <a:cs typeface="Calibri"/>
              </a:rPr>
              <a:t>on</a:t>
            </a:r>
            <a:r>
              <a:rPr sz="2400" spc="-70" dirty="0">
                <a:latin typeface="Calibri"/>
                <a:cs typeface="Calibri"/>
              </a:rPr>
              <a:t> </a:t>
            </a:r>
            <a:r>
              <a:rPr sz="2400" dirty="0">
                <a:latin typeface="Calibri"/>
                <a:cs typeface="Calibri"/>
              </a:rPr>
              <a:t>57</a:t>
            </a:r>
            <a:r>
              <a:rPr sz="2400" spc="-80" dirty="0">
                <a:latin typeface="Calibri"/>
                <a:cs typeface="Calibri"/>
              </a:rPr>
              <a:t> </a:t>
            </a:r>
            <a:r>
              <a:rPr sz="2400" dirty="0">
                <a:latin typeface="Calibri"/>
                <a:cs typeface="Calibri"/>
              </a:rPr>
              <a:t>diverse</a:t>
            </a:r>
            <a:r>
              <a:rPr sz="2400" spc="-50" dirty="0">
                <a:latin typeface="Calibri"/>
                <a:cs typeface="Calibri"/>
              </a:rPr>
              <a:t> </a:t>
            </a:r>
            <a:r>
              <a:rPr sz="2400" i="1" spc="-10" dirty="0">
                <a:latin typeface="Calibri"/>
                <a:cs typeface="Calibri"/>
              </a:rPr>
              <a:t>knowledge </a:t>
            </a:r>
            <a:r>
              <a:rPr sz="2400" i="1" dirty="0">
                <a:latin typeface="Calibri"/>
                <a:cs typeface="Calibri"/>
              </a:rPr>
              <a:t>intensive</a:t>
            </a:r>
            <a:r>
              <a:rPr sz="2400" i="1" spc="-70" dirty="0">
                <a:latin typeface="Calibri"/>
                <a:cs typeface="Calibri"/>
              </a:rPr>
              <a:t> </a:t>
            </a:r>
            <a:r>
              <a:rPr sz="2400" spc="-20" dirty="0">
                <a:latin typeface="Calibri"/>
                <a:cs typeface="Calibri"/>
              </a:rPr>
              <a:t>tasks</a:t>
            </a:r>
            <a:endParaRPr sz="2400">
              <a:latin typeface="Calibri"/>
              <a:cs typeface="Calibri"/>
            </a:endParaRPr>
          </a:p>
        </p:txBody>
      </p:sp>
      <p:pic>
        <p:nvPicPr>
          <p:cNvPr id="4" name="object 4"/>
          <p:cNvPicPr/>
          <p:nvPr/>
        </p:nvPicPr>
        <p:blipFill>
          <a:blip r:embed="rId2" cstate="print"/>
          <a:stretch>
            <a:fillRect/>
          </a:stretch>
        </p:blipFill>
        <p:spPr>
          <a:xfrm>
            <a:off x="5763767" y="1351788"/>
            <a:ext cx="5385816" cy="5125212"/>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41</a:t>
            </a:fld>
            <a:endParaRPr spc="-25"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Aside:</a:t>
            </a:r>
            <a:r>
              <a:rPr b="0" spc="-45" dirty="0">
                <a:latin typeface="Calibri"/>
                <a:cs typeface="Calibri"/>
              </a:rPr>
              <a:t> </a:t>
            </a:r>
            <a:r>
              <a:rPr b="0" dirty="0">
                <a:latin typeface="Calibri"/>
                <a:cs typeface="Calibri"/>
              </a:rPr>
              <a:t>new</a:t>
            </a:r>
            <a:r>
              <a:rPr b="0" spc="-45" dirty="0">
                <a:latin typeface="Calibri"/>
                <a:cs typeface="Calibri"/>
              </a:rPr>
              <a:t> </a:t>
            </a:r>
            <a:r>
              <a:rPr b="0" dirty="0">
                <a:latin typeface="Calibri"/>
                <a:cs typeface="Calibri"/>
              </a:rPr>
              <a:t>benchmarks</a:t>
            </a:r>
            <a:r>
              <a:rPr b="0" spc="-50" dirty="0">
                <a:latin typeface="Calibri"/>
                <a:cs typeface="Calibri"/>
              </a:rPr>
              <a:t> </a:t>
            </a:r>
            <a:r>
              <a:rPr b="0" dirty="0">
                <a:latin typeface="Calibri"/>
                <a:cs typeface="Calibri"/>
              </a:rPr>
              <a:t>for</a:t>
            </a:r>
            <a:r>
              <a:rPr b="0" spc="-60" dirty="0">
                <a:latin typeface="Calibri"/>
                <a:cs typeface="Calibri"/>
              </a:rPr>
              <a:t> </a:t>
            </a:r>
            <a:r>
              <a:rPr b="0" dirty="0">
                <a:latin typeface="Calibri"/>
                <a:cs typeface="Calibri"/>
              </a:rPr>
              <a:t>multitask</a:t>
            </a:r>
            <a:r>
              <a:rPr b="0" spc="15" dirty="0">
                <a:latin typeface="Calibri"/>
                <a:cs typeface="Calibri"/>
              </a:rPr>
              <a:t> </a:t>
            </a:r>
            <a:r>
              <a:rPr b="0" spc="-25" dirty="0">
                <a:latin typeface="Calibri"/>
                <a:cs typeface="Calibri"/>
              </a:rPr>
              <a:t>LMs</a:t>
            </a:r>
          </a:p>
        </p:txBody>
      </p:sp>
      <p:pic>
        <p:nvPicPr>
          <p:cNvPr id="3" name="object 3"/>
          <p:cNvPicPr/>
          <p:nvPr/>
        </p:nvPicPr>
        <p:blipFill>
          <a:blip r:embed="rId2" cstate="print"/>
          <a:stretch>
            <a:fillRect/>
          </a:stretch>
        </p:blipFill>
        <p:spPr>
          <a:xfrm>
            <a:off x="7237476" y="914400"/>
            <a:ext cx="4389120" cy="5391912"/>
          </a:xfrm>
          <a:prstGeom prst="rect">
            <a:avLst/>
          </a:prstGeom>
        </p:spPr>
      </p:pic>
      <p:sp>
        <p:nvSpPr>
          <p:cNvPr id="4" name="object 4"/>
          <p:cNvSpPr txBox="1"/>
          <p:nvPr/>
        </p:nvSpPr>
        <p:spPr>
          <a:xfrm>
            <a:off x="632256" y="1233931"/>
            <a:ext cx="4942840" cy="878840"/>
          </a:xfrm>
          <a:prstGeom prst="rect">
            <a:avLst/>
          </a:prstGeom>
        </p:spPr>
        <p:txBody>
          <a:bodyPr vert="horz" wrap="square" lIns="0" tIns="12065" rIns="0" bIns="0" rtlCol="0">
            <a:spAutoFit/>
          </a:bodyPr>
          <a:lstStyle/>
          <a:p>
            <a:pPr marL="12700" marR="5080">
              <a:lnSpc>
                <a:spcPct val="100000"/>
              </a:lnSpc>
              <a:spcBef>
                <a:spcPts val="95"/>
              </a:spcBef>
            </a:pPr>
            <a:r>
              <a:rPr sz="2800" b="1" spc="-45" dirty="0">
                <a:latin typeface="Calibri"/>
                <a:cs typeface="Calibri"/>
              </a:rPr>
              <a:t>BIG-</a:t>
            </a:r>
            <a:r>
              <a:rPr sz="2800" b="1" dirty="0">
                <a:latin typeface="Calibri"/>
                <a:cs typeface="Calibri"/>
              </a:rPr>
              <a:t>Bench</a:t>
            </a:r>
            <a:r>
              <a:rPr sz="2800" b="1" spc="25" dirty="0">
                <a:latin typeface="Calibri"/>
                <a:cs typeface="Calibri"/>
              </a:rPr>
              <a:t> </a:t>
            </a:r>
            <a:r>
              <a:rPr sz="2800" spc="-35" dirty="0">
                <a:latin typeface="Calibri"/>
                <a:cs typeface="Calibri"/>
              </a:rPr>
              <a:t>[</a:t>
            </a:r>
            <a:r>
              <a:rPr sz="2800" u="sng" spc="-35" dirty="0">
                <a:solidFill>
                  <a:srgbClr val="007A92"/>
                </a:solidFill>
                <a:uFill>
                  <a:solidFill>
                    <a:srgbClr val="007A92"/>
                  </a:solidFill>
                </a:uFill>
                <a:latin typeface="Calibri"/>
                <a:cs typeface="Calibri"/>
              </a:rPr>
              <a:t>Srivastava</a:t>
            </a:r>
            <a:r>
              <a:rPr sz="2800" u="sng" spc="-85" dirty="0">
                <a:solidFill>
                  <a:srgbClr val="007A92"/>
                </a:solidFill>
                <a:uFill>
                  <a:solidFill>
                    <a:srgbClr val="007A92"/>
                  </a:solidFill>
                </a:uFill>
                <a:latin typeface="Calibri"/>
                <a:cs typeface="Calibri"/>
              </a:rPr>
              <a:t> </a:t>
            </a:r>
            <a:r>
              <a:rPr sz="2800" u="sng" dirty="0">
                <a:solidFill>
                  <a:srgbClr val="007A92"/>
                </a:solidFill>
                <a:uFill>
                  <a:solidFill>
                    <a:srgbClr val="007A92"/>
                  </a:solidFill>
                </a:uFill>
                <a:latin typeface="Calibri"/>
                <a:cs typeface="Calibri"/>
              </a:rPr>
              <a:t>et</a:t>
            </a:r>
            <a:r>
              <a:rPr sz="2800" u="sng" spc="-90" dirty="0">
                <a:solidFill>
                  <a:srgbClr val="007A92"/>
                </a:solidFill>
                <a:uFill>
                  <a:solidFill>
                    <a:srgbClr val="007A92"/>
                  </a:solidFill>
                </a:uFill>
                <a:latin typeface="Calibri"/>
                <a:cs typeface="Calibri"/>
              </a:rPr>
              <a:t> </a:t>
            </a:r>
            <a:r>
              <a:rPr sz="2800" u="sng" dirty="0">
                <a:solidFill>
                  <a:srgbClr val="007A92"/>
                </a:solidFill>
                <a:uFill>
                  <a:solidFill>
                    <a:srgbClr val="007A92"/>
                  </a:solidFill>
                </a:uFill>
                <a:latin typeface="Calibri"/>
                <a:cs typeface="Calibri"/>
              </a:rPr>
              <a:t>al.,</a:t>
            </a:r>
            <a:r>
              <a:rPr sz="2800" u="sng" spc="-70" dirty="0">
                <a:solidFill>
                  <a:srgbClr val="007A92"/>
                </a:solidFill>
                <a:uFill>
                  <a:solidFill>
                    <a:srgbClr val="007A92"/>
                  </a:solidFill>
                </a:uFill>
                <a:latin typeface="Calibri"/>
                <a:cs typeface="Calibri"/>
              </a:rPr>
              <a:t> </a:t>
            </a:r>
            <a:r>
              <a:rPr sz="2800" u="sng" spc="-10" dirty="0">
                <a:solidFill>
                  <a:srgbClr val="007A92"/>
                </a:solidFill>
                <a:uFill>
                  <a:solidFill>
                    <a:srgbClr val="007A92"/>
                  </a:solidFill>
                </a:uFill>
                <a:latin typeface="Calibri"/>
                <a:cs typeface="Calibri"/>
              </a:rPr>
              <a:t>2022</a:t>
            </a:r>
            <a:r>
              <a:rPr sz="2800" spc="-10" dirty="0">
                <a:latin typeface="Calibri"/>
                <a:cs typeface="Calibri"/>
              </a:rPr>
              <a:t>] </a:t>
            </a:r>
            <a:r>
              <a:rPr sz="2800" dirty="0">
                <a:latin typeface="Calibri"/>
                <a:cs typeface="Calibri"/>
              </a:rPr>
              <a:t>200+</a:t>
            </a:r>
            <a:r>
              <a:rPr sz="2800" spc="-114" dirty="0">
                <a:latin typeface="Calibri"/>
                <a:cs typeface="Calibri"/>
              </a:rPr>
              <a:t> </a:t>
            </a:r>
            <a:r>
              <a:rPr sz="2800" dirty="0">
                <a:latin typeface="Calibri"/>
                <a:cs typeface="Calibri"/>
              </a:rPr>
              <a:t>tasks,</a:t>
            </a:r>
            <a:r>
              <a:rPr sz="2800" spc="-135" dirty="0">
                <a:latin typeface="Calibri"/>
                <a:cs typeface="Calibri"/>
              </a:rPr>
              <a:t> </a:t>
            </a:r>
            <a:r>
              <a:rPr sz="2800" spc="-10" dirty="0">
                <a:latin typeface="Calibri"/>
                <a:cs typeface="Calibri"/>
              </a:rPr>
              <a:t>spanning:</a:t>
            </a:r>
            <a:endParaRPr sz="2800">
              <a:latin typeface="Calibri"/>
              <a:cs typeface="Calibri"/>
            </a:endParaRPr>
          </a:p>
        </p:txBody>
      </p:sp>
      <p:pic>
        <p:nvPicPr>
          <p:cNvPr id="5" name="object 5"/>
          <p:cNvPicPr/>
          <p:nvPr/>
        </p:nvPicPr>
        <p:blipFill>
          <a:blip r:embed="rId3" cstate="print"/>
          <a:stretch>
            <a:fillRect/>
          </a:stretch>
        </p:blipFill>
        <p:spPr>
          <a:xfrm>
            <a:off x="1065275" y="2532888"/>
            <a:ext cx="5077968" cy="2909316"/>
          </a:xfrm>
          <a:prstGeom prst="rect">
            <a:avLst/>
          </a:prstGeom>
        </p:spPr>
      </p:pic>
      <p:sp>
        <p:nvSpPr>
          <p:cNvPr id="6" name="object 6"/>
          <p:cNvSpPr txBox="1"/>
          <p:nvPr/>
        </p:nvSpPr>
        <p:spPr>
          <a:xfrm>
            <a:off x="1041908" y="5674258"/>
            <a:ext cx="4877435" cy="513080"/>
          </a:xfrm>
          <a:prstGeom prst="rect">
            <a:avLst/>
          </a:prstGeom>
        </p:spPr>
        <p:txBody>
          <a:bodyPr vert="horz" wrap="square" lIns="0" tIns="12065" rIns="0" bIns="0" rtlCol="0">
            <a:spAutoFit/>
          </a:bodyPr>
          <a:lstStyle/>
          <a:p>
            <a:pPr marL="12700" marR="5080">
              <a:lnSpc>
                <a:spcPct val="100000"/>
              </a:lnSpc>
              <a:spcBef>
                <a:spcPts val="95"/>
              </a:spcBef>
            </a:pPr>
            <a:r>
              <a:rPr sz="1600" u="sng" spc="-10" dirty="0">
                <a:solidFill>
                  <a:srgbClr val="175E52"/>
                </a:solidFill>
                <a:uFill>
                  <a:solidFill>
                    <a:srgbClr val="175E52"/>
                  </a:solidFill>
                </a:uFill>
                <a:latin typeface="Calibri"/>
                <a:cs typeface="Calibri"/>
              </a:rPr>
              <a:t>https://github.com/google/BIG-</a:t>
            </a:r>
            <a:r>
              <a:rPr sz="1600" spc="-10" dirty="0">
                <a:solidFill>
                  <a:srgbClr val="175E52"/>
                </a:solidFill>
                <a:latin typeface="Calibri"/>
                <a:cs typeface="Calibri"/>
              </a:rPr>
              <a:t> </a:t>
            </a:r>
            <a:r>
              <a:rPr sz="1600" u="sng" spc="-20" dirty="0">
                <a:solidFill>
                  <a:srgbClr val="175E52"/>
                </a:solidFill>
                <a:uFill>
                  <a:solidFill>
                    <a:srgbClr val="175E52"/>
                  </a:solidFill>
                </a:uFill>
                <a:latin typeface="Calibri"/>
                <a:cs typeface="Calibri"/>
              </a:rPr>
              <a:t>bench/blob/main/bigbench/benchmark_tasks/README.md</a:t>
            </a:r>
            <a:endParaRPr sz="1600">
              <a:latin typeface="Calibri"/>
              <a:cs typeface="Calibri"/>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42</a:t>
            </a:fld>
            <a:endParaRPr spc="-25"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Aside:</a:t>
            </a:r>
            <a:r>
              <a:rPr b="0" spc="-45" dirty="0">
                <a:latin typeface="Calibri"/>
                <a:cs typeface="Calibri"/>
              </a:rPr>
              <a:t> </a:t>
            </a:r>
            <a:r>
              <a:rPr b="0" dirty="0">
                <a:latin typeface="Calibri"/>
                <a:cs typeface="Calibri"/>
              </a:rPr>
              <a:t>new</a:t>
            </a:r>
            <a:r>
              <a:rPr b="0" spc="-45" dirty="0">
                <a:latin typeface="Calibri"/>
                <a:cs typeface="Calibri"/>
              </a:rPr>
              <a:t> </a:t>
            </a:r>
            <a:r>
              <a:rPr b="0" dirty="0">
                <a:latin typeface="Calibri"/>
                <a:cs typeface="Calibri"/>
              </a:rPr>
              <a:t>benchmarks</a:t>
            </a:r>
            <a:r>
              <a:rPr b="0" spc="-50" dirty="0">
                <a:latin typeface="Calibri"/>
                <a:cs typeface="Calibri"/>
              </a:rPr>
              <a:t> </a:t>
            </a:r>
            <a:r>
              <a:rPr b="0" dirty="0">
                <a:latin typeface="Calibri"/>
                <a:cs typeface="Calibri"/>
              </a:rPr>
              <a:t>for</a:t>
            </a:r>
            <a:r>
              <a:rPr b="0" spc="-60" dirty="0">
                <a:latin typeface="Calibri"/>
                <a:cs typeface="Calibri"/>
              </a:rPr>
              <a:t> </a:t>
            </a:r>
            <a:r>
              <a:rPr b="0" dirty="0">
                <a:latin typeface="Calibri"/>
                <a:cs typeface="Calibri"/>
              </a:rPr>
              <a:t>multitask</a:t>
            </a:r>
            <a:r>
              <a:rPr b="0" spc="15" dirty="0">
                <a:latin typeface="Calibri"/>
                <a:cs typeface="Calibri"/>
              </a:rPr>
              <a:t> </a:t>
            </a:r>
            <a:r>
              <a:rPr b="0" spc="-25" dirty="0">
                <a:latin typeface="Calibri"/>
                <a:cs typeface="Calibri"/>
              </a:rPr>
              <a:t>LMs</a:t>
            </a:r>
          </a:p>
        </p:txBody>
      </p:sp>
      <p:pic>
        <p:nvPicPr>
          <p:cNvPr id="3" name="object 3"/>
          <p:cNvPicPr/>
          <p:nvPr/>
        </p:nvPicPr>
        <p:blipFill>
          <a:blip r:embed="rId2" cstate="print"/>
          <a:stretch>
            <a:fillRect/>
          </a:stretch>
        </p:blipFill>
        <p:spPr>
          <a:xfrm>
            <a:off x="6336791" y="1344167"/>
            <a:ext cx="5500116" cy="1269491"/>
          </a:xfrm>
          <a:prstGeom prst="rect">
            <a:avLst/>
          </a:prstGeom>
        </p:spPr>
      </p:pic>
      <p:pic>
        <p:nvPicPr>
          <p:cNvPr id="4" name="object 4"/>
          <p:cNvPicPr/>
          <p:nvPr/>
        </p:nvPicPr>
        <p:blipFill>
          <a:blip r:embed="rId3" cstate="print"/>
          <a:stretch>
            <a:fillRect/>
          </a:stretch>
        </p:blipFill>
        <p:spPr>
          <a:xfrm>
            <a:off x="6409944" y="2883407"/>
            <a:ext cx="4434840" cy="3247643"/>
          </a:xfrm>
          <a:prstGeom prst="rect">
            <a:avLst/>
          </a:prstGeom>
        </p:spPr>
      </p:pic>
      <p:sp>
        <p:nvSpPr>
          <p:cNvPr id="5" name="object 5"/>
          <p:cNvSpPr txBox="1"/>
          <p:nvPr/>
        </p:nvSpPr>
        <p:spPr>
          <a:xfrm>
            <a:off x="632256" y="1233931"/>
            <a:ext cx="4942840" cy="878840"/>
          </a:xfrm>
          <a:prstGeom prst="rect">
            <a:avLst/>
          </a:prstGeom>
        </p:spPr>
        <p:txBody>
          <a:bodyPr vert="horz" wrap="square" lIns="0" tIns="12065" rIns="0" bIns="0" rtlCol="0">
            <a:spAutoFit/>
          </a:bodyPr>
          <a:lstStyle/>
          <a:p>
            <a:pPr marL="12700" marR="5080">
              <a:lnSpc>
                <a:spcPct val="100000"/>
              </a:lnSpc>
              <a:spcBef>
                <a:spcPts val="95"/>
              </a:spcBef>
            </a:pPr>
            <a:r>
              <a:rPr sz="2800" b="1" spc="-45" dirty="0">
                <a:latin typeface="Calibri"/>
                <a:cs typeface="Calibri"/>
              </a:rPr>
              <a:t>BIG-</a:t>
            </a:r>
            <a:r>
              <a:rPr sz="2800" b="1" dirty="0">
                <a:latin typeface="Calibri"/>
                <a:cs typeface="Calibri"/>
              </a:rPr>
              <a:t>Bench</a:t>
            </a:r>
            <a:r>
              <a:rPr sz="2800" b="1" spc="25" dirty="0">
                <a:latin typeface="Calibri"/>
                <a:cs typeface="Calibri"/>
              </a:rPr>
              <a:t> </a:t>
            </a:r>
            <a:r>
              <a:rPr sz="2800" spc="-35" dirty="0">
                <a:latin typeface="Calibri"/>
                <a:cs typeface="Calibri"/>
              </a:rPr>
              <a:t>[</a:t>
            </a:r>
            <a:r>
              <a:rPr sz="2800" u="sng" spc="-35" dirty="0">
                <a:solidFill>
                  <a:srgbClr val="007A92"/>
                </a:solidFill>
                <a:uFill>
                  <a:solidFill>
                    <a:srgbClr val="007A92"/>
                  </a:solidFill>
                </a:uFill>
                <a:latin typeface="Calibri"/>
                <a:cs typeface="Calibri"/>
              </a:rPr>
              <a:t>Srivastava</a:t>
            </a:r>
            <a:r>
              <a:rPr sz="2800" u="sng" spc="-85" dirty="0">
                <a:solidFill>
                  <a:srgbClr val="007A92"/>
                </a:solidFill>
                <a:uFill>
                  <a:solidFill>
                    <a:srgbClr val="007A92"/>
                  </a:solidFill>
                </a:uFill>
                <a:latin typeface="Calibri"/>
                <a:cs typeface="Calibri"/>
              </a:rPr>
              <a:t> </a:t>
            </a:r>
            <a:r>
              <a:rPr sz="2800" u="sng" dirty="0">
                <a:solidFill>
                  <a:srgbClr val="007A92"/>
                </a:solidFill>
                <a:uFill>
                  <a:solidFill>
                    <a:srgbClr val="007A92"/>
                  </a:solidFill>
                </a:uFill>
                <a:latin typeface="Calibri"/>
                <a:cs typeface="Calibri"/>
              </a:rPr>
              <a:t>et</a:t>
            </a:r>
            <a:r>
              <a:rPr sz="2800" u="sng" spc="-90" dirty="0">
                <a:solidFill>
                  <a:srgbClr val="007A92"/>
                </a:solidFill>
                <a:uFill>
                  <a:solidFill>
                    <a:srgbClr val="007A92"/>
                  </a:solidFill>
                </a:uFill>
                <a:latin typeface="Calibri"/>
                <a:cs typeface="Calibri"/>
              </a:rPr>
              <a:t> </a:t>
            </a:r>
            <a:r>
              <a:rPr sz="2800" u="sng" dirty="0">
                <a:solidFill>
                  <a:srgbClr val="007A92"/>
                </a:solidFill>
                <a:uFill>
                  <a:solidFill>
                    <a:srgbClr val="007A92"/>
                  </a:solidFill>
                </a:uFill>
                <a:latin typeface="Calibri"/>
                <a:cs typeface="Calibri"/>
              </a:rPr>
              <a:t>al.,</a:t>
            </a:r>
            <a:r>
              <a:rPr sz="2800" u="sng" spc="-70" dirty="0">
                <a:solidFill>
                  <a:srgbClr val="007A92"/>
                </a:solidFill>
                <a:uFill>
                  <a:solidFill>
                    <a:srgbClr val="007A92"/>
                  </a:solidFill>
                </a:uFill>
                <a:latin typeface="Calibri"/>
                <a:cs typeface="Calibri"/>
              </a:rPr>
              <a:t> </a:t>
            </a:r>
            <a:r>
              <a:rPr sz="2800" u="sng" spc="-10" dirty="0">
                <a:solidFill>
                  <a:srgbClr val="007A92"/>
                </a:solidFill>
                <a:uFill>
                  <a:solidFill>
                    <a:srgbClr val="007A92"/>
                  </a:solidFill>
                </a:uFill>
                <a:latin typeface="Calibri"/>
                <a:cs typeface="Calibri"/>
              </a:rPr>
              <a:t>2022</a:t>
            </a:r>
            <a:r>
              <a:rPr sz="2800" spc="-10" dirty="0">
                <a:latin typeface="Calibri"/>
                <a:cs typeface="Calibri"/>
              </a:rPr>
              <a:t>] </a:t>
            </a:r>
            <a:r>
              <a:rPr sz="2800" dirty="0">
                <a:latin typeface="Calibri"/>
                <a:cs typeface="Calibri"/>
              </a:rPr>
              <a:t>200+</a:t>
            </a:r>
            <a:r>
              <a:rPr sz="2800" spc="-114" dirty="0">
                <a:latin typeface="Calibri"/>
                <a:cs typeface="Calibri"/>
              </a:rPr>
              <a:t> </a:t>
            </a:r>
            <a:r>
              <a:rPr sz="2800" dirty="0">
                <a:latin typeface="Calibri"/>
                <a:cs typeface="Calibri"/>
              </a:rPr>
              <a:t>tasks,</a:t>
            </a:r>
            <a:r>
              <a:rPr sz="2800" spc="-135" dirty="0">
                <a:latin typeface="Calibri"/>
                <a:cs typeface="Calibri"/>
              </a:rPr>
              <a:t> </a:t>
            </a:r>
            <a:r>
              <a:rPr sz="2800" spc="-10" dirty="0">
                <a:latin typeface="Calibri"/>
                <a:cs typeface="Calibri"/>
              </a:rPr>
              <a:t>spanning:</a:t>
            </a:r>
            <a:endParaRPr sz="2800">
              <a:latin typeface="Calibri"/>
              <a:cs typeface="Calibri"/>
            </a:endParaRPr>
          </a:p>
        </p:txBody>
      </p:sp>
      <p:pic>
        <p:nvPicPr>
          <p:cNvPr id="6" name="object 6"/>
          <p:cNvPicPr/>
          <p:nvPr/>
        </p:nvPicPr>
        <p:blipFill>
          <a:blip r:embed="rId4" cstate="print"/>
          <a:stretch>
            <a:fillRect/>
          </a:stretch>
        </p:blipFill>
        <p:spPr>
          <a:xfrm>
            <a:off x="1065275" y="2532888"/>
            <a:ext cx="5077968" cy="2909316"/>
          </a:xfrm>
          <a:prstGeom prst="rect">
            <a:avLst/>
          </a:prstGeom>
        </p:spPr>
      </p:pic>
      <p:sp>
        <p:nvSpPr>
          <p:cNvPr id="7" name="object 7"/>
          <p:cNvSpPr txBox="1"/>
          <p:nvPr/>
        </p:nvSpPr>
        <p:spPr>
          <a:xfrm>
            <a:off x="1041908" y="5674258"/>
            <a:ext cx="4877435" cy="513080"/>
          </a:xfrm>
          <a:prstGeom prst="rect">
            <a:avLst/>
          </a:prstGeom>
        </p:spPr>
        <p:txBody>
          <a:bodyPr vert="horz" wrap="square" lIns="0" tIns="12065" rIns="0" bIns="0" rtlCol="0">
            <a:spAutoFit/>
          </a:bodyPr>
          <a:lstStyle/>
          <a:p>
            <a:pPr marL="12700" marR="5080">
              <a:lnSpc>
                <a:spcPct val="100000"/>
              </a:lnSpc>
              <a:spcBef>
                <a:spcPts val="95"/>
              </a:spcBef>
            </a:pPr>
            <a:r>
              <a:rPr sz="1600" u="sng" spc="-10" dirty="0">
                <a:solidFill>
                  <a:srgbClr val="175E52"/>
                </a:solidFill>
                <a:uFill>
                  <a:solidFill>
                    <a:srgbClr val="175E52"/>
                  </a:solidFill>
                </a:uFill>
                <a:latin typeface="Calibri"/>
                <a:cs typeface="Calibri"/>
              </a:rPr>
              <a:t>https://github.com/google/BIG-</a:t>
            </a:r>
            <a:r>
              <a:rPr sz="1600" spc="-10" dirty="0">
                <a:solidFill>
                  <a:srgbClr val="175E52"/>
                </a:solidFill>
                <a:latin typeface="Calibri"/>
                <a:cs typeface="Calibri"/>
              </a:rPr>
              <a:t> </a:t>
            </a:r>
            <a:r>
              <a:rPr sz="1600" u="sng" spc="-20" dirty="0">
                <a:solidFill>
                  <a:srgbClr val="175E52"/>
                </a:solidFill>
                <a:uFill>
                  <a:solidFill>
                    <a:srgbClr val="175E52"/>
                  </a:solidFill>
                </a:uFill>
                <a:latin typeface="Calibri"/>
                <a:cs typeface="Calibri"/>
              </a:rPr>
              <a:t>bench/blob/main/bigbench/benchmark_tasks/README.md</a:t>
            </a:r>
            <a:endParaRPr sz="1600">
              <a:latin typeface="Calibri"/>
              <a:cs typeface="Calibri"/>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43</a:t>
            </a:fld>
            <a:endParaRPr spc="-25"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50165">
              <a:lnSpc>
                <a:spcPct val="100000"/>
              </a:lnSpc>
              <a:spcBef>
                <a:spcPts val="100"/>
              </a:spcBef>
            </a:pPr>
            <a:r>
              <a:rPr b="0" dirty="0">
                <a:latin typeface="Calibri"/>
                <a:cs typeface="Calibri"/>
              </a:rPr>
              <a:t>Instruction</a:t>
            </a:r>
            <a:r>
              <a:rPr b="0" spc="-40" dirty="0">
                <a:latin typeface="Calibri"/>
                <a:cs typeface="Calibri"/>
              </a:rPr>
              <a:t> </a:t>
            </a:r>
            <a:r>
              <a:rPr b="0" spc="-10" dirty="0">
                <a:latin typeface="Calibri"/>
                <a:cs typeface="Calibri"/>
              </a:rPr>
              <a:t>finetuning</a:t>
            </a:r>
          </a:p>
        </p:txBody>
      </p:sp>
      <p:grpSp>
        <p:nvGrpSpPr>
          <p:cNvPr id="3" name="object 3"/>
          <p:cNvGrpSpPr/>
          <p:nvPr/>
        </p:nvGrpSpPr>
        <p:grpSpPr>
          <a:xfrm>
            <a:off x="274320" y="1411224"/>
            <a:ext cx="11660505" cy="4425950"/>
            <a:chOff x="274320" y="1411224"/>
            <a:chExt cx="11660505" cy="4425950"/>
          </a:xfrm>
        </p:grpSpPr>
        <p:pic>
          <p:nvPicPr>
            <p:cNvPr id="4" name="object 4"/>
            <p:cNvPicPr/>
            <p:nvPr/>
          </p:nvPicPr>
          <p:blipFill>
            <a:blip r:embed="rId2" cstate="print"/>
            <a:stretch>
              <a:fillRect/>
            </a:stretch>
          </p:blipFill>
          <p:spPr>
            <a:xfrm>
              <a:off x="274320" y="1411224"/>
              <a:ext cx="11660124" cy="4425696"/>
            </a:xfrm>
            <a:prstGeom prst="rect">
              <a:avLst/>
            </a:prstGeom>
          </p:spPr>
        </p:pic>
        <p:sp>
          <p:nvSpPr>
            <p:cNvPr id="5" name="object 5"/>
            <p:cNvSpPr/>
            <p:nvPr/>
          </p:nvSpPr>
          <p:spPr>
            <a:xfrm>
              <a:off x="7758684" y="1551432"/>
              <a:ext cx="2909570" cy="257810"/>
            </a:xfrm>
            <a:custGeom>
              <a:avLst/>
              <a:gdLst/>
              <a:ahLst/>
              <a:cxnLst/>
              <a:rect l="l" t="t" r="r" b="b"/>
              <a:pathLst>
                <a:path w="2909570" h="257810">
                  <a:moveTo>
                    <a:pt x="2909062" y="0"/>
                  </a:moveTo>
                  <a:lnTo>
                    <a:pt x="0" y="0"/>
                  </a:lnTo>
                  <a:lnTo>
                    <a:pt x="0" y="257301"/>
                  </a:lnTo>
                  <a:lnTo>
                    <a:pt x="2909062" y="257301"/>
                  </a:lnTo>
                  <a:lnTo>
                    <a:pt x="2909062" y="0"/>
                  </a:lnTo>
                  <a:close/>
                </a:path>
              </a:pathLst>
            </a:custGeom>
            <a:solidFill>
              <a:srgbClr val="F5CCCD"/>
            </a:solidFill>
          </p:spPr>
          <p:txBody>
            <a:bodyPr wrap="square" lIns="0" tIns="0" rIns="0" bIns="0" rtlCol="0"/>
            <a:lstStyle/>
            <a:p>
              <a:endParaRPr/>
            </a:p>
          </p:txBody>
        </p:sp>
      </p:grpSp>
      <p:sp>
        <p:nvSpPr>
          <p:cNvPr id="6" name="object 6"/>
          <p:cNvSpPr txBox="1"/>
          <p:nvPr/>
        </p:nvSpPr>
        <p:spPr>
          <a:xfrm>
            <a:off x="7560309" y="1485138"/>
            <a:ext cx="3051810" cy="330835"/>
          </a:xfrm>
          <a:prstGeom prst="rect">
            <a:avLst/>
          </a:prstGeom>
        </p:spPr>
        <p:txBody>
          <a:bodyPr vert="horz" wrap="square" lIns="0" tIns="13335" rIns="0" bIns="0" rtlCol="0">
            <a:spAutoFit/>
          </a:bodyPr>
          <a:lstStyle/>
          <a:p>
            <a:pPr marL="12700">
              <a:lnSpc>
                <a:spcPct val="100000"/>
              </a:lnSpc>
              <a:spcBef>
                <a:spcPts val="105"/>
              </a:spcBef>
            </a:pPr>
            <a:r>
              <a:rPr sz="2000" b="1" dirty="0">
                <a:latin typeface="Calibri"/>
                <a:cs typeface="Calibri"/>
              </a:rPr>
              <a:t>Before</a:t>
            </a:r>
            <a:r>
              <a:rPr sz="2000" b="1" spc="-60" dirty="0">
                <a:latin typeface="Calibri"/>
                <a:cs typeface="Calibri"/>
              </a:rPr>
              <a:t> </a:t>
            </a:r>
            <a:r>
              <a:rPr sz="2000" b="1" dirty="0">
                <a:latin typeface="Calibri"/>
                <a:cs typeface="Calibri"/>
              </a:rPr>
              <a:t>instruction</a:t>
            </a:r>
            <a:r>
              <a:rPr sz="2000" b="1" spc="-120" dirty="0">
                <a:latin typeface="Calibri"/>
                <a:cs typeface="Calibri"/>
              </a:rPr>
              <a:t> </a:t>
            </a:r>
            <a:r>
              <a:rPr sz="2000" b="1" spc="-10" dirty="0">
                <a:latin typeface="Calibri"/>
                <a:cs typeface="Calibri"/>
              </a:rPr>
              <a:t>finetuning</a:t>
            </a:r>
            <a:endParaRPr sz="2000">
              <a:latin typeface="Calibri"/>
              <a:cs typeface="Calibri"/>
            </a:endParaRPr>
          </a:p>
        </p:txBody>
      </p:sp>
      <p:sp>
        <p:nvSpPr>
          <p:cNvPr id="7" name="object 7"/>
          <p:cNvSpPr txBox="1"/>
          <p:nvPr/>
        </p:nvSpPr>
        <p:spPr>
          <a:xfrm>
            <a:off x="2591816" y="5992393"/>
            <a:ext cx="7272020" cy="280035"/>
          </a:xfrm>
          <a:prstGeom prst="rect">
            <a:avLst/>
          </a:prstGeom>
        </p:spPr>
        <p:txBody>
          <a:bodyPr vert="horz" wrap="square" lIns="0" tIns="0" rIns="0" bIns="0" rtlCol="0">
            <a:spAutoFit/>
          </a:bodyPr>
          <a:lstStyle/>
          <a:p>
            <a:pPr marL="12700">
              <a:lnSpc>
                <a:spcPts val="2005"/>
              </a:lnSpc>
            </a:pPr>
            <a:r>
              <a:rPr sz="2000" dirty="0">
                <a:latin typeface="Calibri"/>
                <a:cs typeface="Calibri"/>
              </a:rPr>
              <a:t>Highly</a:t>
            </a:r>
            <a:r>
              <a:rPr sz="2000" spc="-70" dirty="0">
                <a:latin typeface="Calibri"/>
                <a:cs typeface="Calibri"/>
              </a:rPr>
              <a:t> </a:t>
            </a:r>
            <a:r>
              <a:rPr sz="2000" dirty="0">
                <a:latin typeface="Calibri"/>
                <a:cs typeface="Calibri"/>
              </a:rPr>
              <a:t>recommend</a:t>
            </a:r>
            <a:r>
              <a:rPr sz="2000" spc="-35" dirty="0">
                <a:latin typeface="Calibri"/>
                <a:cs typeface="Calibri"/>
              </a:rPr>
              <a:t> </a:t>
            </a:r>
            <a:r>
              <a:rPr sz="2000" dirty="0">
                <a:latin typeface="Calibri"/>
                <a:cs typeface="Calibri"/>
              </a:rPr>
              <a:t>trying</a:t>
            </a:r>
            <a:r>
              <a:rPr sz="2000" spc="-40" dirty="0">
                <a:latin typeface="Calibri"/>
                <a:cs typeface="Calibri"/>
              </a:rPr>
              <a:t> </a:t>
            </a:r>
            <a:r>
              <a:rPr sz="2000" spc="-20" dirty="0">
                <a:latin typeface="Calibri"/>
                <a:cs typeface="Calibri"/>
              </a:rPr>
              <a:t>FLAN-</a:t>
            </a:r>
            <a:r>
              <a:rPr sz="2000" dirty="0">
                <a:latin typeface="Calibri"/>
                <a:cs typeface="Calibri"/>
              </a:rPr>
              <a:t>T5</a:t>
            </a:r>
            <a:r>
              <a:rPr sz="2000" spc="-20" dirty="0">
                <a:latin typeface="Calibri"/>
                <a:cs typeface="Calibri"/>
              </a:rPr>
              <a:t> </a:t>
            </a:r>
            <a:r>
              <a:rPr sz="2000" dirty="0">
                <a:latin typeface="Calibri"/>
                <a:cs typeface="Calibri"/>
              </a:rPr>
              <a:t>out</a:t>
            </a:r>
            <a:r>
              <a:rPr sz="2000" spc="-45" dirty="0">
                <a:latin typeface="Calibri"/>
                <a:cs typeface="Calibri"/>
              </a:rPr>
              <a:t> </a:t>
            </a:r>
            <a:r>
              <a:rPr sz="2000" dirty="0">
                <a:latin typeface="Calibri"/>
                <a:cs typeface="Calibri"/>
              </a:rPr>
              <a:t>to</a:t>
            </a:r>
            <a:r>
              <a:rPr sz="2000" spc="-25" dirty="0">
                <a:latin typeface="Calibri"/>
                <a:cs typeface="Calibri"/>
              </a:rPr>
              <a:t> </a:t>
            </a:r>
            <a:r>
              <a:rPr sz="2000" dirty="0">
                <a:latin typeface="Calibri"/>
                <a:cs typeface="Calibri"/>
              </a:rPr>
              <a:t>get</a:t>
            </a:r>
            <a:r>
              <a:rPr sz="2000" spc="-35" dirty="0">
                <a:latin typeface="Calibri"/>
                <a:cs typeface="Calibri"/>
              </a:rPr>
              <a:t> </a:t>
            </a:r>
            <a:r>
              <a:rPr sz="2000" dirty="0">
                <a:latin typeface="Calibri"/>
                <a:cs typeface="Calibri"/>
              </a:rPr>
              <a:t>a</a:t>
            </a:r>
            <a:r>
              <a:rPr sz="2000" spc="-15" dirty="0">
                <a:latin typeface="Calibri"/>
                <a:cs typeface="Calibri"/>
              </a:rPr>
              <a:t> </a:t>
            </a:r>
            <a:r>
              <a:rPr sz="2000" dirty="0">
                <a:latin typeface="Calibri"/>
                <a:cs typeface="Calibri"/>
              </a:rPr>
              <a:t>sense</a:t>
            </a:r>
            <a:r>
              <a:rPr sz="2000" spc="5" dirty="0">
                <a:latin typeface="Calibri"/>
                <a:cs typeface="Calibri"/>
              </a:rPr>
              <a:t> </a:t>
            </a:r>
            <a:r>
              <a:rPr sz="2000" dirty="0">
                <a:latin typeface="Calibri"/>
                <a:cs typeface="Calibri"/>
              </a:rPr>
              <a:t>of</a:t>
            </a:r>
            <a:r>
              <a:rPr sz="2000" spc="-35" dirty="0">
                <a:latin typeface="Calibri"/>
                <a:cs typeface="Calibri"/>
              </a:rPr>
              <a:t> </a:t>
            </a:r>
            <a:r>
              <a:rPr sz="2000" dirty="0">
                <a:latin typeface="Calibri"/>
                <a:cs typeface="Calibri"/>
              </a:rPr>
              <a:t>its</a:t>
            </a:r>
            <a:r>
              <a:rPr sz="2000" spc="5" dirty="0">
                <a:latin typeface="Calibri"/>
                <a:cs typeface="Calibri"/>
              </a:rPr>
              <a:t> </a:t>
            </a:r>
            <a:r>
              <a:rPr sz="2000" spc="-10" dirty="0">
                <a:latin typeface="Calibri"/>
                <a:cs typeface="Calibri"/>
              </a:rPr>
              <a:t>capabilities:</a:t>
            </a:r>
            <a:endParaRPr sz="2000">
              <a:latin typeface="Calibri"/>
              <a:cs typeface="Calibri"/>
            </a:endParaRPr>
          </a:p>
        </p:txBody>
      </p:sp>
      <p:sp>
        <p:nvSpPr>
          <p:cNvPr id="8" name="object 8"/>
          <p:cNvSpPr txBox="1"/>
          <p:nvPr/>
        </p:nvSpPr>
        <p:spPr>
          <a:xfrm>
            <a:off x="4097782" y="6296964"/>
            <a:ext cx="4258945" cy="280670"/>
          </a:xfrm>
          <a:prstGeom prst="rect">
            <a:avLst/>
          </a:prstGeom>
        </p:spPr>
        <p:txBody>
          <a:bodyPr vert="horz" wrap="square" lIns="0" tIns="0" rIns="0" bIns="0" rtlCol="0">
            <a:spAutoFit/>
          </a:bodyPr>
          <a:lstStyle/>
          <a:p>
            <a:pPr marL="12700">
              <a:lnSpc>
                <a:spcPts val="2005"/>
              </a:lnSpc>
            </a:pPr>
            <a:r>
              <a:rPr sz="2000" u="sng" spc="-20" dirty="0">
                <a:solidFill>
                  <a:srgbClr val="007A92"/>
                </a:solidFill>
                <a:uFill>
                  <a:solidFill>
                    <a:srgbClr val="007A92"/>
                  </a:solidFill>
                </a:uFill>
                <a:latin typeface="Calibri"/>
                <a:cs typeface="Calibri"/>
              </a:rPr>
              <a:t>https://huggingface.co/google/flan-t5-</a:t>
            </a:r>
            <a:r>
              <a:rPr sz="2000" u="sng" spc="-25" dirty="0">
                <a:solidFill>
                  <a:srgbClr val="007A92"/>
                </a:solidFill>
                <a:uFill>
                  <a:solidFill>
                    <a:srgbClr val="007A92"/>
                  </a:solidFill>
                </a:uFill>
                <a:latin typeface="Calibri"/>
                <a:cs typeface="Calibri"/>
              </a:rPr>
              <a:t>xxl</a:t>
            </a:r>
            <a:endParaRPr sz="2000">
              <a:latin typeface="Calibri"/>
              <a:cs typeface="Calibri"/>
            </a:endParaRPr>
          </a:p>
        </p:txBody>
      </p:sp>
      <p:sp>
        <p:nvSpPr>
          <p:cNvPr id="9" name="object 9"/>
          <p:cNvSpPr txBox="1"/>
          <p:nvPr/>
        </p:nvSpPr>
        <p:spPr>
          <a:xfrm>
            <a:off x="9982327" y="6478473"/>
            <a:ext cx="1836420" cy="254000"/>
          </a:xfrm>
          <a:prstGeom prst="rect">
            <a:avLst/>
          </a:prstGeom>
        </p:spPr>
        <p:txBody>
          <a:bodyPr vert="horz" wrap="square" lIns="0" tIns="0" rIns="0" bIns="0" rtlCol="0">
            <a:spAutoFit/>
          </a:bodyPr>
          <a:lstStyle/>
          <a:p>
            <a:pPr marL="12700">
              <a:lnSpc>
                <a:spcPts val="1810"/>
              </a:lnSpc>
            </a:pPr>
            <a:r>
              <a:rPr sz="1800" dirty="0">
                <a:latin typeface="Calibri"/>
                <a:cs typeface="Calibri"/>
              </a:rPr>
              <a:t>[</a:t>
            </a:r>
            <a:r>
              <a:rPr sz="1800" u="sng" dirty="0">
                <a:solidFill>
                  <a:srgbClr val="007A92"/>
                </a:solidFill>
                <a:uFill>
                  <a:solidFill>
                    <a:srgbClr val="007A92"/>
                  </a:solidFill>
                </a:uFill>
                <a:latin typeface="Calibri"/>
                <a:cs typeface="Calibri"/>
              </a:rPr>
              <a:t>Chung</a:t>
            </a:r>
            <a:r>
              <a:rPr sz="1800" u="sng" spc="10" dirty="0">
                <a:solidFill>
                  <a:srgbClr val="007A92"/>
                </a:solidFill>
                <a:uFill>
                  <a:solidFill>
                    <a:srgbClr val="007A92"/>
                  </a:solidFill>
                </a:uFill>
                <a:latin typeface="Calibri"/>
                <a:cs typeface="Calibri"/>
              </a:rPr>
              <a:t> </a:t>
            </a:r>
            <a:r>
              <a:rPr sz="1800" u="sng" dirty="0">
                <a:solidFill>
                  <a:srgbClr val="007A92"/>
                </a:solidFill>
                <a:uFill>
                  <a:solidFill>
                    <a:srgbClr val="007A92"/>
                  </a:solidFill>
                </a:uFill>
                <a:latin typeface="Calibri"/>
                <a:cs typeface="Calibri"/>
              </a:rPr>
              <a:t>et</a:t>
            </a:r>
            <a:r>
              <a:rPr sz="1800" u="sng" spc="-10" dirty="0">
                <a:solidFill>
                  <a:srgbClr val="007A92"/>
                </a:solidFill>
                <a:uFill>
                  <a:solidFill>
                    <a:srgbClr val="007A92"/>
                  </a:solidFill>
                </a:uFill>
                <a:latin typeface="Calibri"/>
                <a:cs typeface="Calibri"/>
              </a:rPr>
              <a:t> </a:t>
            </a:r>
            <a:r>
              <a:rPr sz="1800" u="sng" dirty="0">
                <a:solidFill>
                  <a:srgbClr val="007A92"/>
                </a:solidFill>
                <a:uFill>
                  <a:solidFill>
                    <a:srgbClr val="007A92"/>
                  </a:solidFill>
                </a:uFill>
                <a:latin typeface="Calibri"/>
                <a:cs typeface="Calibri"/>
              </a:rPr>
              <a:t>al.,</a:t>
            </a:r>
            <a:r>
              <a:rPr sz="1800" u="sng" spc="-10" dirty="0">
                <a:solidFill>
                  <a:srgbClr val="007A92"/>
                </a:solidFill>
                <a:uFill>
                  <a:solidFill>
                    <a:srgbClr val="007A92"/>
                  </a:solidFill>
                </a:uFill>
                <a:latin typeface="Calibri"/>
                <a:cs typeface="Calibri"/>
              </a:rPr>
              <a:t> 2022</a:t>
            </a:r>
            <a:r>
              <a:rPr sz="1800" spc="-10" dirty="0">
                <a:latin typeface="Calibri"/>
                <a:cs typeface="Calibri"/>
              </a:rPr>
              <a:t>]</a:t>
            </a:r>
            <a:endParaRPr sz="1800">
              <a:latin typeface="Calibri"/>
              <a:cs typeface="Calibri"/>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44</a:t>
            </a:fld>
            <a:endParaRPr spc="-2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50165">
              <a:lnSpc>
                <a:spcPct val="100000"/>
              </a:lnSpc>
              <a:spcBef>
                <a:spcPts val="100"/>
              </a:spcBef>
            </a:pPr>
            <a:r>
              <a:rPr b="0" dirty="0">
                <a:latin typeface="Calibri"/>
                <a:cs typeface="Calibri"/>
              </a:rPr>
              <a:t>Instruction</a:t>
            </a:r>
            <a:r>
              <a:rPr b="0" spc="-40" dirty="0">
                <a:latin typeface="Calibri"/>
                <a:cs typeface="Calibri"/>
              </a:rPr>
              <a:t> </a:t>
            </a:r>
            <a:r>
              <a:rPr b="0" spc="-10" dirty="0">
                <a:latin typeface="Calibri"/>
                <a:cs typeface="Calibri"/>
              </a:rPr>
              <a:t>finetuning</a:t>
            </a:r>
          </a:p>
        </p:txBody>
      </p:sp>
      <p:grpSp>
        <p:nvGrpSpPr>
          <p:cNvPr id="3" name="object 3"/>
          <p:cNvGrpSpPr/>
          <p:nvPr/>
        </p:nvGrpSpPr>
        <p:grpSpPr>
          <a:xfrm>
            <a:off x="6094476" y="1295400"/>
            <a:ext cx="6094730" cy="4792980"/>
            <a:chOff x="6094476" y="1295400"/>
            <a:chExt cx="6094730" cy="4792980"/>
          </a:xfrm>
        </p:grpSpPr>
        <p:pic>
          <p:nvPicPr>
            <p:cNvPr id="4" name="object 4"/>
            <p:cNvPicPr/>
            <p:nvPr/>
          </p:nvPicPr>
          <p:blipFill>
            <a:blip r:embed="rId3" cstate="print"/>
            <a:stretch>
              <a:fillRect/>
            </a:stretch>
          </p:blipFill>
          <p:spPr>
            <a:xfrm>
              <a:off x="6300216" y="1467612"/>
              <a:ext cx="5698236" cy="4419600"/>
            </a:xfrm>
            <a:prstGeom prst="rect">
              <a:avLst/>
            </a:prstGeom>
          </p:spPr>
        </p:pic>
        <p:pic>
          <p:nvPicPr>
            <p:cNvPr id="5" name="object 5"/>
            <p:cNvPicPr/>
            <p:nvPr/>
          </p:nvPicPr>
          <p:blipFill>
            <a:blip r:embed="rId4" cstate="print"/>
            <a:stretch>
              <a:fillRect/>
            </a:stretch>
          </p:blipFill>
          <p:spPr>
            <a:xfrm>
              <a:off x="6094476" y="1295400"/>
              <a:ext cx="6094476" cy="4792980"/>
            </a:xfrm>
            <a:prstGeom prst="rect">
              <a:avLst/>
            </a:prstGeom>
          </p:spPr>
        </p:pic>
        <p:sp>
          <p:nvSpPr>
            <p:cNvPr id="6" name="object 6"/>
            <p:cNvSpPr/>
            <p:nvPr/>
          </p:nvSpPr>
          <p:spPr>
            <a:xfrm>
              <a:off x="7618476" y="1524000"/>
              <a:ext cx="3352800" cy="304800"/>
            </a:xfrm>
            <a:custGeom>
              <a:avLst/>
              <a:gdLst/>
              <a:ahLst/>
              <a:cxnLst/>
              <a:rect l="l" t="t" r="r" b="b"/>
              <a:pathLst>
                <a:path w="3352800" h="304800">
                  <a:moveTo>
                    <a:pt x="3352800" y="0"/>
                  </a:moveTo>
                  <a:lnTo>
                    <a:pt x="0" y="0"/>
                  </a:lnTo>
                  <a:lnTo>
                    <a:pt x="0" y="304800"/>
                  </a:lnTo>
                  <a:lnTo>
                    <a:pt x="3352800" y="304800"/>
                  </a:lnTo>
                  <a:lnTo>
                    <a:pt x="3352800" y="0"/>
                  </a:lnTo>
                  <a:close/>
                </a:path>
              </a:pathLst>
            </a:custGeom>
            <a:solidFill>
              <a:srgbClr val="D9EAD2"/>
            </a:solidFill>
          </p:spPr>
          <p:txBody>
            <a:bodyPr wrap="square" lIns="0" tIns="0" rIns="0" bIns="0" rtlCol="0"/>
            <a:lstStyle/>
            <a:p>
              <a:endParaRPr/>
            </a:p>
          </p:txBody>
        </p:sp>
      </p:grpSp>
      <p:pic>
        <p:nvPicPr>
          <p:cNvPr id="7" name="object 7"/>
          <p:cNvPicPr/>
          <p:nvPr/>
        </p:nvPicPr>
        <p:blipFill>
          <a:blip r:embed="rId5" cstate="print"/>
          <a:stretch>
            <a:fillRect/>
          </a:stretch>
        </p:blipFill>
        <p:spPr>
          <a:xfrm>
            <a:off x="274320" y="1411224"/>
            <a:ext cx="5699760" cy="4419600"/>
          </a:xfrm>
          <a:prstGeom prst="rect">
            <a:avLst/>
          </a:prstGeom>
        </p:spPr>
      </p:pic>
      <p:sp>
        <p:nvSpPr>
          <p:cNvPr id="8" name="object 8"/>
          <p:cNvSpPr txBox="1"/>
          <p:nvPr/>
        </p:nvSpPr>
        <p:spPr>
          <a:xfrm>
            <a:off x="7560309" y="1485138"/>
            <a:ext cx="2888615" cy="330835"/>
          </a:xfrm>
          <a:prstGeom prst="rect">
            <a:avLst/>
          </a:prstGeom>
        </p:spPr>
        <p:txBody>
          <a:bodyPr vert="horz" wrap="square" lIns="0" tIns="13335" rIns="0" bIns="0" rtlCol="0">
            <a:spAutoFit/>
          </a:bodyPr>
          <a:lstStyle/>
          <a:p>
            <a:pPr marL="12700">
              <a:lnSpc>
                <a:spcPct val="100000"/>
              </a:lnSpc>
              <a:spcBef>
                <a:spcPts val="105"/>
              </a:spcBef>
            </a:pPr>
            <a:r>
              <a:rPr sz="2000" b="1" dirty="0">
                <a:latin typeface="Calibri"/>
                <a:cs typeface="Calibri"/>
              </a:rPr>
              <a:t>After</a:t>
            </a:r>
            <a:r>
              <a:rPr sz="2000" b="1" spc="-45" dirty="0">
                <a:latin typeface="Calibri"/>
                <a:cs typeface="Calibri"/>
              </a:rPr>
              <a:t> </a:t>
            </a:r>
            <a:r>
              <a:rPr sz="2000" b="1" dirty="0">
                <a:latin typeface="Calibri"/>
                <a:cs typeface="Calibri"/>
              </a:rPr>
              <a:t>instruction</a:t>
            </a:r>
            <a:r>
              <a:rPr sz="2000" b="1" spc="-110" dirty="0">
                <a:latin typeface="Calibri"/>
                <a:cs typeface="Calibri"/>
              </a:rPr>
              <a:t> </a:t>
            </a:r>
            <a:r>
              <a:rPr sz="2000" b="1" spc="-10" dirty="0">
                <a:latin typeface="Calibri"/>
                <a:cs typeface="Calibri"/>
              </a:rPr>
              <a:t>finetuning</a:t>
            </a:r>
            <a:endParaRPr sz="2000">
              <a:latin typeface="Calibri"/>
              <a:cs typeface="Calibri"/>
            </a:endParaRPr>
          </a:p>
        </p:txBody>
      </p:sp>
      <p:sp>
        <p:nvSpPr>
          <p:cNvPr id="9" name="object 9"/>
          <p:cNvSpPr txBox="1"/>
          <p:nvPr/>
        </p:nvSpPr>
        <p:spPr>
          <a:xfrm>
            <a:off x="2591816" y="5992393"/>
            <a:ext cx="7272020" cy="280035"/>
          </a:xfrm>
          <a:prstGeom prst="rect">
            <a:avLst/>
          </a:prstGeom>
        </p:spPr>
        <p:txBody>
          <a:bodyPr vert="horz" wrap="square" lIns="0" tIns="0" rIns="0" bIns="0" rtlCol="0">
            <a:spAutoFit/>
          </a:bodyPr>
          <a:lstStyle/>
          <a:p>
            <a:pPr marL="12700">
              <a:lnSpc>
                <a:spcPts val="2005"/>
              </a:lnSpc>
            </a:pPr>
            <a:r>
              <a:rPr sz="2000" dirty="0">
                <a:latin typeface="Calibri"/>
                <a:cs typeface="Calibri"/>
              </a:rPr>
              <a:t>Highly</a:t>
            </a:r>
            <a:r>
              <a:rPr sz="2000" spc="-70" dirty="0">
                <a:latin typeface="Calibri"/>
                <a:cs typeface="Calibri"/>
              </a:rPr>
              <a:t> </a:t>
            </a:r>
            <a:r>
              <a:rPr sz="2000" dirty="0">
                <a:latin typeface="Calibri"/>
                <a:cs typeface="Calibri"/>
              </a:rPr>
              <a:t>recommend</a:t>
            </a:r>
            <a:r>
              <a:rPr sz="2000" spc="-35" dirty="0">
                <a:latin typeface="Calibri"/>
                <a:cs typeface="Calibri"/>
              </a:rPr>
              <a:t> </a:t>
            </a:r>
            <a:r>
              <a:rPr sz="2000" dirty="0">
                <a:latin typeface="Calibri"/>
                <a:cs typeface="Calibri"/>
              </a:rPr>
              <a:t>trying</a:t>
            </a:r>
            <a:r>
              <a:rPr sz="2000" spc="-40" dirty="0">
                <a:latin typeface="Calibri"/>
                <a:cs typeface="Calibri"/>
              </a:rPr>
              <a:t> </a:t>
            </a:r>
            <a:r>
              <a:rPr sz="2000" spc="-20" dirty="0">
                <a:latin typeface="Calibri"/>
                <a:cs typeface="Calibri"/>
              </a:rPr>
              <a:t>FLAN-</a:t>
            </a:r>
            <a:r>
              <a:rPr sz="2000" dirty="0">
                <a:latin typeface="Calibri"/>
                <a:cs typeface="Calibri"/>
              </a:rPr>
              <a:t>T5</a:t>
            </a:r>
            <a:r>
              <a:rPr sz="2000" spc="-20" dirty="0">
                <a:latin typeface="Calibri"/>
                <a:cs typeface="Calibri"/>
              </a:rPr>
              <a:t> </a:t>
            </a:r>
            <a:r>
              <a:rPr sz="2000" dirty="0">
                <a:latin typeface="Calibri"/>
                <a:cs typeface="Calibri"/>
              </a:rPr>
              <a:t>out</a:t>
            </a:r>
            <a:r>
              <a:rPr sz="2000" spc="-45" dirty="0">
                <a:latin typeface="Calibri"/>
                <a:cs typeface="Calibri"/>
              </a:rPr>
              <a:t> </a:t>
            </a:r>
            <a:r>
              <a:rPr sz="2000" dirty="0">
                <a:latin typeface="Calibri"/>
                <a:cs typeface="Calibri"/>
              </a:rPr>
              <a:t>to</a:t>
            </a:r>
            <a:r>
              <a:rPr sz="2000" spc="-25" dirty="0">
                <a:latin typeface="Calibri"/>
                <a:cs typeface="Calibri"/>
              </a:rPr>
              <a:t> </a:t>
            </a:r>
            <a:r>
              <a:rPr sz="2000" dirty="0">
                <a:latin typeface="Calibri"/>
                <a:cs typeface="Calibri"/>
              </a:rPr>
              <a:t>get</a:t>
            </a:r>
            <a:r>
              <a:rPr sz="2000" spc="-35" dirty="0">
                <a:latin typeface="Calibri"/>
                <a:cs typeface="Calibri"/>
              </a:rPr>
              <a:t> </a:t>
            </a:r>
            <a:r>
              <a:rPr sz="2000" dirty="0">
                <a:latin typeface="Calibri"/>
                <a:cs typeface="Calibri"/>
              </a:rPr>
              <a:t>a</a:t>
            </a:r>
            <a:r>
              <a:rPr sz="2000" spc="-15" dirty="0">
                <a:latin typeface="Calibri"/>
                <a:cs typeface="Calibri"/>
              </a:rPr>
              <a:t> </a:t>
            </a:r>
            <a:r>
              <a:rPr sz="2000" dirty="0">
                <a:latin typeface="Calibri"/>
                <a:cs typeface="Calibri"/>
              </a:rPr>
              <a:t>sense</a:t>
            </a:r>
            <a:r>
              <a:rPr sz="2000" spc="5" dirty="0">
                <a:latin typeface="Calibri"/>
                <a:cs typeface="Calibri"/>
              </a:rPr>
              <a:t> </a:t>
            </a:r>
            <a:r>
              <a:rPr sz="2000" dirty="0">
                <a:latin typeface="Calibri"/>
                <a:cs typeface="Calibri"/>
              </a:rPr>
              <a:t>of</a:t>
            </a:r>
            <a:r>
              <a:rPr sz="2000" spc="-35" dirty="0">
                <a:latin typeface="Calibri"/>
                <a:cs typeface="Calibri"/>
              </a:rPr>
              <a:t> </a:t>
            </a:r>
            <a:r>
              <a:rPr sz="2000" dirty="0">
                <a:latin typeface="Calibri"/>
                <a:cs typeface="Calibri"/>
              </a:rPr>
              <a:t>its</a:t>
            </a:r>
            <a:r>
              <a:rPr sz="2000" spc="5" dirty="0">
                <a:latin typeface="Calibri"/>
                <a:cs typeface="Calibri"/>
              </a:rPr>
              <a:t> </a:t>
            </a:r>
            <a:r>
              <a:rPr sz="2000" spc="-10" dirty="0">
                <a:latin typeface="Calibri"/>
                <a:cs typeface="Calibri"/>
              </a:rPr>
              <a:t>capabilities:</a:t>
            </a:r>
            <a:endParaRPr sz="2000">
              <a:latin typeface="Calibri"/>
              <a:cs typeface="Calibri"/>
            </a:endParaRPr>
          </a:p>
        </p:txBody>
      </p:sp>
      <p:sp>
        <p:nvSpPr>
          <p:cNvPr id="10" name="object 10"/>
          <p:cNvSpPr txBox="1"/>
          <p:nvPr/>
        </p:nvSpPr>
        <p:spPr>
          <a:xfrm>
            <a:off x="4097782" y="6296964"/>
            <a:ext cx="4258945" cy="280670"/>
          </a:xfrm>
          <a:prstGeom prst="rect">
            <a:avLst/>
          </a:prstGeom>
        </p:spPr>
        <p:txBody>
          <a:bodyPr vert="horz" wrap="square" lIns="0" tIns="0" rIns="0" bIns="0" rtlCol="0">
            <a:spAutoFit/>
          </a:bodyPr>
          <a:lstStyle/>
          <a:p>
            <a:pPr marL="12700">
              <a:lnSpc>
                <a:spcPts val="2005"/>
              </a:lnSpc>
            </a:pPr>
            <a:r>
              <a:rPr sz="2000" u="sng" spc="-20" dirty="0">
                <a:solidFill>
                  <a:srgbClr val="007A92"/>
                </a:solidFill>
                <a:uFill>
                  <a:solidFill>
                    <a:srgbClr val="007A92"/>
                  </a:solidFill>
                </a:uFill>
                <a:latin typeface="Calibri"/>
                <a:cs typeface="Calibri"/>
              </a:rPr>
              <a:t>https://huggingface.co/google/flan-t5-</a:t>
            </a:r>
            <a:r>
              <a:rPr sz="2000" u="sng" spc="-25" dirty="0">
                <a:solidFill>
                  <a:srgbClr val="007A92"/>
                </a:solidFill>
                <a:uFill>
                  <a:solidFill>
                    <a:srgbClr val="007A92"/>
                  </a:solidFill>
                </a:uFill>
                <a:latin typeface="Calibri"/>
                <a:cs typeface="Calibri"/>
              </a:rPr>
              <a:t>xxl</a:t>
            </a:r>
            <a:endParaRPr sz="2000">
              <a:latin typeface="Calibri"/>
              <a:cs typeface="Calibri"/>
            </a:endParaRPr>
          </a:p>
        </p:txBody>
      </p:sp>
      <p:sp>
        <p:nvSpPr>
          <p:cNvPr id="11" name="object 11"/>
          <p:cNvSpPr txBox="1"/>
          <p:nvPr/>
        </p:nvSpPr>
        <p:spPr>
          <a:xfrm>
            <a:off x="9982327" y="6478473"/>
            <a:ext cx="1836420" cy="254000"/>
          </a:xfrm>
          <a:prstGeom prst="rect">
            <a:avLst/>
          </a:prstGeom>
        </p:spPr>
        <p:txBody>
          <a:bodyPr vert="horz" wrap="square" lIns="0" tIns="0" rIns="0" bIns="0" rtlCol="0">
            <a:spAutoFit/>
          </a:bodyPr>
          <a:lstStyle/>
          <a:p>
            <a:pPr marL="12700">
              <a:lnSpc>
                <a:spcPts val="1810"/>
              </a:lnSpc>
            </a:pPr>
            <a:r>
              <a:rPr sz="1800" dirty="0">
                <a:latin typeface="Calibri"/>
                <a:cs typeface="Calibri"/>
              </a:rPr>
              <a:t>[</a:t>
            </a:r>
            <a:r>
              <a:rPr sz="1800" u="sng" dirty="0">
                <a:solidFill>
                  <a:srgbClr val="007A92"/>
                </a:solidFill>
                <a:uFill>
                  <a:solidFill>
                    <a:srgbClr val="007A92"/>
                  </a:solidFill>
                </a:uFill>
                <a:latin typeface="Calibri"/>
                <a:cs typeface="Calibri"/>
              </a:rPr>
              <a:t>Chung</a:t>
            </a:r>
            <a:r>
              <a:rPr sz="1800" u="sng" spc="10" dirty="0">
                <a:solidFill>
                  <a:srgbClr val="007A92"/>
                </a:solidFill>
                <a:uFill>
                  <a:solidFill>
                    <a:srgbClr val="007A92"/>
                  </a:solidFill>
                </a:uFill>
                <a:latin typeface="Calibri"/>
                <a:cs typeface="Calibri"/>
              </a:rPr>
              <a:t> </a:t>
            </a:r>
            <a:r>
              <a:rPr sz="1800" u="sng" dirty="0">
                <a:solidFill>
                  <a:srgbClr val="007A92"/>
                </a:solidFill>
                <a:uFill>
                  <a:solidFill>
                    <a:srgbClr val="007A92"/>
                  </a:solidFill>
                </a:uFill>
                <a:latin typeface="Calibri"/>
                <a:cs typeface="Calibri"/>
              </a:rPr>
              <a:t>et</a:t>
            </a:r>
            <a:r>
              <a:rPr sz="1800" u="sng" spc="-10" dirty="0">
                <a:solidFill>
                  <a:srgbClr val="007A92"/>
                </a:solidFill>
                <a:uFill>
                  <a:solidFill>
                    <a:srgbClr val="007A92"/>
                  </a:solidFill>
                </a:uFill>
                <a:latin typeface="Calibri"/>
                <a:cs typeface="Calibri"/>
              </a:rPr>
              <a:t> </a:t>
            </a:r>
            <a:r>
              <a:rPr sz="1800" u="sng" dirty="0">
                <a:solidFill>
                  <a:srgbClr val="007A92"/>
                </a:solidFill>
                <a:uFill>
                  <a:solidFill>
                    <a:srgbClr val="007A92"/>
                  </a:solidFill>
                </a:uFill>
                <a:latin typeface="Calibri"/>
                <a:cs typeface="Calibri"/>
              </a:rPr>
              <a:t>al.,</a:t>
            </a:r>
            <a:r>
              <a:rPr sz="1800" u="sng" spc="-10" dirty="0">
                <a:solidFill>
                  <a:srgbClr val="007A92"/>
                </a:solidFill>
                <a:uFill>
                  <a:solidFill>
                    <a:srgbClr val="007A92"/>
                  </a:solidFill>
                </a:uFill>
                <a:latin typeface="Calibri"/>
                <a:cs typeface="Calibri"/>
              </a:rPr>
              <a:t> 2022</a:t>
            </a:r>
            <a:r>
              <a:rPr sz="1800" spc="-10" dirty="0">
                <a:latin typeface="Calibri"/>
                <a:cs typeface="Calibri"/>
              </a:rPr>
              <a:t>]</a:t>
            </a:r>
            <a:endParaRPr sz="1800">
              <a:latin typeface="Calibri"/>
              <a:cs typeface="Calibri"/>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45</a:t>
            </a:fld>
            <a:endParaRPr spc="-25"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13335" rIns="0" bIns="0" rtlCol="0">
            <a:spAutoFit/>
          </a:bodyPr>
          <a:lstStyle/>
          <a:p>
            <a:pPr marL="469265" indent="-456565">
              <a:lnSpc>
                <a:spcPct val="100000"/>
              </a:lnSpc>
              <a:spcBef>
                <a:spcPts val="105"/>
              </a:spcBef>
              <a:buClr>
                <a:srgbClr val="8A1515"/>
              </a:buClr>
              <a:buAutoNum type="arabicPeriod"/>
              <a:tabLst>
                <a:tab pos="469265" algn="l"/>
                <a:tab pos="469900" algn="l"/>
              </a:tabLst>
            </a:pPr>
            <a:r>
              <a:rPr spc="-20" dirty="0"/>
              <a:t>Zero-</a:t>
            </a:r>
            <a:r>
              <a:rPr dirty="0"/>
              <a:t>Shot</a:t>
            </a:r>
            <a:r>
              <a:rPr spc="-20" dirty="0"/>
              <a:t> </a:t>
            </a:r>
            <a:r>
              <a:rPr dirty="0"/>
              <a:t>(ZS)</a:t>
            </a:r>
            <a:r>
              <a:rPr spc="-15" dirty="0"/>
              <a:t> </a:t>
            </a:r>
            <a:r>
              <a:rPr dirty="0"/>
              <a:t>and</a:t>
            </a:r>
            <a:r>
              <a:rPr spc="15" dirty="0"/>
              <a:t> </a:t>
            </a:r>
            <a:r>
              <a:rPr dirty="0"/>
              <a:t>Few-Shot</a:t>
            </a:r>
            <a:r>
              <a:rPr spc="-25" dirty="0"/>
              <a:t> </a:t>
            </a:r>
            <a:r>
              <a:rPr dirty="0"/>
              <a:t>(FS)</a:t>
            </a:r>
            <a:r>
              <a:rPr spc="-40" dirty="0"/>
              <a:t> </a:t>
            </a:r>
            <a:r>
              <a:rPr spc="-20" dirty="0"/>
              <a:t>In-</a:t>
            </a:r>
            <a:r>
              <a:rPr dirty="0"/>
              <a:t>Context</a:t>
            </a:r>
            <a:r>
              <a:rPr spc="5" dirty="0"/>
              <a:t> </a:t>
            </a:r>
            <a:r>
              <a:rPr spc="-10" dirty="0"/>
              <a:t>Learning</a:t>
            </a:r>
          </a:p>
          <a:p>
            <a:pPr marL="927100">
              <a:lnSpc>
                <a:spcPct val="100000"/>
              </a:lnSpc>
              <a:tabLst>
                <a:tab pos="1205865" algn="l"/>
              </a:tabLst>
            </a:pPr>
            <a:r>
              <a:rPr spc="-50" dirty="0">
                <a:solidFill>
                  <a:srgbClr val="00AE50"/>
                </a:solidFill>
              </a:rPr>
              <a:t>+</a:t>
            </a:r>
            <a:r>
              <a:rPr dirty="0">
                <a:solidFill>
                  <a:srgbClr val="00AE50"/>
                </a:solidFill>
              </a:rPr>
              <a:t>	</a:t>
            </a:r>
            <a:r>
              <a:rPr b="0" dirty="0">
                <a:solidFill>
                  <a:srgbClr val="00AE50"/>
                </a:solidFill>
                <a:latin typeface="Calibri"/>
                <a:cs typeface="Calibri"/>
              </a:rPr>
              <a:t>No</a:t>
            </a:r>
            <a:r>
              <a:rPr b="0" spc="-65" dirty="0">
                <a:solidFill>
                  <a:srgbClr val="00AE50"/>
                </a:solidFill>
                <a:latin typeface="Calibri"/>
                <a:cs typeface="Calibri"/>
              </a:rPr>
              <a:t> </a:t>
            </a:r>
            <a:r>
              <a:rPr b="0" dirty="0">
                <a:solidFill>
                  <a:srgbClr val="00AE50"/>
                </a:solidFill>
                <a:latin typeface="Calibri"/>
                <a:cs typeface="Calibri"/>
              </a:rPr>
              <a:t>finetuning</a:t>
            </a:r>
            <a:r>
              <a:rPr b="0" spc="-15" dirty="0">
                <a:solidFill>
                  <a:srgbClr val="00AE50"/>
                </a:solidFill>
                <a:latin typeface="Calibri"/>
                <a:cs typeface="Calibri"/>
              </a:rPr>
              <a:t> </a:t>
            </a:r>
            <a:r>
              <a:rPr b="0" dirty="0">
                <a:solidFill>
                  <a:srgbClr val="00AE50"/>
                </a:solidFill>
                <a:latin typeface="Calibri"/>
                <a:cs typeface="Calibri"/>
              </a:rPr>
              <a:t>needed,</a:t>
            </a:r>
            <a:r>
              <a:rPr b="0" spc="-30" dirty="0">
                <a:solidFill>
                  <a:srgbClr val="00AE50"/>
                </a:solidFill>
                <a:latin typeface="Calibri"/>
                <a:cs typeface="Calibri"/>
              </a:rPr>
              <a:t> </a:t>
            </a:r>
            <a:r>
              <a:rPr b="0" dirty="0">
                <a:solidFill>
                  <a:srgbClr val="00AE50"/>
                </a:solidFill>
                <a:latin typeface="Calibri"/>
                <a:cs typeface="Calibri"/>
              </a:rPr>
              <a:t>prompt</a:t>
            </a:r>
            <a:r>
              <a:rPr b="0" spc="-25" dirty="0">
                <a:solidFill>
                  <a:srgbClr val="00AE50"/>
                </a:solidFill>
                <a:latin typeface="Calibri"/>
                <a:cs typeface="Calibri"/>
              </a:rPr>
              <a:t> </a:t>
            </a:r>
            <a:r>
              <a:rPr b="0" dirty="0">
                <a:solidFill>
                  <a:srgbClr val="00AE50"/>
                </a:solidFill>
                <a:latin typeface="Calibri"/>
                <a:cs typeface="Calibri"/>
              </a:rPr>
              <a:t>engineering</a:t>
            </a:r>
            <a:r>
              <a:rPr b="0" spc="-25" dirty="0">
                <a:solidFill>
                  <a:srgbClr val="00AE50"/>
                </a:solidFill>
                <a:latin typeface="Calibri"/>
                <a:cs typeface="Calibri"/>
              </a:rPr>
              <a:t> </a:t>
            </a:r>
            <a:r>
              <a:rPr b="0" dirty="0">
                <a:solidFill>
                  <a:srgbClr val="00AE50"/>
                </a:solidFill>
                <a:latin typeface="Calibri"/>
                <a:cs typeface="Calibri"/>
              </a:rPr>
              <a:t>(e.g.</a:t>
            </a:r>
            <a:r>
              <a:rPr b="0" spc="5" dirty="0">
                <a:solidFill>
                  <a:srgbClr val="00AE50"/>
                </a:solidFill>
                <a:latin typeface="Calibri"/>
                <a:cs typeface="Calibri"/>
              </a:rPr>
              <a:t> </a:t>
            </a:r>
            <a:r>
              <a:rPr b="0" dirty="0">
                <a:solidFill>
                  <a:srgbClr val="00AE50"/>
                </a:solidFill>
                <a:latin typeface="Calibri"/>
                <a:cs typeface="Calibri"/>
              </a:rPr>
              <a:t>CoT)</a:t>
            </a:r>
            <a:r>
              <a:rPr b="0" spc="-25" dirty="0">
                <a:solidFill>
                  <a:srgbClr val="00AE50"/>
                </a:solidFill>
                <a:latin typeface="Calibri"/>
                <a:cs typeface="Calibri"/>
              </a:rPr>
              <a:t> </a:t>
            </a:r>
            <a:r>
              <a:rPr b="0" dirty="0">
                <a:solidFill>
                  <a:srgbClr val="00AE50"/>
                </a:solidFill>
                <a:latin typeface="Calibri"/>
                <a:cs typeface="Calibri"/>
              </a:rPr>
              <a:t>can</a:t>
            </a:r>
            <a:r>
              <a:rPr b="0" spc="-30" dirty="0">
                <a:solidFill>
                  <a:srgbClr val="00AE50"/>
                </a:solidFill>
                <a:latin typeface="Calibri"/>
                <a:cs typeface="Calibri"/>
              </a:rPr>
              <a:t> </a:t>
            </a:r>
            <a:r>
              <a:rPr b="0" dirty="0">
                <a:solidFill>
                  <a:srgbClr val="00AE50"/>
                </a:solidFill>
                <a:latin typeface="Calibri"/>
                <a:cs typeface="Calibri"/>
              </a:rPr>
              <a:t>improve</a:t>
            </a:r>
            <a:r>
              <a:rPr b="0" spc="-25" dirty="0">
                <a:solidFill>
                  <a:srgbClr val="00AE50"/>
                </a:solidFill>
                <a:latin typeface="Calibri"/>
                <a:cs typeface="Calibri"/>
              </a:rPr>
              <a:t> </a:t>
            </a:r>
            <a:r>
              <a:rPr b="0" spc="-10" dirty="0">
                <a:solidFill>
                  <a:srgbClr val="00AE50"/>
                </a:solidFill>
                <a:latin typeface="Calibri"/>
                <a:cs typeface="Calibri"/>
              </a:rPr>
              <a:t>performance</a:t>
            </a:r>
          </a:p>
          <a:p>
            <a:pPr marL="1205865" lvl="1" indent="-279400">
              <a:lnSpc>
                <a:spcPct val="100000"/>
              </a:lnSpc>
              <a:buChar char="–"/>
              <a:tabLst>
                <a:tab pos="1205865" algn="l"/>
                <a:tab pos="1206500" algn="l"/>
              </a:tabLst>
            </a:pPr>
            <a:r>
              <a:rPr sz="2300" dirty="0">
                <a:solidFill>
                  <a:srgbClr val="C00000"/>
                </a:solidFill>
                <a:latin typeface="Calibri"/>
                <a:cs typeface="Calibri"/>
              </a:rPr>
              <a:t>Limits</a:t>
            </a:r>
            <a:r>
              <a:rPr sz="2300" spc="-45" dirty="0">
                <a:solidFill>
                  <a:srgbClr val="C00000"/>
                </a:solidFill>
                <a:latin typeface="Calibri"/>
                <a:cs typeface="Calibri"/>
              </a:rPr>
              <a:t> </a:t>
            </a:r>
            <a:r>
              <a:rPr sz="2300" dirty="0">
                <a:solidFill>
                  <a:srgbClr val="C00000"/>
                </a:solidFill>
                <a:latin typeface="Calibri"/>
                <a:cs typeface="Calibri"/>
              </a:rPr>
              <a:t>to</a:t>
            </a:r>
            <a:r>
              <a:rPr sz="2300" spc="-5" dirty="0">
                <a:solidFill>
                  <a:srgbClr val="C00000"/>
                </a:solidFill>
                <a:latin typeface="Calibri"/>
                <a:cs typeface="Calibri"/>
              </a:rPr>
              <a:t> </a:t>
            </a:r>
            <a:r>
              <a:rPr sz="2300" dirty="0">
                <a:solidFill>
                  <a:srgbClr val="C00000"/>
                </a:solidFill>
                <a:latin typeface="Calibri"/>
                <a:cs typeface="Calibri"/>
              </a:rPr>
              <a:t>what</a:t>
            </a:r>
            <a:r>
              <a:rPr sz="2300" spc="-5" dirty="0">
                <a:solidFill>
                  <a:srgbClr val="C00000"/>
                </a:solidFill>
                <a:latin typeface="Calibri"/>
                <a:cs typeface="Calibri"/>
              </a:rPr>
              <a:t> </a:t>
            </a:r>
            <a:r>
              <a:rPr sz="2300" dirty="0">
                <a:solidFill>
                  <a:srgbClr val="C00000"/>
                </a:solidFill>
                <a:latin typeface="Calibri"/>
                <a:cs typeface="Calibri"/>
              </a:rPr>
              <a:t>you can</a:t>
            </a:r>
            <a:r>
              <a:rPr sz="2300" spc="-25" dirty="0">
                <a:solidFill>
                  <a:srgbClr val="C00000"/>
                </a:solidFill>
                <a:latin typeface="Calibri"/>
                <a:cs typeface="Calibri"/>
              </a:rPr>
              <a:t> </a:t>
            </a:r>
            <a:r>
              <a:rPr sz="2300" dirty="0">
                <a:solidFill>
                  <a:srgbClr val="C00000"/>
                </a:solidFill>
                <a:latin typeface="Calibri"/>
                <a:cs typeface="Calibri"/>
              </a:rPr>
              <a:t>fit</a:t>
            </a:r>
            <a:r>
              <a:rPr sz="2300" spc="-10" dirty="0">
                <a:solidFill>
                  <a:srgbClr val="C00000"/>
                </a:solidFill>
                <a:latin typeface="Calibri"/>
                <a:cs typeface="Calibri"/>
              </a:rPr>
              <a:t> </a:t>
            </a:r>
            <a:r>
              <a:rPr sz="2300" dirty="0">
                <a:solidFill>
                  <a:srgbClr val="C00000"/>
                </a:solidFill>
                <a:latin typeface="Calibri"/>
                <a:cs typeface="Calibri"/>
              </a:rPr>
              <a:t>in</a:t>
            </a:r>
            <a:r>
              <a:rPr sz="2300" spc="-5" dirty="0">
                <a:solidFill>
                  <a:srgbClr val="C00000"/>
                </a:solidFill>
                <a:latin typeface="Calibri"/>
                <a:cs typeface="Calibri"/>
              </a:rPr>
              <a:t> </a:t>
            </a:r>
            <a:r>
              <a:rPr sz="2300" spc="-10" dirty="0">
                <a:solidFill>
                  <a:srgbClr val="C00000"/>
                </a:solidFill>
                <a:latin typeface="Calibri"/>
                <a:cs typeface="Calibri"/>
              </a:rPr>
              <a:t>context</a:t>
            </a:r>
            <a:endParaRPr sz="2300">
              <a:latin typeface="Calibri"/>
              <a:cs typeface="Calibri"/>
            </a:endParaRPr>
          </a:p>
          <a:p>
            <a:pPr marL="1205865" lvl="1" indent="-279400">
              <a:lnSpc>
                <a:spcPct val="100000"/>
              </a:lnSpc>
              <a:buChar char="–"/>
              <a:tabLst>
                <a:tab pos="1205865" algn="l"/>
                <a:tab pos="1206500" algn="l"/>
              </a:tabLst>
            </a:pPr>
            <a:r>
              <a:rPr sz="2300" dirty="0">
                <a:solidFill>
                  <a:srgbClr val="C00000"/>
                </a:solidFill>
                <a:latin typeface="Calibri"/>
                <a:cs typeface="Calibri"/>
              </a:rPr>
              <a:t>Complex</a:t>
            </a:r>
            <a:r>
              <a:rPr sz="2300" spc="-25" dirty="0">
                <a:solidFill>
                  <a:srgbClr val="C00000"/>
                </a:solidFill>
                <a:latin typeface="Calibri"/>
                <a:cs typeface="Calibri"/>
              </a:rPr>
              <a:t> </a:t>
            </a:r>
            <a:r>
              <a:rPr sz="2300" dirty="0">
                <a:solidFill>
                  <a:srgbClr val="C00000"/>
                </a:solidFill>
                <a:latin typeface="Calibri"/>
                <a:cs typeface="Calibri"/>
              </a:rPr>
              <a:t>tasks will</a:t>
            </a:r>
            <a:r>
              <a:rPr sz="2300" spc="-30" dirty="0">
                <a:solidFill>
                  <a:srgbClr val="C00000"/>
                </a:solidFill>
                <a:latin typeface="Calibri"/>
                <a:cs typeface="Calibri"/>
              </a:rPr>
              <a:t> </a:t>
            </a:r>
            <a:r>
              <a:rPr sz="2300" dirty="0">
                <a:solidFill>
                  <a:srgbClr val="C00000"/>
                </a:solidFill>
                <a:latin typeface="Calibri"/>
                <a:cs typeface="Calibri"/>
              </a:rPr>
              <a:t>probably</a:t>
            </a:r>
            <a:r>
              <a:rPr sz="2300" spc="-35" dirty="0">
                <a:solidFill>
                  <a:srgbClr val="C00000"/>
                </a:solidFill>
                <a:latin typeface="Calibri"/>
                <a:cs typeface="Calibri"/>
              </a:rPr>
              <a:t> </a:t>
            </a:r>
            <a:r>
              <a:rPr sz="2300" dirty="0">
                <a:solidFill>
                  <a:srgbClr val="C00000"/>
                </a:solidFill>
                <a:latin typeface="Calibri"/>
                <a:cs typeface="Calibri"/>
              </a:rPr>
              <a:t>need</a:t>
            </a:r>
            <a:r>
              <a:rPr sz="2300" spc="-20" dirty="0">
                <a:solidFill>
                  <a:srgbClr val="C00000"/>
                </a:solidFill>
                <a:latin typeface="Calibri"/>
                <a:cs typeface="Calibri"/>
              </a:rPr>
              <a:t> </a:t>
            </a:r>
            <a:r>
              <a:rPr sz="2300" dirty="0">
                <a:solidFill>
                  <a:srgbClr val="C00000"/>
                </a:solidFill>
                <a:latin typeface="Calibri"/>
                <a:cs typeface="Calibri"/>
              </a:rPr>
              <a:t>gradient</a:t>
            </a:r>
            <a:r>
              <a:rPr sz="2300" spc="-20" dirty="0">
                <a:solidFill>
                  <a:srgbClr val="C00000"/>
                </a:solidFill>
                <a:latin typeface="Calibri"/>
                <a:cs typeface="Calibri"/>
              </a:rPr>
              <a:t> </a:t>
            </a:r>
            <a:r>
              <a:rPr sz="2300" spc="-10" dirty="0">
                <a:solidFill>
                  <a:srgbClr val="C00000"/>
                </a:solidFill>
                <a:latin typeface="Calibri"/>
                <a:cs typeface="Calibri"/>
              </a:rPr>
              <a:t>steps</a:t>
            </a:r>
            <a:endParaRPr sz="2300">
              <a:latin typeface="Calibri"/>
              <a:cs typeface="Calibri"/>
            </a:endParaRPr>
          </a:p>
          <a:p>
            <a:pPr marL="469265" indent="-456565">
              <a:lnSpc>
                <a:spcPct val="100000"/>
              </a:lnSpc>
              <a:spcBef>
                <a:spcPts val="550"/>
              </a:spcBef>
              <a:buClr>
                <a:srgbClr val="8A1515"/>
              </a:buClr>
              <a:buAutoNum type="arabicPeriod" startAt="2"/>
              <a:tabLst>
                <a:tab pos="469265" algn="l"/>
                <a:tab pos="469900" algn="l"/>
              </a:tabLst>
            </a:pPr>
            <a:r>
              <a:rPr dirty="0"/>
              <a:t>Instruction</a:t>
            </a:r>
            <a:r>
              <a:rPr spc="-70" dirty="0"/>
              <a:t> </a:t>
            </a:r>
            <a:r>
              <a:rPr spc="-10" dirty="0"/>
              <a:t>finetuning</a:t>
            </a:r>
          </a:p>
          <a:p>
            <a:pPr marL="927100">
              <a:lnSpc>
                <a:spcPct val="100000"/>
              </a:lnSpc>
              <a:spcBef>
                <a:spcPts val="40"/>
              </a:spcBef>
              <a:tabLst>
                <a:tab pos="1205865" algn="l"/>
              </a:tabLst>
            </a:pPr>
            <a:r>
              <a:rPr spc="-50" dirty="0">
                <a:solidFill>
                  <a:srgbClr val="00AE50"/>
                </a:solidFill>
              </a:rPr>
              <a:t>+</a:t>
            </a:r>
            <a:r>
              <a:rPr dirty="0">
                <a:solidFill>
                  <a:srgbClr val="00AE50"/>
                </a:solidFill>
              </a:rPr>
              <a:t>	</a:t>
            </a:r>
            <a:r>
              <a:rPr b="0" dirty="0">
                <a:solidFill>
                  <a:srgbClr val="00AE50"/>
                </a:solidFill>
                <a:latin typeface="Calibri"/>
                <a:cs typeface="Calibri"/>
              </a:rPr>
              <a:t>Simple</a:t>
            </a:r>
            <a:r>
              <a:rPr b="0" spc="-50" dirty="0">
                <a:solidFill>
                  <a:srgbClr val="00AE50"/>
                </a:solidFill>
                <a:latin typeface="Calibri"/>
                <a:cs typeface="Calibri"/>
              </a:rPr>
              <a:t> </a:t>
            </a:r>
            <a:r>
              <a:rPr b="0" dirty="0">
                <a:solidFill>
                  <a:srgbClr val="00AE50"/>
                </a:solidFill>
                <a:latin typeface="Calibri"/>
                <a:cs typeface="Calibri"/>
              </a:rPr>
              <a:t>and</a:t>
            </a:r>
            <a:r>
              <a:rPr b="0" spc="-40" dirty="0">
                <a:solidFill>
                  <a:srgbClr val="00AE50"/>
                </a:solidFill>
                <a:latin typeface="Calibri"/>
                <a:cs typeface="Calibri"/>
              </a:rPr>
              <a:t> </a:t>
            </a:r>
            <a:r>
              <a:rPr b="0" spc="-10" dirty="0">
                <a:solidFill>
                  <a:srgbClr val="00AE50"/>
                </a:solidFill>
                <a:latin typeface="Calibri"/>
                <a:cs typeface="Calibri"/>
              </a:rPr>
              <a:t>straightforward,</a:t>
            </a:r>
            <a:r>
              <a:rPr b="0" spc="-30" dirty="0">
                <a:solidFill>
                  <a:srgbClr val="00AE50"/>
                </a:solidFill>
                <a:latin typeface="Calibri"/>
                <a:cs typeface="Calibri"/>
              </a:rPr>
              <a:t> </a:t>
            </a:r>
            <a:r>
              <a:rPr b="0" spc="-10" dirty="0">
                <a:solidFill>
                  <a:srgbClr val="00AE50"/>
                </a:solidFill>
                <a:latin typeface="Calibri"/>
                <a:cs typeface="Calibri"/>
              </a:rPr>
              <a:t>generalize</a:t>
            </a:r>
            <a:r>
              <a:rPr b="0" spc="-50" dirty="0">
                <a:solidFill>
                  <a:srgbClr val="00AE50"/>
                </a:solidFill>
                <a:latin typeface="Calibri"/>
                <a:cs typeface="Calibri"/>
              </a:rPr>
              <a:t> </a:t>
            </a:r>
            <a:r>
              <a:rPr b="0" dirty="0">
                <a:solidFill>
                  <a:srgbClr val="00AE50"/>
                </a:solidFill>
                <a:latin typeface="Calibri"/>
                <a:cs typeface="Calibri"/>
              </a:rPr>
              <a:t>to</a:t>
            </a:r>
            <a:r>
              <a:rPr b="0" spc="-35" dirty="0">
                <a:solidFill>
                  <a:srgbClr val="00AE50"/>
                </a:solidFill>
                <a:latin typeface="Calibri"/>
                <a:cs typeface="Calibri"/>
              </a:rPr>
              <a:t> </a:t>
            </a:r>
            <a:r>
              <a:rPr b="0" dirty="0">
                <a:solidFill>
                  <a:srgbClr val="00AE50"/>
                </a:solidFill>
                <a:latin typeface="Calibri"/>
                <a:cs typeface="Calibri"/>
              </a:rPr>
              <a:t>unseen</a:t>
            </a:r>
            <a:r>
              <a:rPr b="0" spc="-30" dirty="0">
                <a:solidFill>
                  <a:srgbClr val="00AE50"/>
                </a:solidFill>
                <a:latin typeface="Calibri"/>
                <a:cs typeface="Calibri"/>
              </a:rPr>
              <a:t> </a:t>
            </a:r>
            <a:r>
              <a:rPr b="0" spc="-10" dirty="0">
                <a:solidFill>
                  <a:srgbClr val="00AE50"/>
                </a:solidFill>
                <a:latin typeface="Calibri"/>
                <a:cs typeface="Calibri"/>
              </a:rPr>
              <a:t>tasks</a:t>
            </a:r>
          </a:p>
          <a:p>
            <a:pPr marL="1205865" lvl="1" indent="-279400">
              <a:lnSpc>
                <a:spcPct val="100000"/>
              </a:lnSpc>
              <a:spcBef>
                <a:spcPts val="95"/>
              </a:spcBef>
              <a:buChar char="–"/>
              <a:tabLst>
                <a:tab pos="1205865" algn="l"/>
                <a:tab pos="1206500" algn="l"/>
              </a:tabLst>
            </a:pPr>
            <a:r>
              <a:rPr sz="2300" dirty="0">
                <a:solidFill>
                  <a:srgbClr val="C00000"/>
                </a:solidFill>
                <a:latin typeface="Calibri"/>
                <a:cs typeface="Calibri"/>
              </a:rPr>
              <a:t>?</a:t>
            </a:r>
            <a:endParaRPr sz="2300">
              <a:latin typeface="Calibri"/>
              <a:cs typeface="Calibri"/>
            </a:endParaRPr>
          </a:p>
          <a:p>
            <a:pPr marL="1205865" lvl="1" indent="-279400">
              <a:lnSpc>
                <a:spcPct val="100000"/>
              </a:lnSpc>
              <a:buChar char="–"/>
              <a:tabLst>
                <a:tab pos="1205865" algn="l"/>
                <a:tab pos="1206500" algn="l"/>
              </a:tabLst>
            </a:pPr>
            <a:r>
              <a:rPr sz="2300" dirty="0">
                <a:solidFill>
                  <a:srgbClr val="C00000"/>
                </a:solidFill>
                <a:latin typeface="Calibri"/>
                <a:cs typeface="Calibri"/>
              </a:rPr>
              <a:t>?</a:t>
            </a:r>
            <a:endParaRPr sz="2300">
              <a:latin typeface="Calibri"/>
              <a:cs typeface="Calibri"/>
            </a:endParaRPr>
          </a:p>
          <a:p>
            <a:pPr marL="12700">
              <a:lnSpc>
                <a:spcPct val="100000"/>
              </a:lnSpc>
              <a:spcBef>
                <a:spcPts val="605"/>
              </a:spcBef>
              <a:tabLst>
                <a:tab pos="469265" algn="l"/>
              </a:tabLst>
            </a:pPr>
            <a:r>
              <a:rPr spc="-25" dirty="0">
                <a:solidFill>
                  <a:srgbClr val="8A1515"/>
                </a:solidFill>
              </a:rPr>
              <a:t>4.</a:t>
            </a:r>
            <a:r>
              <a:rPr dirty="0">
                <a:solidFill>
                  <a:srgbClr val="8A1515"/>
                </a:solidFill>
              </a:rPr>
              <a:t>	</a:t>
            </a:r>
            <a:r>
              <a:rPr dirty="0">
                <a:solidFill>
                  <a:srgbClr val="BDBDBD"/>
                </a:solidFill>
              </a:rPr>
              <a:t>Reinforcement</a:t>
            </a:r>
            <a:r>
              <a:rPr spc="-45" dirty="0">
                <a:solidFill>
                  <a:srgbClr val="BDBDBD"/>
                </a:solidFill>
              </a:rPr>
              <a:t> </a:t>
            </a:r>
            <a:r>
              <a:rPr dirty="0">
                <a:solidFill>
                  <a:srgbClr val="BDBDBD"/>
                </a:solidFill>
              </a:rPr>
              <a:t>Learning</a:t>
            </a:r>
            <a:r>
              <a:rPr spc="-35" dirty="0">
                <a:solidFill>
                  <a:srgbClr val="BDBDBD"/>
                </a:solidFill>
              </a:rPr>
              <a:t> </a:t>
            </a:r>
            <a:r>
              <a:rPr dirty="0">
                <a:solidFill>
                  <a:srgbClr val="BDBDBD"/>
                </a:solidFill>
              </a:rPr>
              <a:t>from</a:t>
            </a:r>
            <a:r>
              <a:rPr spc="-30" dirty="0">
                <a:solidFill>
                  <a:srgbClr val="BDBDBD"/>
                </a:solidFill>
              </a:rPr>
              <a:t> </a:t>
            </a:r>
            <a:r>
              <a:rPr dirty="0">
                <a:solidFill>
                  <a:srgbClr val="BDBDBD"/>
                </a:solidFill>
              </a:rPr>
              <a:t>Human</a:t>
            </a:r>
            <a:r>
              <a:rPr spc="-40" dirty="0">
                <a:solidFill>
                  <a:srgbClr val="BDBDBD"/>
                </a:solidFill>
              </a:rPr>
              <a:t> </a:t>
            </a:r>
            <a:r>
              <a:rPr dirty="0">
                <a:solidFill>
                  <a:srgbClr val="BDBDBD"/>
                </a:solidFill>
              </a:rPr>
              <a:t>Feedback</a:t>
            </a:r>
            <a:r>
              <a:rPr spc="-35" dirty="0">
                <a:solidFill>
                  <a:srgbClr val="BDBDBD"/>
                </a:solidFill>
              </a:rPr>
              <a:t> </a:t>
            </a:r>
            <a:r>
              <a:rPr spc="-10" dirty="0">
                <a:solidFill>
                  <a:srgbClr val="BDBDBD"/>
                </a:solidFill>
              </a:rPr>
              <a:t>(RLHF)</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46</a:t>
            </a:fld>
            <a:endParaRPr spc="-25" dirty="0"/>
          </a:p>
        </p:txBody>
      </p:sp>
      <p:sp>
        <p:nvSpPr>
          <p:cNvPr id="3" name="object 3"/>
          <p:cNvSpPr txBox="1"/>
          <p:nvPr/>
        </p:nvSpPr>
        <p:spPr>
          <a:xfrm>
            <a:off x="484733" y="5555691"/>
            <a:ext cx="2073910" cy="376555"/>
          </a:xfrm>
          <a:prstGeom prst="rect">
            <a:avLst/>
          </a:prstGeom>
        </p:spPr>
        <p:txBody>
          <a:bodyPr vert="horz" wrap="square" lIns="0" tIns="12700" rIns="0" bIns="0" rtlCol="0">
            <a:spAutoFit/>
          </a:bodyPr>
          <a:lstStyle/>
          <a:p>
            <a:pPr marL="12700">
              <a:lnSpc>
                <a:spcPct val="100000"/>
              </a:lnSpc>
              <a:spcBef>
                <a:spcPts val="100"/>
              </a:spcBef>
              <a:tabLst>
                <a:tab pos="469265" algn="l"/>
              </a:tabLst>
            </a:pPr>
            <a:r>
              <a:rPr sz="2300" b="1" spc="-25" dirty="0">
                <a:solidFill>
                  <a:srgbClr val="8A1515"/>
                </a:solidFill>
                <a:latin typeface="Calibri"/>
                <a:cs typeface="Calibri"/>
              </a:rPr>
              <a:t>4.</a:t>
            </a:r>
            <a:r>
              <a:rPr sz="2300" b="1" dirty="0">
                <a:solidFill>
                  <a:srgbClr val="8A1515"/>
                </a:solidFill>
                <a:latin typeface="Calibri"/>
                <a:cs typeface="Calibri"/>
              </a:rPr>
              <a:t>	</a:t>
            </a:r>
            <a:r>
              <a:rPr sz="2300" b="1" dirty="0">
                <a:solidFill>
                  <a:srgbClr val="BDBDBD"/>
                </a:solidFill>
                <a:latin typeface="Calibri"/>
                <a:cs typeface="Calibri"/>
              </a:rPr>
              <a:t>What’s</a:t>
            </a:r>
            <a:r>
              <a:rPr sz="2300" b="1" spc="-70" dirty="0">
                <a:solidFill>
                  <a:srgbClr val="BDBDBD"/>
                </a:solidFill>
                <a:latin typeface="Calibri"/>
                <a:cs typeface="Calibri"/>
              </a:rPr>
              <a:t> </a:t>
            </a:r>
            <a:r>
              <a:rPr sz="2300" b="1" spc="-10" dirty="0">
                <a:solidFill>
                  <a:srgbClr val="BDBDBD"/>
                </a:solidFill>
                <a:latin typeface="Calibri"/>
                <a:cs typeface="Calibri"/>
              </a:rPr>
              <a:t>next?</a:t>
            </a:r>
            <a:endParaRPr sz="2300">
              <a:latin typeface="Calibri"/>
              <a:cs typeface="Calibri"/>
            </a:endParaRPr>
          </a:p>
        </p:txBody>
      </p:sp>
      <p:sp>
        <p:nvSpPr>
          <p:cNvPr id="4" name="object 4"/>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dirty="0"/>
              <a:t>Lecture</a:t>
            </a:r>
            <a:r>
              <a:rPr spc="-70" dirty="0"/>
              <a:t> </a:t>
            </a:r>
            <a:r>
              <a:rPr dirty="0"/>
              <a:t>Plan:</a:t>
            </a:r>
            <a:r>
              <a:rPr spc="-50" dirty="0"/>
              <a:t> </a:t>
            </a:r>
            <a:r>
              <a:rPr dirty="0"/>
              <a:t>From</a:t>
            </a:r>
            <a:r>
              <a:rPr spc="-30" dirty="0"/>
              <a:t> </a:t>
            </a:r>
            <a:r>
              <a:rPr dirty="0"/>
              <a:t>Language</a:t>
            </a:r>
            <a:r>
              <a:rPr spc="-105" dirty="0"/>
              <a:t> </a:t>
            </a:r>
            <a:r>
              <a:rPr dirty="0"/>
              <a:t>Models</a:t>
            </a:r>
            <a:r>
              <a:rPr spc="-30" dirty="0"/>
              <a:t> </a:t>
            </a:r>
            <a:r>
              <a:rPr dirty="0"/>
              <a:t>to</a:t>
            </a:r>
            <a:r>
              <a:rPr spc="-15" dirty="0"/>
              <a:t> </a:t>
            </a:r>
            <a:r>
              <a:rPr spc="-10" dirty="0"/>
              <a:t>Assistants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Limitations</a:t>
            </a:r>
            <a:r>
              <a:rPr b="0" spc="-5" dirty="0">
                <a:latin typeface="Calibri"/>
                <a:cs typeface="Calibri"/>
              </a:rPr>
              <a:t> </a:t>
            </a:r>
            <a:r>
              <a:rPr b="0" dirty="0">
                <a:latin typeface="Calibri"/>
                <a:cs typeface="Calibri"/>
              </a:rPr>
              <a:t>of</a:t>
            </a:r>
            <a:r>
              <a:rPr b="0" spc="-70" dirty="0">
                <a:latin typeface="Calibri"/>
                <a:cs typeface="Calibri"/>
              </a:rPr>
              <a:t> </a:t>
            </a:r>
            <a:r>
              <a:rPr b="0" dirty="0">
                <a:latin typeface="Calibri"/>
                <a:cs typeface="Calibri"/>
              </a:rPr>
              <a:t>instruction</a:t>
            </a:r>
            <a:r>
              <a:rPr b="0" spc="-25" dirty="0">
                <a:latin typeface="Calibri"/>
                <a:cs typeface="Calibri"/>
              </a:rPr>
              <a:t> </a:t>
            </a:r>
            <a:r>
              <a:rPr b="0" spc="-10" dirty="0">
                <a:latin typeface="Calibri"/>
                <a:cs typeface="Calibri"/>
              </a:rPr>
              <a:t>finetuning?</a:t>
            </a:r>
          </a:p>
        </p:txBody>
      </p:sp>
      <p:sp>
        <p:nvSpPr>
          <p:cNvPr id="3" name="object 3"/>
          <p:cNvSpPr txBox="1"/>
          <p:nvPr/>
        </p:nvSpPr>
        <p:spPr>
          <a:xfrm>
            <a:off x="637133" y="1289430"/>
            <a:ext cx="10590530" cy="2525395"/>
          </a:xfrm>
          <a:prstGeom prst="rect">
            <a:avLst/>
          </a:prstGeom>
        </p:spPr>
        <p:txBody>
          <a:bodyPr vert="horz" wrap="square" lIns="0" tIns="12700" rIns="0" bIns="0" rtlCol="0">
            <a:spAutoFit/>
          </a:bodyPr>
          <a:lstStyle/>
          <a:p>
            <a:pPr marL="354965" marR="12700" indent="-342265">
              <a:lnSpc>
                <a:spcPct val="100000"/>
              </a:lnSpc>
              <a:spcBef>
                <a:spcPts val="100"/>
              </a:spcBef>
              <a:buClr>
                <a:srgbClr val="8A1515"/>
              </a:buClr>
              <a:buFont typeface="Times New Roman"/>
              <a:buChar char="•"/>
              <a:tabLst>
                <a:tab pos="354965" algn="l"/>
                <a:tab pos="355600" algn="l"/>
              </a:tabLst>
            </a:pPr>
            <a:r>
              <a:rPr sz="2400" dirty="0">
                <a:latin typeface="Calibri"/>
                <a:cs typeface="Calibri"/>
              </a:rPr>
              <a:t>One</a:t>
            </a:r>
            <a:r>
              <a:rPr sz="2400" spc="-55" dirty="0">
                <a:latin typeface="Calibri"/>
                <a:cs typeface="Calibri"/>
              </a:rPr>
              <a:t> </a:t>
            </a:r>
            <a:r>
              <a:rPr sz="2400" dirty="0">
                <a:latin typeface="Calibri"/>
                <a:cs typeface="Calibri"/>
              </a:rPr>
              <a:t>limitation</a:t>
            </a:r>
            <a:r>
              <a:rPr sz="2400" spc="-75" dirty="0">
                <a:latin typeface="Calibri"/>
                <a:cs typeface="Calibri"/>
              </a:rPr>
              <a:t> </a:t>
            </a:r>
            <a:r>
              <a:rPr sz="2400" dirty="0">
                <a:latin typeface="Calibri"/>
                <a:cs typeface="Calibri"/>
              </a:rPr>
              <a:t>of</a:t>
            </a:r>
            <a:r>
              <a:rPr sz="2400" spc="-35" dirty="0">
                <a:latin typeface="Calibri"/>
                <a:cs typeface="Calibri"/>
              </a:rPr>
              <a:t> </a:t>
            </a:r>
            <a:r>
              <a:rPr sz="2400" dirty="0">
                <a:latin typeface="Calibri"/>
                <a:cs typeface="Calibri"/>
              </a:rPr>
              <a:t>instruction</a:t>
            </a:r>
            <a:r>
              <a:rPr sz="2400" spc="-60" dirty="0">
                <a:latin typeface="Calibri"/>
                <a:cs typeface="Calibri"/>
              </a:rPr>
              <a:t> </a:t>
            </a:r>
            <a:r>
              <a:rPr sz="2400" dirty="0">
                <a:latin typeface="Calibri"/>
                <a:cs typeface="Calibri"/>
              </a:rPr>
              <a:t>finetuning</a:t>
            </a:r>
            <a:r>
              <a:rPr sz="2400" spc="-40" dirty="0">
                <a:latin typeface="Calibri"/>
                <a:cs typeface="Calibri"/>
              </a:rPr>
              <a:t> </a:t>
            </a:r>
            <a:r>
              <a:rPr sz="2400" dirty="0">
                <a:latin typeface="Calibri"/>
                <a:cs typeface="Calibri"/>
              </a:rPr>
              <a:t>is</a:t>
            </a:r>
            <a:r>
              <a:rPr sz="2400" spc="-30" dirty="0">
                <a:latin typeface="Calibri"/>
                <a:cs typeface="Calibri"/>
              </a:rPr>
              <a:t> </a:t>
            </a:r>
            <a:r>
              <a:rPr sz="2400" dirty="0">
                <a:latin typeface="Calibri"/>
                <a:cs typeface="Calibri"/>
              </a:rPr>
              <a:t>obvious:</a:t>
            </a:r>
            <a:r>
              <a:rPr sz="2400" spc="-25" dirty="0">
                <a:latin typeface="Calibri"/>
                <a:cs typeface="Calibri"/>
              </a:rPr>
              <a:t> </a:t>
            </a:r>
            <a:r>
              <a:rPr sz="2400" dirty="0">
                <a:latin typeface="Calibri"/>
                <a:cs typeface="Calibri"/>
              </a:rPr>
              <a:t>it’s</a:t>
            </a:r>
            <a:r>
              <a:rPr sz="2400" spc="-30" dirty="0">
                <a:latin typeface="Calibri"/>
                <a:cs typeface="Calibri"/>
              </a:rPr>
              <a:t> </a:t>
            </a:r>
            <a:r>
              <a:rPr sz="2400" b="1" dirty="0">
                <a:latin typeface="Calibri"/>
                <a:cs typeface="Calibri"/>
              </a:rPr>
              <a:t>expensive</a:t>
            </a:r>
            <a:r>
              <a:rPr sz="2400" b="1" spc="-15" dirty="0">
                <a:latin typeface="Calibri"/>
                <a:cs typeface="Calibri"/>
              </a:rPr>
              <a:t> </a:t>
            </a:r>
            <a:r>
              <a:rPr sz="2400" dirty="0">
                <a:latin typeface="Calibri"/>
                <a:cs typeface="Calibri"/>
              </a:rPr>
              <a:t>to</a:t>
            </a:r>
            <a:r>
              <a:rPr sz="2400" spc="-55" dirty="0">
                <a:latin typeface="Calibri"/>
                <a:cs typeface="Calibri"/>
              </a:rPr>
              <a:t> </a:t>
            </a:r>
            <a:r>
              <a:rPr sz="2400" dirty="0">
                <a:latin typeface="Calibri"/>
                <a:cs typeface="Calibri"/>
              </a:rPr>
              <a:t>collect</a:t>
            </a:r>
            <a:r>
              <a:rPr sz="2400" spc="-70" dirty="0">
                <a:latin typeface="Calibri"/>
                <a:cs typeface="Calibri"/>
              </a:rPr>
              <a:t> </a:t>
            </a:r>
            <a:r>
              <a:rPr sz="2400" spc="-10" dirty="0">
                <a:latin typeface="Calibri"/>
                <a:cs typeface="Calibri"/>
              </a:rPr>
              <a:t>ground- </a:t>
            </a:r>
            <a:r>
              <a:rPr sz="2400" dirty="0">
                <a:latin typeface="Calibri"/>
                <a:cs typeface="Calibri"/>
              </a:rPr>
              <a:t>truth</a:t>
            </a:r>
            <a:r>
              <a:rPr sz="2400" spc="-55" dirty="0">
                <a:latin typeface="Calibri"/>
                <a:cs typeface="Calibri"/>
              </a:rPr>
              <a:t> </a:t>
            </a:r>
            <a:r>
              <a:rPr sz="2400" dirty="0">
                <a:latin typeface="Calibri"/>
                <a:cs typeface="Calibri"/>
              </a:rPr>
              <a:t>data</a:t>
            </a:r>
            <a:r>
              <a:rPr sz="2400" spc="-35" dirty="0">
                <a:latin typeface="Calibri"/>
                <a:cs typeface="Calibri"/>
              </a:rPr>
              <a:t> </a:t>
            </a:r>
            <a:r>
              <a:rPr sz="2400" dirty="0">
                <a:latin typeface="Calibri"/>
                <a:cs typeface="Calibri"/>
              </a:rPr>
              <a:t>for</a:t>
            </a:r>
            <a:r>
              <a:rPr sz="2400" spc="-15" dirty="0">
                <a:latin typeface="Calibri"/>
                <a:cs typeface="Calibri"/>
              </a:rPr>
              <a:t> </a:t>
            </a:r>
            <a:r>
              <a:rPr sz="2400" spc="-10" dirty="0">
                <a:latin typeface="Calibri"/>
                <a:cs typeface="Calibri"/>
              </a:rPr>
              <a:t>tasks.</a:t>
            </a:r>
            <a:endParaRPr sz="2400">
              <a:latin typeface="Calibri"/>
              <a:cs typeface="Calibri"/>
            </a:endParaRPr>
          </a:p>
          <a:p>
            <a:pPr marL="354965" indent="-342265">
              <a:lnSpc>
                <a:spcPct val="100000"/>
              </a:lnSpc>
              <a:spcBef>
                <a:spcPts val="600"/>
              </a:spcBef>
              <a:buClr>
                <a:srgbClr val="8A1515"/>
              </a:buClr>
              <a:buFont typeface="Times New Roman"/>
              <a:buChar char="•"/>
              <a:tabLst>
                <a:tab pos="354965" algn="l"/>
                <a:tab pos="355600" algn="l"/>
              </a:tabLst>
            </a:pPr>
            <a:r>
              <a:rPr sz="2400" dirty="0">
                <a:latin typeface="Calibri"/>
                <a:cs typeface="Calibri"/>
              </a:rPr>
              <a:t>But</a:t>
            </a:r>
            <a:r>
              <a:rPr sz="2400" spc="-50" dirty="0">
                <a:latin typeface="Calibri"/>
                <a:cs typeface="Calibri"/>
              </a:rPr>
              <a:t> </a:t>
            </a:r>
            <a:r>
              <a:rPr sz="2400" dirty="0">
                <a:latin typeface="Calibri"/>
                <a:cs typeface="Calibri"/>
              </a:rPr>
              <a:t>there</a:t>
            </a:r>
            <a:r>
              <a:rPr sz="2400" spc="-25" dirty="0">
                <a:latin typeface="Calibri"/>
                <a:cs typeface="Calibri"/>
              </a:rPr>
              <a:t> </a:t>
            </a:r>
            <a:r>
              <a:rPr sz="2400" dirty="0">
                <a:latin typeface="Calibri"/>
                <a:cs typeface="Calibri"/>
              </a:rPr>
              <a:t>are</a:t>
            </a:r>
            <a:r>
              <a:rPr sz="2400" spc="-15" dirty="0">
                <a:latin typeface="Calibri"/>
                <a:cs typeface="Calibri"/>
              </a:rPr>
              <a:t> </a:t>
            </a:r>
            <a:r>
              <a:rPr sz="2400" dirty="0">
                <a:latin typeface="Calibri"/>
                <a:cs typeface="Calibri"/>
              </a:rPr>
              <a:t>other,</a:t>
            </a:r>
            <a:r>
              <a:rPr sz="2400" spc="-20" dirty="0">
                <a:latin typeface="Calibri"/>
                <a:cs typeface="Calibri"/>
              </a:rPr>
              <a:t> </a:t>
            </a:r>
            <a:r>
              <a:rPr sz="2400" dirty="0">
                <a:latin typeface="Calibri"/>
                <a:cs typeface="Calibri"/>
              </a:rPr>
              <a:t>subtler</a:t>
            </a:r>
            <a:r>
              <a:rPr sz="2400" spc="-30" dirty="0">
                <a:latin typeface="Calibri"/>
                <a:cs typeface="Calibri"/>
              </a:rPr>
              <a:t> </a:t>
            </a:r>
            <a:r>
              <a:rPr sz="2400" dirty="0">
                <a:latin typeface="Calibri"/>
                <a:cs typeface="Calibri"/>
              </a:rPr>
              <a:t>limitations</a:t>
            </a:r>
            <a:r>
              <a:rPr sz="2400" spc="-70" dirty="0">
                <a:latin typeface="Calibri"/>
                <a:cs typeface="Calibri"/>
              </a:rPr>
              <a:t> </a:t>
            </a:r>
            <a:r>
              <a:rPr sz="2400" dirty="0">
                <a:latin typeface="Calibri"/>
                <a:cs typeface="Calibri"/>
              </a:rPr>
              <a:t>too.</a:t>
            </a:r>
            <a:r>
              <a:rPr sz="2400" spc="-40" dirty="0">
                <a:latin typeface="Calibri"/>
                <a:cs typeface="Calibri"/>
              </a:rPr>
              <a:t> </a:t>
            </a:r>
            <a:r>
              <a:rPr sz="2400" dirty="0">
                <a:latin typeface="Calibri"/>
                <a:cs typeface="Calibri"/>
              </a:rPr>
              <a:t>Can</a:t>
            </a:r>
            <a:r>
              <a:rPr sz="2400" spc="-50" dirty="0">
                <a:latin typeface="Calibri"/>
                <a:cs typeface="Calibri"/>
              </a:rPr>
              <a:t> </a:t>
            </a:r>
            <a:r>
              <a:rPr sz="2400" dirty="0">
                <a:latin typeface="Calibri"/>
                <a:cs typeface="Calibri"/>
              </a:rPr>
              <a:t>you</a:t>
            </a:r>
            <a:r>
              <a:rPr sz="2400" spc="-25" dirty="0">
                <a:latin typeface="Calibri"/>
                <a:cs typeface="Calibri"/>
              </a:rPr>
              <a:t> </a:t>
            </a:r>
            <a:r>
              <a:rPr sz="2400" dirty="0">
                <a:latin typeface="Calibri"/>
                <a:cs typeface="Calibri"/>
              </a:rPr>
              <a:t>think</a:t>
            </a:r>
            <a:r>
              <a:rPr sz="2400" spc="-20" dirty="0">
                <a:latin typeface="Calibri"/>
                <a:cs typeface="Calibri"/>
              </a:rPr>
              <a:t> </a:t>
            </a:r>
            <a:r>
              <a:rPr sz="2400" dirty="0">
                <a:latin typeface="Calibri"/>
                <a:cs typeface="Calibri"/>
              </a:rPr>
              <a:t>of</a:t>
            </a:r>
            <a:r>
              <a:rPr sz="2400" spc="-10" dirty="0">
                <a:latin typeface="Calibri"/>
                <a:cs typeface="Calibri"/>
              </a:rPr>
              <a:t> </a:t>
            </a:r>
            <a:r>
              <a:rPr sz="2400" spc="-20" dirty="0">
                <a:latin typeface="Calibri"/>
                <a:cs typeface="Calibri"/>
              </a:rPr>
              <a:t>any?</a:t>
            </a:r>
            <a:endParaRPr sz="2400">
              <a:latin typeface="Calibri"/>
              <a:cs typeface="Calibri"/>
            </a:endParaRPr>
          </a:p>
          <a:p>
            <a:pPr marL="354965" indent="-342265">
              <a:lnSpc>
                <a:spcPct val="100000"/>
              </a:lnSpc>
              <a:spcBef>
                <a:spcPts val="600"/>
              </a:spcBef>
              <a:buClr>
                <a:srgbClr val="8A1515"/>
              </a:buClr>
              <a:buFont typeface="Times New Roman"/>
              <a:buChar char="•"/>
              <a:tabLst>
                <a:tab pos="354965" algn="l"/>
                <a:tab pos="355600" algn="l"/>
              </a:tabLst>
            </a:pPr>
            <a:r>
              <a:rPr sz="2400" b="1" dirty="0">
                <a:solidFill>
                  <a:srgbClr val="C00000"/>
                </a:solidFill>
                <a:latin typeface="Calibri"/>
                <a:cs typeface="Calibri"/>
              </a:rPr>
              <a:t>Problem</a:t>
            </a:r>
            <a:r>
              <a:rPr sz="2400" b="1" spc="-30" dirty="0">
                <a:solidFill>
                  <a:srgbClr val="C00000"/>
                </a:solidFill>
                <a:latin typeface="Calibri"/>
                <a:cs typeface="Calibri"/>
              </a:rPr>
              <a:t> </a:t>
            </a:r>
            <a:r>
              <a:rPr sz="2400" b="1" dirty="0">
                <a:solidFill>
                  <a:srgbClr val="C00000"/>
                </a:solidFill>
                <a:latin typeface="Calibri"/>
                <a:cs typeface="Calibri"/>
              </a:rPr>
              <a:t>1</a:t>
            </a:r>
            <a:r>
              <a:rPr sz="2400" b="1" dirty="0">
                <a:latin typeface="Calibri"/>
                <a:cs typeface="Calibri"/>
              </a:rPr>
              <a:t>:</a:t>
            </a:r>
            <a:r>
              <a:rPr sz="2400" b="1" spc="-25" dirty="0">
                <a:latin typeface="Calibri"/>
                <a:cs typeface="Calibri"/>
              </a:rPr>
              <a:t> </a:t>
            </a:r>
            <a:r>
              <a:rPr sz="2400" dirty="0">
                <a:latin typeface="Calibri"/>
                <a:cs typeface="Calibri"/>
              </a:rPr>
              <a:t>tasks</a:t>
            </a:r>
            <a:r>
              <a:rPr sz="2400" spc="-35" dirty="0">
                <a:latin typeface="Calibri"/>
                <a:cs typeface="Calibri"/>
              </a:rPr>
              <a:t> </a:t>
            </a:r>
            <a:r>
              <a:rPr sz="2400" dirty="0">
                <a:latin typeface="Calibri"/>
                <a:cs typeface="Calibri"/>
              </a:rPr>
              <a:t>like</a:t>
            </a:r>
            <a:r>
              <a:rPr sz="2400" spc="-30" dirty="0">
                <a:latin typeface="Calibri"/>
                <a:cs typeface="Calibri"/>
              </a:rPr>
              <a:t> </a:t>
            </a:r>
            <a:r>
              <a:rPr sz="2400" spc="-15" dirty="0">
                <a:latin typeface="Calibri"/>
                <a:cs typeface="Calibri"/>
              </a:rPr>
              <a:t>open-</a:t>
            </a:r>
            <a:r>
              <a:rPr sz="2400" dirty="0">
                <a:latin typeface="Calibri"/>
                <a:cs typeface="Calibri"/>
              </a:rPr>
              <a:t>ended</a:t>
            </a:r>
            <a:r>
              <a:rPr sz="2400" spc="35" dirty="0">
                <a:latin typeface="Calibri"/>
                <a:cs typeface="Calibri"/>
              </a:rPr>
              <a:t> </a:t>
            </a:r>
            <a:r>
              <a:rPr sz="2400" dirty="0">
                <a:latin typeface="Calibri"/>
                <a:cs typeface="Calibri"/>
              </a:rPr>
              <a:t>creative</a:t>
            </a:r>
            <a:r>
              <a:rPr sz="2400" spc="-40" dirty="0">
                <a:latin typeface="Calibri"/>
                <a:cs typeface="Calibri"/>
              </a:rPr>
              <a:t> </a:t>
            </a:r>
            <a:r>
              <a:rPr sz="2400" dirty="0">
                <a:latin typeface="Calibri"/>
                <a:cs typeface="Calibri"/>
              </a:rPr>
              <a:t>generation</a:t>
            </a:r>
            <a:r>
              <a:rPr sz="2400" spc="-35" dirty="0">
                <a:latin typeface="Calibri"/>
                <a:cs typeface="Calibri"/>
              </a:rPr>
              <a:t> </a:t>
            </a:r>
            <a:r>
              <a:rPr sz="2400" dirty="0">
                <a:latin typeface="Calibri"/>
                <a:cs typeface="Calibri"/>
              </a:rPr>
              <a:t>have</a:t>
            </a:r>
            <a:r>
              <a:rPr sz="2400" spc="-5" dirty="0">
                <a:latin typeface="Calibri"/>
                <a:cs typeface="Calibri"/>
              </a:rPr>
              <a:t> </a:t>
            </a:r>
            <a:r>
              <a:rPr sz="2400" dirty="0">
                <a:latin typeface="Calibri"/>
                <a:cs typeface="Calibri"/>
              </a:rPr>
              <a:t>no</a:t>
            </a:r>
            <a:r>
              <a:rPr sz="2400" spc="-15" dirty="0">
                <a:latin typeface="Calibri"/>
                <a:cs typeface="Calibri"/>
              </a:rPr>
              <a:t> </a:t>
            </a:r>
            <a:r>
              <a:rPr sz="2400" dirty="0">
                <a:latin typeface="Calibri"/>
                <a:cs typeface="Calibri"/>
              </a:rPr>
              <a:t>right</a:t>
            </a:r>
            <a:r>
              <a:rPr sz="2400" spc="-30" dirty="0">
                <a:latin typeface="Calibri"/>
                <a:cs typeface="Calibri"/>
              </a:rPr>
              <a:t> </a:t>
            </a:r>
            <a:r>
              <a:rPr sz="2400" spc="-10" dirty="0">
                <a:latin typeface="Calibri"/>
                <a:cs typeface="Calibri"/>
              </a:rPr>
              <a:t>answer.</a:t>
            </a:r>
            <a:endParaRPr sz="2400">
              <a:latin typeface="Calibri"/>
              <a:cs typeface="Calibri"/>
            </a:endParaRPr>
          </a:p>
          <a:p>
            <a:pPr marL="698500" lvl="1" indent="-229235">
              <a:lnSpc>
                <a:spcPct val="100000"/>
              </a:lnSpc>
              <a:spcBef>
                <a:spcPts val="605"/>
              </a:spcBef>
              <a:buClr>
                <a:srgbClr val="007A92"/>
              </a:buClr>
              <a:buFont typeface="Times New Roman"/>
              <a:buChar char="•"/>
              <a:tabLst>
                <a:tab pos="699135" algn="l"/>
              </a:tabLst>
            </a:pPr>
            <a:r>
              <a:rPr sz="2400" i="1" dirty="0">
                <a:latin typeface="Calibri"/>
                <a:cs typeface="Calibri"/>
              </a:rPr>
              <a:t>Write</a:t>
            </a:r>
            <a:r>
              <a:rPr sz="2400" i="1" spc="-45" dirty="0">
                <a:latin typeface="Calibri"/>
                <a:cs typeface="Calibri"/>
              </a:rPr>
              <a:t> </a:t>
            </a:r>
            <a:r>
              <a:rPr sz="2400" i="1" dirty="0">
                <a:latin typeface="Calibri"/>
                <a:cs typeface="Calibri"/>
              </a:rPr>
              <a:t>me</a:t>
            </a:r>
            <a:r>
              <a:rPr sz="2400" i="1" spc="-15" dirty="0">
                <a:latin typeface="Calibri"/>
                <a:cs typeface="Calibri"/>
              </a:rPr>
              <a:t> </a:t>
            </a:r>
            <a:r>
              <a:rPr sz="2400" i="1" dirty="0">
                <a:latin typeface="Calibri"/>
                <a:cs typeface="Calibri"/>
              </a:rPr>
              <a:t>a</a:t>
            </a:r>
            <a:r>
              <a:rPr sz="2400" i="1" spc="-10" dirty="0">
                <a:latin typeface="Calibri"/>
                <a:cs typeface="Calibri"/>
              </a:rPr>
              <a:t> </a:t>
            </a:r>
            <a:r>
              <a:rPr sz="2400" i="1" dirty="0">
                <a:latin typeface="Calibri"/>
                <a:cs typeface="Calibri"/>
              </a:rPr>
              <a:t>story</a:t>
            </a:r>
            <a:r>
              <a:rPr sz="2400" i="1" spc="-30" dirty="0">
                <a:latin typeface="Calibri"/>
                <a:cs typeface="Calibri"/>
              </a:rPr>
              <a:t> </a:t>
            </a:r>
            <a:r>
              <a:rPr sz="2400" i="1" dirty="0">
                <a:latin typeface="Calibri"/>
                <a:cs typeface="Calibri"/>
              </a:rPr>
              <a:t>about</a:t>
            </a:r>
            <a:r>
              <a:rPr sz="2400" i="1" spc="-15" dirty="0">
                <a:latin typeface="Calibri"/>
                <a:cs typeface="Calibri"/>
              </a:rPr>
              <a:t> </a:t>
            </a:r>
            <a:r>
              <a:rPr sz="2400" i="1" dirty="0">
                <a:latin typeface="Calibri"/>
                <a:cs typeface="Calibri"/>
              </a:rPr>
              <a:t>a</a:t>
            </a:r>
            <a:r>
              <a:rPr sz="2400" i="1" spc="-10" dirty="0">
                <a:latin typeface="Calibri"/>
                <a:cs typeface="Calibri"/>
              </a:rPr>
              <a:t> </a:t>
            </a:r>
            <a:r>
              <a:rPr sz="2400" i="1" dirty="0">
                <a:latin typeface="Calibri"/>
                <a:cs typeface="Calibri"/>
              </a:rPr>
              <a:t>dog</a:t>
            </a:r>
            <a:r>
              <a:rPr sz="2400" i="1" spc="-10" dirty="0">
                <a:latin typeface="Calibri"/>
                <a:cs typeface="Calibri"/>
              </a:rPr>
              <a:t> </a:t>
            </a:r>
            <a:r>
              <a:rPr sz="2400" i="1" dirty="0">
                <a:latin typeface="Calibri"/>
                <a:cs typeface="Calibri"/>
              </a:rPr>
              <a:t>and</a:t>
            </a:r>
            <a:r>
              <a:rPr sz="2400" i="1" spc="-10" dirty="0">
                <a:latin typeface="Calibri"/>
                <a:cs typeface="Calibri"/>
              </a:rPr>
              <a:t> </a:t>
            </a:r>
            <a:r>
              <a:rPr sz="2400" i="1" dirty="0">
                <a:latin typeface="Calibri"/>
                <a:cs typeface="Calibri"/>
              </a:rPr>
              <a:t>her</a:t>
            </a:r>
            <a:r>
              <a:rPr sz="2400" i="1" spc="-15" dirty="0">
                <a:latin typeface="Calibri"/>
                <a:cs typeface="Calibri"/>
              </a:rPr>
              <a:t> </a:t>
            </a:r>
            <a:r>
              <a:rPr sz="2400" i="1" dirty="0">
                <a:latin typeface="Calibri"/>
                <a:cs typeface="Calibri"/>
              </a:rPr>
              <a:t>pet</a:t>
            </a:r>
            <a:r>
              <a:rPr sz="2400" i="1" spc="-25" dirty="0">
                <a:latin typeface="Calibri"/>
                <a:cs typeface="Calibri"/>
              </a:rPr>
              <a:t> </a:t>
            </a:r>
            <a:r>
              <a:rPr sz="2400" i="1" spc="-10" dirty="0">
                <a:latin typeface="Calibri"/>
                <a:cs typeface="Calibri"/>
              </a:rPr>
              <a:t>grasshopper.</a:t>
            </a:r>
            <a:endParaRPr sz="2400">
              <a:latin typeface="Calibri"/>
              <a:cs typeface="Calibri"/>
            </a:endParaRPr>
          </a:p>
          <a:p>
            <a:pPr marL="354965" indent="-342265">
              <a:lnSpc>
                <a:spcPct val="100000"/>
              </a:lnSpc>
              <a:spcBef>
                <a:spcPts val="600"/>
              </a:spcBef>
              <a:buClr>
                <a:srgbClr val="8A1515"/>
              </a:buClr>
              <a:buFont typeface="Times New Roman"/>
              <a:buChar char="•"/>
              <a:tabLst>
                <a:tab pos="354965" algn="l"/>
                <a:tab pos="355600" algn="l"/>
              </a:tabLst>
            </a:pPr>
            <a:r>
              <a:rPr sz="2400" b="1" dirty="0">
                <a:solidFill>
                  <a:srgbClr val="C00000"/>
                </a:solidFill>
                <a:latin typeface="Calibri"/>
                <a:cs typeface="Calibri"/>
              </a:rPr>
              <a:t>Problem</a:t>
            </a:r>
            <a:r>
              <a:rPr sz="2400" b="1" spc="-60" dirty="0">
                <a:solidFill>
                  <a:srgbClr val="C00000"/>
                </a:solidFill>
                <a:latin typeface="Calibri"/>
                <a:cs typeface="Calibri"/>
              </a:rPr>
              <a:t> </a:t>
            </a:r>
            <a:r>
              <a:rPr sz="2400" b="1" dirty="0">
                <a:solidFill>
                  <a:srgbClr val="C00000"/>
                </a:solidFill>
                <a:latin typeface="Calibri"/>
                <a:cs typeface="Calibri"/>
              </a:rPr>
              <a:t>2</a:t>
            </a:r>
            <a:r>
              <a:rPr sz="2400" b="1" dirty="0">
                <a:latin typeface="Calibri"/>
                <a:cs typeface="Calibri"/>
              </a:rPr>
              <a:t>:</a:t>
            </a:r>
            <a:r>
              <a:rPr sz="2400" b="1" spc="-25" dirty="0">
                <a:latin typeface="Calibri"/>
                <a:cs typeface="Calibri"/>
              </a:rPr>
              <a:t> </a:t>
            </a:r>
            <a:r>
              <a:rPr sz="2400" dirty="0">
                <a:latin typeface="Calibri"/>
                <a:cs typeface="Calibri"/>
              </a:rPr>
              <a:t>language</a:t>
            </a:r>
            <a:r>
              <a:rPr sz="2400" spc="-30" dirty="0">
                <a:latin typeface="Calibri"/>
                <a:cs typeface="Calibri"/>
              </a:rPr>
              <a:t> </a:t>
            </a:r>
            <a:r>
              <a:rPr sz="2400" dirty="0">
                <a:latin typeface="Calibri"/>
                <a:cs typeface="Calibri"/>
              </a:rPr>
              <a:t>modeling</a:t>
            </a:r>
            <a:r>
              <a:rPr sz="2400" spc="-45" dirty="0">
                <a:latin typeface="Calibri"/>
                <a:cs typeface="Calibri"/>
              </a:rPr>
              <a:t> </a:t>
            </a:r>
            <a:r>
              <a:rPr sz="2400" dirty="0">
                <a:latin typeface="Calibri"/>
                <a:cs typeface="Calibri"/>
              </a:rPr>
              <a:t>penalizes</a:t>
            </a:r>
            <a:r>
              <a:rPr sz="2400" spc="-15" dirty="0">
                <a:latin typeface="Calibri"/>
                <a:cs typeface="Calibri"/>
              </a:rPr>
              <a:t> </a:t>
            </a:r>
            <a:r>
              <a:rPr sz="2400" dirty="0">
                <a:latin typeface="Calibri"/>
                <a:cs typeface="Calibri"/>
              </a:rPr>
              <a:t>all</a:t>
            </a:r>
            <a:r>
              <a:rPr sz="2400" spc="-25" dirty="0">
                <a:latin typeface="Calibri"/>
                <a:cs typeface="Calibri"/>
              </a:rPr>
              <a:t> </a:t>
            </a:r>
            <a:r>
              <a:rPr sz="2400" spc="-15" dirty="0">
                <a:latin typeface="Calibri"/>
                <a:cs typeface="Calibri"/>
              </a:rPr>
              <a:t>token-</a:t>
            </a:r>
            <a:r>
              <a:rPr sz="2400" dirty="0">
                <a:latin typeface="Calibri"/>
                <a:cs typeface="Calibri"/>
              </a:rPr>
              <a:t>level</a:t>
            </a:r>
            <a:r>
              <a:rPr sz="2400" spc="-5" dirty="0">
                <a:latin typeface="Calibri"/>
                <a:cs typeface="Calibri"/>
              </a:rPr>
              <a:t> </a:t>
            </a:r>
            <a:r>
              <a:rPr sz="2400" dirty="0">
                <a:latin typeface="Calibri"/>
                <a:cs typeface="Calibri"/>
              </a:rPr>
              <a:t>mistakes</a:t>
            </a:r>
            <a:r>
              <a:rPr sz="2400" spc="-70" dirty="0">
                <a:latin typeface="Calibri"/>
                <a:cs typeface="Calibri"/>
              </a:rPr>
              <a:t> </a:t>
            </a:r>
            <a:r>
              <a:rPr sz="2400" dirty="0">
                <a:latin typeface="Calibri"/>
                <a:cs typeface="Calibri"/>
              </a:rPr>
              <a:t>equally,</a:t>
            </a:r>
            <a:r>
              <a:rPr sz="2400" spc="-15" dirty="0">
                <a:latin typeface="Calibri"/>
                <a:cs typeface="Calibri"/>
              </a:rPr>
              <a:t> </a:t>
            </a:r>
            <a:r>
              <a:rPr sz="2400" dirty="0">
                <a:latin typeface="Calibri"/>
                <a:cs typeface="Calibri"/>
              </a:rPr>
              <a:t>but</a:t>
            </a:r>
            <a:r>
              <a:rPr sz="2400" spc="-10" dirty="0">
                <a:latin typeface="Calibri"/>
                <a:cs typeface="Calibri"/>
              </a:rPr>
              <a:t> </a:t>
            </a:r>
            <a:r>
              <a:rPr sz="2400" spc="-20" dirty="0">
                <a:latin typeface="Calibri"/>
                <a:cs typeface="Calibri"/>
              </a:rPr>
              <a:t>some</a:t>
            </a:r>
            <a:endParaRPr sz="2400">
              <a:latin typeface="Calibri"/>
              <a:cs typeface="Calibri"/>
            </a:endParaRPr>
          </a:p>
        </p:txBody>
      </p:sp>
      <p:sp>
        <p:nvSpPr>
          <p:cNvPr id="4" name="object 4"/>
          <p:cNvSpPr txBox="1"/>
          <p:nvPr/>
        </p:nvSpPr>
        <p:spPr>
          <a:xfrm>
            <a:off x="637133" y="3701542"/>
            <a:ext cx="5130800" cy="2815590"/>
          </a:xfrm>
          <a:prstGeom prst="rect">
            <a:avLst/>
          </a:prstGeom>
        </p:spPr>
        <p:txBody>
          <a:bodyPr vert="horz" wrap="square" lIns="0" tIns="88900" rIns="0" bIns="0" rtlCol="0">
            <a:spAutoFit/>
          </a:bodyPr>
          <a:lstStyle/>
          <a:p>
            <a:pPr marL="355600">
              <a:lnSpc>
                <a:spcPct val="100000"/>
              </a:lnSpc>
              <a:spcBef>
                <a:spcPts val="700"/>
              </a:spcBef>
            </a:pPr>
            <a:r>
              <a:rPr sz="2400" dirty="0">
                <a:latin typeface="Calibri"/>
                <a:cs typeface="Calibri"/>
              </a:rPr>
              <a:t>errors</a:t>
            </a:r>
            <a:r>
              <a:rPr sz="2400" spc="-55" dirty="0">
                <a:latin typeface="Calibri"/>
                <a:cs typeface="Calibri"/>
              </a:rPr>
              <a:t> </a:t>
            </a:r>
            <a:r>
              <a:rPr sz="2400" dirty="0">
                <a:latin typeface="Calibri"/>
                <a:cs typeface="Calibri"/>
              </a:rPr>
              <a:t>are worse than</a:t>
            </a:r>
            <a:r>
              <a:rPr sz="2400" spc="-15" dirty="0">
                <a:latin typeface="Calibri"/>
                <a:cs typeface="Calibri"/>
              </a:rPr>
              <a:t> </a:t>
            </a:r>
            <a:r>
              <a:rPr sz="2400" spc="-10" dirty="0">
                <a:latin typeface="Calibri"/>
                <a:cs typeface="Calibri"/>
              </a:rPr>
              <a:t>others.</a:t>
            </a:r>
            <a:endParaRPr sz="2400">
              <a:latin typeface="Calibri"/>
              <a:cs typeface="Calibri"/>
            </a:endParaRPr>
          </a:p>
          <a:p>
            <a:pPr marL="354965" marR="5080" indent="-342265">
              <a:lnSpc>
                <a:spcPct val="100000"/>
              </a:lnSpc>
              <a:spcBef>
                <a:spcPts val="600"/>
              </a:spcBef>
              <a:buClr>
                <a:srgbClr val="8A1515"/>
              </a:buClr>
              <a:buFont typeface="Times New Roman"/>
              <a:buChar char="•"/>
              <a:tabLst>
                <a:tab pos="354965" algn="l"/>
                <a:tab pos="355600" algn="l"/>
              </a:tabLst>
            </a:pPr>
            <a:r>
              <a:rPr sz="2400" dirty="0">
                <a:latin typeface="Calibri"/>
                <a:cs typeface="Calibri"/>
              </a:rPr>
              <a:t>Even</a:t>
            </a:r>
            <a:r>
              <a:rPr sz="2400" spc="-55" dirty="0">
                <a:latin typeface="Calibri"/>
                <a:cs typeface="Calibri"/>
              </a:rPr>
              <a:t> </a:t>
            </a:r>
            <a:r>
              <a:rPr sz="2400" dirty="0">
                <a:latin typeface="Calibri"/>
                <a:cs typeface="Calibri"/>
              </a:rPr>
              <a:t>with</a:t>
            </a:r>
            <a:r>
              <a:rPr sz="2400" spc="-60" dirty="0">
                <a:latin typeface="Calibri"/>
                <a:cs typeface="Calibri"/>
              </a:rPr>
              <a:t> </a:t>
            </a:r>
            <a:r>
              <a:rPr sz="2400" dirty="0">
                <a:latin typeface="Calibri"/>
                <a:cs typeface="Calibri"/>
              </a:rPr>
              <a:t>instruction</a:t>
            </a:r>
            <a:r>
              <a:rPr sz="2400" spc="-55" dirty="0">
                <a:latin typeface="Calibri"/>
                <a:cs typeface="Calibri"/>
              </a:rPr>
              <a:t> </a:t>
            </a:r>
            <a:r>
              <a:rPr sz="2400" dirty="0">
                <a:latin typeface="Calibri"/>
                <a:cs typeface="Calibri"/>
              </a:rPr>
              <a:t>finetuning</a:t>
            </a:r>
            <a:r>
              <a:rPr sz="2400" i="1" dirty="0">
                <a:latin typeface="Calibri"/>
                <a:cs typeface="Calibri"/>
              </a:rPr>
              <a:t>,</a:t>
            </a:r>
            <a:r>
              <a:rPr sz="2400" i="1" spc="-45" dirty="0">
                <a:latin typeface="Calibri"/>
                <a:cs typeface="Calibri"/>
              </a:rPr>
              <a:t> </a:t>
            </a:r>
            <a:r>
              <a:rPr sz="2400" spc="-10" dirty="0">
                <a:latin typeface="Calibri"/>
                <a:cs typeface="Calibri"/>
              </a:rPr>
              <a:t>there </a:t>
            </a:r>
            <a:r>
              <a:rPr sz="2400" dirty="0">
                <a:latin typeface="Calibri"/>
                <a:cs typeface="Calibri"/>
              </a:rPr>
              <a:t>a</a:t>
            </a:r>
            <a:r>
              <a:rPr sz="2400" spc="-20" dirty="0">
                <a:latin typeface="Calibri"/>
                <a:cs typeface="Calibri"/>
              </a:rPr>
              <a:t> </a:t>
            </a:r>
            <a:r>
              <a:rPr sz="2400" dirty="0">
                <a:latin typeface="Calibri"/>
                <a:cs typeface="Calibri"/>
              </a:rPr>
              <a:t>mismatch</a:t>
            </a:r>
            <a:r>
              <a:rPr sz="2400" spc="-80" dirty="0">
                <a:latin typeface="Calibri"/>
                <a:cs typeface="Calibri"/>
              </a:rPr>
              <a:t> </a:t>
            </a:r>
            <a:r>
              <a:rPr sz="2400" dirty="0">
                <a:latin typeface="Calibri"/>
                <a:cs typeface="Calibri"/>
              </a:rPr>
              <a:t>between</a:t>
            </a:r>
            <a:r>
              <a:rPr sz="2400" spc="-10" dirty="0">
                <a:latin typeface="Calibri"/>
                <a:cs typeface="Calibri"/>
              </a:rPr>
              <a:t> </a:t>
            </a:r>
            <a:r>
              <a:rPr sz="2400" dirty="0">
                <a:latin typeface="Calibri"/>
                <a:cs typeface="Calibri"/>
              </a:rPr>
              <a:t>the</a:t>
            </a:r>
            <a:r>
              <a:rPr sz="2400" spc="-15" dirty="0">
                <a:latin typeface="Calibri"/>
                <a:cs typeface="Calibri"/>
              </a:rPr>
              <a:t> </a:t>
            </a:r>
            <a:r>
              <a:rPr sz="2400" spc="-35" dirty="0">
                <a:latin typeface="Calibri"/>
                <a:cs typeface="Calibri"/>
              </a:rPr>
              <a:t>LM</a:t>
            </a:r>
            <a:endParaRPr sz="2400">
              <a:latin typeface="Calibri"/>
              <a:cs typeface="Calibri"/>
            </a:endParaRPr>
          </a:p>
          <a:p>
            <a:pPr marL="355600">
              <a:lnSpc>
                <a:spcPct val="100000"/>
              </a:lnSpc>
            </a:pPr>
            <a:r>
              <a:rPr sz="2400" dirty="0">
                <a:latin typeface="Calibri"/>
                <a:cs typeface="Calibri"/>
              </a:rPr>
              <a:t>objective</a:t>
            </a:r>
            <a:r>
              <a:rPr sz="2400" spc="-30" dirty="0">
                <a:latin typeface="Calibri"/>
                <a:cs typeface="Calibri"/>
              </a:rPr>
              <a:t> </a:t>
            </a:r>
            <a:r>
              <a:rPr sz="2400" dirty="0">
                <a:latin typeface="Calibri"/>
                <a:cs typeface="Calibri"/>
              </a:rPr>
              <a:t>and</a:t>
            </a:r>
            <a:r>
              <a:rPr sz="2400" spc="-25" dirty="0">
                <a:latin typeface="Calibri"/>
                <a:cs typeface="Calibri"/>
              </a:rPr>
              <a:t> </a:t>
            </a:r>
            <a:r>
              <a:rPr sz="2400" dirty="0">
                <a:latin typeface="Calibri"/>
                <a:cs typeface="Calibri"/>
              </a:rPr>
              <a:t>the</a:t>
            </a:r>
            <a:r>
              <a:rPr sz="2400" spc="-40" dirty="0">
                <a:latin typeface="Calibri"/>
                <a:cs typeface="Calibri"/>
              </a:rPr>
              <a:t> </a:t>
            </a:r>
            <a:r>
              <a:rPr sz="2400" dirty="0">
                <a:latin typeface="Calibri"/>
                <a:cs typeface="Calibri"/>
              </a:rPr>
              <a:t>objective</a:t>
            </a:r>
            <a:r>
              <a:rPr sz="2400" spc="-15" dirty="0">
                <a:latin typeface="Calibri"/>
                <a:cs typeface="Calibri"/>
              </a:rPr>
              <a:t> </a:t>
            </a:r>
            <a:r>
              <a:rPr sz="2400" spc="-25" dirty="0">
                <a:latin typeface="Calibri"/>
                <a:cs typeface="Calibri"/>
              </a:rPr>
              <a:t>of</a:t>
            </a:r>
            <a:endParaRPr sz="2400">
              <a:latin typeface="Calibri"/>
              <a:cs typeface="Calibri"/>
            </a:endParaRPr>
          </a:p>
          <a:p>
            <a:pPr marL="355600">
              <a:lnSpc>
                <a:spcPct val="100000"/>
              </a:lnSpc>
            </a:pPr>
            <a:r>
              <a:rPr sz="2400" dirty="0">
                <a:latin typeface="Calibri"/>
                <a:cs typeface="Calibri"/>
              </a:rPr>
              <a:t>“satisfy</a:t>
            </a:r>
            <a:r>
              <a:rPr sz="2400" spc="-65" dirty="0">
                <a:latin typeface="Calibri"/>
                <a:cs typeface="Calibri"/>
              </a:rPr>
              <a:t> </a:t>
            </a:r>
            <a:r>
              <a:rPr sz="2400" dirty="0">
                <a:latin typeface="Calibri"/>
                <a:cs typeface="Calibri"/>
              </a:rPr>
              <a:t>human</a:t>
            </a:r>
            <a:r>
              <a:rPr sz="2400" spc="-55" dirty="0">
                <a:latin typeface="Calibri"/>
                <a:cs typeface="Calibri"/>
              </a:rPr>
              <a:t> </a:t>
            </a:r>
            <a:r>
              <a:rPr sz="2400" spc="-10" dirty="0">
                <a:latin typeface="Calibri"/>
                <a:cs typeface="Calibri"/>
              </a:rPr>
              <a:t>preferences”!</a:t>
            </a:r>
            <a:endParaRPr sz="2400">
              <a:latin typeface="Calibri"/>
              <a:cs typeface="Calibri"/>
            </a:endParaRPr>
          </a:p>
          <a:p>
            <a:pPr marL="354965" indent="-342265">
              <a:lnSpc>
                <a:spcPct val="100000"/>
              </a:lnSpc>
              <a:spcBef>
                <a:spcPts val="600"/>
              </a:spcBef>
              <a:buClr>
                <a:srgbClr val="8A1515"/>
              </a:buClr>
              <a:buFont typeface="Times New Roman"/>
              <a:buChar char="•"/>
              <a:tabLst>
                <a:tab pos="354965" algn="l"/>
                <a:tab pos="355600" algn="l"/>
              </a:tabLst>
            </a:pPr>
            <a:r>
              <a:rPr sz="2400" dirty="0">
                <a:latin typeface="Calibri"/>
                <a:cs typeface="Calibri"/>
              </a:rPr>
              <a:t>Can</a:t>
            </a:r>
            <a:r>
              <a:rPr sz="2400" spc="-65" dirty="0">
                <a:latin typeface="Calibri"/>
                <a:cs typeface="Calibri"/>
              </a:rPr>
              <a:t> </a:t>
            </a:r>
            <a:r>
              <a:rPr sz="2400" dirty="0">
                <a:latin typeface="Calibri"/>
                <a:cs typeface="Calibri"/>
              </a:rPr>
              <a:t>we</a:t>
            </a:r>
            <a:r>
              <a:rPr sz="2400" spc="-30" dirty="0">
                <a:latin typeface="Calibri"/>
                <a:cs typeface="Calibri"/>
              </a:rPr>
              <a:t> </a:t>
            </a:r>
            <a:r>
              <a:rPr sz="2400" b="1" dirty="0">
                <a:latin typeface="Calibri"/>
                <a:cs typeface="Calibri"/>
              </a:rPr>
              <a:t>explicitly</a:t>
            </a:r>
            <a:r>
              <a:rPr sz="2400" b="1" spc="-50" dirty="0">
                <a:latin typeface="Calibri"/>
                <a:cs typeface="Calibri"/>
              </a:rPr>
              <a:t> </a:t>
            </a:r>
            <a:r>
              <a:rPr sz="2400" b="1" dirty="0">
                <a:latin typeface="Calibri"/>
                <a:cs typeface="Calibri"/>
              </a:rPr>
              <a:t>attempt to</a:t>
            </a:r>
            <a:r>
              <a:rPr sz="2400" b="1" spc="-15" dirty="0">
                <a:latin typeface="Calibri"/>
                <a:cs typeface="Calibri"/>
              </a:rPr>
              <a:t> </a:t>
            </a:r>
            <a:r>
              <a:rPr sz="2400" b="1" spc="-10" dirty="0">
                <a:latin typeface="Calibri"/>
                <a:cs typeface="Calibri"/>
              </a:rPr>
              <a:t>satisfy</a:t>
            </a:r>
            <a:endParaRPr sz="2400">
              <a:latin typeface="Calibri"/>
              <a:cs typeface="Calibri"/>
            </a:endParaRPr>
          </a:p>
          <a:p>
            <a:pPr marL="355600">
              <a:lnSpc>
                <a:spcPct val="100000"/>
              </a:lnSpc>
              <a:spcBef>
                <a:spcPts val="5"/>
              </a:spcBef>
            </a:pPr>
            <a:r>
              <a:rPr sz="2400" b="1" dirty="0">
                <a:latin typeface="Calibri"/>
                <a:cs typeface="Calibri"/>
              </a:rPr>
              <a:t>human</a:t>
            </a:r>
            <a:r>
              <a:rPr sz="2400" b="1" spc="-40" dirty="0">
                <a:latin typeface="Calibri"/>
                <a:cs typeface="Calibri"/>
              </a:rPr>
              <a:t> </a:t>
            </a:r>
            <a:r>
              <a:rPr sz="2400" b="1" spc="-10" dirty="0">
                <a:latin typeface="Calibri"/>
                <a:cs typeface="Calibri"/>
              </a:rPr>
              <a:t>preferences?</a:t>
            </a:r>
            <a:endParaRPr sz="2400">
              <a:latin typeface="Calibri"/>
              <a:cs typeface="Calibri"/>
            </a:endParaRPr>
          </a:p>
        </p:txBody>
      </p:sp>
      <p:grpSp>
        <p:nvGrpSpPr>
          <p:cNvPr id="5" name="object 5"/>
          <p:cNvGrpSpPr/>
          <p:nvPr/>
        </p:nvGrpSpPr>
        <p:grpSpPr>
          <a:xfrm>
            <a:off x="6290881" y="4696967"/>
            <a:ext cx="3967479" cy="1377315"/>
            <a:chOff x="6290881" y="4696967"/>
            <a:chExt cx="3967479" cy="1377315"/>
          </a:xfrm>
        </p:grpSpPr>
        <p:sp>
          <p:nvSpPr>
            <p:cNvPr id="6" name="object 6"/>
            <p:cNvSpPr/>
            <p:nvPr/>
          </p:nvSpPr>
          <p:spPr>
            <a:xfrm>
              <a:off x="6448044" y="4901196"/>
              <a:ext cx="151130" cy="481965"/>
            </a:xfrm>
            <a:custGeom>
              <a:avLst/>
              <a:gdLst/>
              <a:ahLst/>
              <a:cxnLst/>
              <a:rect l="l" t="t" r="r" b="b"/>
              <a:pathLst>
                <a:path w="151129" h="481964">
                  <a:moveTo>
                    <a:pt x="150837" y="0"/>
                  </a:moveTo>
                  <a:lnTo>
                    <a:pt x="0" y="0"/>
                  </a:lnTo>
                  <a:lnTo>
                    <a:pt x="0" y="481444"/>
                  </a:lnTo>
                  <a:lnTo>
                    <a:pt x="150837" y="481444"/>
                  </a:lnTo>
                  <a:lnTo>
                    <a:pt x="150837" y="0"/>
                  </a:lnTo>
                  <a:close/>
                </a:path>
              </a:pathLst>
            </a:custGeom>
            <a:solidFill>
              <a:srgbClr val="E24747"/>
            </a:solidFill>
          </p:spPr>
          <p:txBody>
            <a:bodyPr wrap="square" lIns="0" tIns="0" rIns="0" bIns="0" rtlCol="0"/>
            <a:lstStyle/>
            <a:p>
              <a:endParaRPr/>
            </a:p>
          </p:txBody>
        </p:sp>
        <p:sp>
          <p:nvSpPr>
            <p:cNvPr id="7" name="object 7"/>
            <p:cNvSpPr/>
            <p:nvPr/>
          </p:nvSpPr>
          <p:spPr>
            <a:xfrm>
              <a:off x="6598920" y="5103494"/>
              <a:ext cx="76835" cy="76835"/>
            </a:xfrm>
            <a:custGeom>
              <a:avLst/>
              <a:gdLst/>
              <a:ahLst/>
              <a:cxnLst/>
              <a:rect l="l" t="t" r="r" b="b"/>
              <a:pathLst>
                <a:path w="76834" h="76835">
                  <a:moveTo>
                    <a:pt x="76327" y="76454"/>
                  </a:moveTo>
                  <a:lnTo>
                    <a:pt x="76200" y="44577"/>
                  </a:lnTo>
                  <a:lnTo>
                    <a:pt x="76073" y="31877"/>
                  </a:lnTo>
                  <a:lnTo>
                    <a:pt x="76073" y="0"/>
                  </a:lnTo>
                  <a:lnTo>
                    <a:pt x="0" y="38354"/>
                  </a:lnTo>
                  <a:lnTo>
                    <a:pt x="76327" y="76454"/>
                  </a:lnTo>
                  <a:close/>
                </a:path>
              </a:pathLst>
            </a:custGeom>
            <a:solidFill>
              <a:srgbClr val="000000"/>
            </a:solidFill>
          </p:spPr>
          <p:txBody>
            <a:bodyPr wrap="square" lIns="0" tIns="0" rIns="0" bIns="0" rtlCol="0"/>
            <a:lstStyle/>
            <a:p>
              <a:endParaRPr/>
            </a:p>
          </p:txBody>
        </p:sp>
        <p:sp>
          <p:nvSpPr>
            <p:cNvPr id="8" name="object 8"/>
            <p:cNvSpPr/>
            <p:nvPr/>
          </p:nvSpPr>
          <p:spPr>
            <a:xfrm>
              <a:off x="7209790" y="4899659"/>
              <a:ext cx="151130" cy="481965"/>
            </a:xfrm>
            <a:custGeom>
              <a:avLst/>
              <a:gdLst/>
              <a:ahLst/>
              <a:cxnLst/>
              <a:rect l="l" t="t" r="r" b="b"/>
              <a:pathLst>
                <a:path w="151129" h="481964">
                  <a:moveTo>
                    <a:pt x="150837" y="0"/>
                  </a:moveTo>
                  <a:lnTo>
                    <a:pt x="0" y="0"/>
                  </a:lnTo>
                  <a:lnTo>
                    <a:pt x="0" y="481456"/>
                  </a:lnTo>
                  <a:lnTo>
                    <a:pt x="150837" y="481456"/>
                  </a:lnTo>
                  <a:lnTo>
                    <a:pt x="150837" y="0"/>
                  </a:lnTo>
                  <a:close/>
                </a:path>
              </a:pathLst>
            </a:custGeom>
            <a:solidFill>
              <a:srgbClr val="E24747"/>
            </a:solidFill>
          </p:spPr>
          <p:txBody>
            <a:bodyPr wrap="square" lIns="0" tIns="0" rIns="0" bIns="0" rtlCol="0"/>
            <a:lstStyle/>
            <a:p>
              <a:endParaRPr/>
            </a:p>
          </p:txBody>
        </p:sp>
        <p:sp>
          <p:nvSpPr>
            <p:cNvPr id="9" name="object 9"/>
            <p:cNvSpPr/>
            <p:nvPr/>
          </p:nvSpPr>
          <p:spPr>
            <a:xfrm>
              <a:off x="6674993" y="5102351"/>
              <a:ext cx="535305" cy="76835"/>
            </a:xfrm>
            <a:custGeom>
              <a:avLst/>
              <a:gdLst/>
              <a:ahLst/>
              <a:cxnLst/>
              <a:rect l="l" t="t" r="r" b="b"/>
              <a:pathLst>
                <a:path w="535304" h="76835">
                  <a:moveTo>
                    <a:pt x="534797" y="38100"/>
                  </a:moveTo>
                  <a:lnTo>
                    <a:pt x="522351" y="31877"/>
                  </a:lnTo>
                  <a:lnTo>
                    <a:pt x="458470" y="0"/>
                  </a:lnTo>
                  <a:lnTo>
                    <a:pt x="458597" y="31877"/>
                  </a:lnTo>
                  <a:lnTo>
                    <a:pt x="0" y="33020"/>
                  </a:lnTo>
                  <a:lnTo>
                    <a:pt x="127" y="45720"/>
                  </a:lnTo>
                  <a:lnTo>
                    <a:pt x="458597" y="44577"/>
                  </a:lnTo>
                  <a:lnTo>
                    <a:pt x="458597" y="76454"/>
                  </a:lnTo>
                  <a:lnTo>
                    <a:pt x="534797" y="38100"/>
                  </a:lnTo>
                  <a:close/>
                </a:path>
              </a:pathLst>
            </a:custGeom>
            <a:solidFill>
              <a:srgbClr val="000000"/>
            </a:solidFill>
          </p:spPr>
          <p:txBody>
            <a:bodyPr wrap="square" lIns="0" tIns="0" rIns="0" bIns="0" rtlCol="0"/>
            <a:lstStyle/>
            <a:p>
              <a:endParaRPr/>
            </a:p>
          </p:txBody>
        </p:sp>
        <p:pic>
          <p:nvPicPr>
            <p:cNvPr id="10" name="object 10"/>
            <p:cNvPicPr/>
            <p:nvPr/>
          </p:nvPicPr>
          <p:blipFill>
            <a:blip r:embed="rId3" cstate="print"/>
            <a:stretch>
              <a:fillRect/>
            </a:stretch>
          </p:blipFill>
          <p:spPr>
            <a:xfrm>
              <a:off x="7360919" y="5103875"/>
              <a:ext cx="76961" cy="75946"/>
            </a:xfrm>
            <a:prstGeom prst="rect">
              <a:avLst/>
            </a:prstGeom>
          </p:spPr>
        </p:pic>
        <p:sp>
          <p:nvSpPr>
            <p:cNvPr id="11" name="object 11"/>
            <p:cNvSpPr/>
            <p:nvPr/>
          </p:nvSpPr>
          <p:spPr>
            <a:xfrm>
              <a:off x="7895844" y="4907279"/>
              <a:ext cx="151130" cy="483234"/>
            </a:xfrm>
            <a:custGeom>
              <a:avLst/>
              <a:gdLst/>
              <a:ahLst/>
              <a:cxnLst/>
              <a:rect l="l" t="t" r="r" b="b"/>
              <a:pathLst>
                <a:path w="151129" h="483235">
                  <a:moveTo>
                    <a:pt x="150622" y="0"/>
                  </a:moveTo>
                  <a:lnTo>
                    <a:pt x="0" y="0"/>
                  </a:lnTo>
                  <a:lnTo>
                    <a:pt x="0" y="482981"/>
                  </a:lnTo>
                  <a:lnTo>
                    <a:pt x="150622" y="482981"/>
                  </a:lnTo>
                  <a:lnTo>
                    <a:pt x="150622" y="0"/>
                  </a:lnTo>
                  <a:close/>
                </a:path>
              </a:pathLst>
            </a:custGeom>
            <a:solidFill>
              <a:srgbClr val="E24747"/>
            </a:solidFill>
          </p:spPr>
          <p:txBody>
            <a:bodyPr wrap="square" lIns="0" tIns="0" rIns="0" bIns="0" rtlCol="0"/>
            <a:lstStyle/>
            <a:p>
              <a:endParaRPr/>
            </a:p>
          </p:txBody>
        </p:sp>
        <p:sp>
          <p:nvSpPr>
            <p:cNvPr id="12" name="object 12"/>
            <p:cNvSpPr/>
            <p:nvPr/>
          </p:nvSpPr>
          <p:spPr>
            <a:xfrm>
              <a:off x="7424293" y="5109717"/>
              <a:ext cx="699135" cy="76835"/>
            </a:xfrm>
            <a:custGeom>
              <a:avLst/>
              <a:gdLst/>
              <a:ahLst/>
              <a:cxnLst/>
              <a:rect l="l" t="t" r="r" b="b"/>
              <a:pathLst>
                <a:path w="699134" h="76835">
                  <a:moveTo>
                    <a:pt x="461772" y="44577"/>
                  </a:moveTo>
                  <a:lnTo>
                    <a:pt x="409321" y="44577"/>
                  </a:lnTo>
                  <a:lnTo>
                    <a:pt x="396621" y="44577"/>
                  </a:lnTo>
                  <a:lnTo>
                    <a:pt x="395986" y="75946"/>
                  </a:lnTo>
                  <a:lnTo>
                    <a:pt x="461772" y="44577"/>
                  </a:lnTo>
                  <a:close/>
                </a:path>
                <a:path w="699134" h="76835">
                  <a:moveTo>
                    <a:pt x="472948" y="39243"/>
                  </a:moveTo>
                  <a:lnTo>
                    <a:pt x="397256" y="0"/>
                  </a:lnTo>
                  <a:lnTo>
                    <a:pt x="396748" y="31750"/>
                  </a:lnTo>
                  <a:lnTo>
                    <a:pt x="12954" y="25908"/>
                  </a:lnTo>
                  <a:lnTo>
                    <a:pt x="12954" y="25654"/>
                  </a:lnTo>
                  <a:lnTo>
                    <a:pt x="254" y="25654"/>
                  </a:lnTo>
                  <a:lnTo>
                    <a:pt x="0" y="38354"/>
                  </a:lnTo>
                  <a:lnTo>
                    <a:pt x="12827" y="38481"/>
                  </a:lnTo>
                  <a:lnTo>
                    <a:pt x="396621" y="44323"/>
                  </a:lnTo>
                  <a:lnTo>
                    <a:pt x="409321" y="44577"/>
                  </a:lnTo>
                  <a:lnTo>
                    <a:pt x="409321" y="44323"/>
                  </a:lnTo>
                  <a:lnTo>
                    <a:pt x="462153" y="44323"/>
                  </a:lnTo>
                  <a:lnTo>
                    <a:pt x="472948" y="39243"/>
                  </a:lnTo>
                  <a:close/>
                </a:path>
                <a:path w="699134" h="76835">
                  <a:moveTo>
                    <a:pt x="698754" y="254"/>
                  </a:moveTo>
                  <a:lnTo>
                    <a:pt x="622427" y="38354"/>
                  </a:lnTo>
                  <a:lnTo>
                    <a:pt x="698754" y="76454"/>
                  </a:lnTo>
                  <a:lnTo>
                    <a:pt x="698754" y="44704"/>
                  </a:lnTo>
                  <a:lnTo>
                    <a:pt x="698627" y="44704"/>
                  </a:lnTo>
                  <a:lnTo>
                    <a:pt x="698627" y="32004"/>
                  </a:lnTo>
                  <a:lnTo>
                    <a:pt x="698754" y="32004"/>
                  </a:lnTo>
                  <a:lnTo>
                    <a:pt x="698754" y="254"/>
                  </a:lnTo>
                  <a:close/>
                </a:path>
              </a:pathLst>
            </a:custGeom>
            <a:solidFill>
              <a:srgbClr val="000000"/>
            </a:solidFill>
          </p:spPr>
          <p:txBody>
            <a:bodyPr wrap="square" lIns="0" tIns="0" rIns="0" bIns="0" rtlCol="0"/>
            <a:lstStyle/>
            <a:p>
              <a:endParaRPr/>
            </a:p>
          </p:txBody>
        </p:sp>
        <p:sp>
          <p:nvSpPr>
            <p:cNvPr id="13" name="object 13"/>
            <p:cNvSpPr/>
            <p:nvPr/>
          </p:nvSpPr>
          <p:spPr>
            <a:xfrm>
              <a:off x="8583167" y="4907279"/>
              <a:ext cx="151130" cy="483234"/>
            </a:xfrm>
            <a:custGeom>
              <a:avLst/>
              <a:gdLst/>
              <a:ahLst/>
              <a:cxnLst/>
              <a:rect l="l" t="t" r="r" b="b"/>
              <a:pathLst>
                <a:path w="151129" h="483235">
                  <a:moveTo>
                    <a:pt x="150622" y="0"/>
                  </a:moveTo>
                  <a:lnTo>
                    <a:pt x="0" y="0"/>
                  </a:lnTo>
                  <a:lnTo>
                    <a:pt x="0" y="482981"/>
                  </a:lnTo>
                  <a:lnTo>
                    <a:pt x="150622" y="482981"/>
                  </a:lnTo>
                  <a:lnTo>
                    <a:pt x="150622" y="0"/>
                  </a:lnTo>
                  <a:close/>
                </a:path>
              </a:pathLst>
            </a:custGeom>
            <a:solidFill>
              <a:srgbClr val="E24747"/>
            </a:solidFill>
          </p:spPr>
          <p:txBody>
            <a:bodyPr wrap="square" lIns="0" tIns="0" rIns="0" bIns="0" rtlCol="0"/>
            <a:lstStyle/>
            <a:p>
              <a:endParaRPr/>
            </a:p>
          </p:txBody>
        </p:sp>
        <p:pic>
          <p:nvPicPr>
            <p:cNvPr id="14" name="object 14"/>
            <p:cNvPicPr/>
            <p:nvPr/>
          </p:nvPicPr>
          <p:blipFill>
            <a:blip r:embed="rId4" cstate="print"/>
            <a:stretch>
              <a:fillRect/>
            </a:stretch>
          </p:blipFill>
          <p:spPr>
            <a:xfrm>
              <a:off x="8506714" y="5109971"/>
              <a:ext cx="63626" cy="76200"/>
            </a:xfrm>
            <a:prstGeom prst="rect">
              <a:avLst/>
            </a:prstGeom>
          </p:spPr>
        </p:pic>
        <p:sp>
          <p:nvSpPr>
            <p:cNvPr id="15" name="object 15"/>
            <p:cNvSpPr/>
            <p:nvPr/>
          </p:nvSpPr>
          <p:spPr>
            <a:xfrm>
              <a:off x="8123047" y="5109971"/>
              <a:ext cx="687705" cy="76200"/>
            </a:xfrm>
            <a:custGeom>
              <a:avLst/>
              <a:gdLst/>
              <a:ahLst/>
              <a:cxnLst/>
              <a:rect l="l" t="t" r="r" b="b"/>
              <a:pathLst>
                <a:path w="687704" h="76200">
                  <a:moveTo>
                    <a:pt x="383781" y="31750"/>
                  </a:moveTo>
                  <a:lnTo>
                    <a:pt x="0" y="31750"/>
                  </a:lnTo>
                  <a:lnTo>
                    <a:pt x="0" y="44450"/>
                  </a:lnTo>
                  <a:lnTo>
                    <a:pt x="383781" y="44450"/>
                  </a:lnTo>
                  <a:lnTo>
                    <a:pt x="383781" y="31750"/>
                  </a:lnTo>
                  <a:close/>
                </a:path>
                <a:path w="687704" h="76200">
                  <a:moveTo>
                    <a:pt x="459994" y="38100"/>
                  </a:moveTo>
                  <a:lnTo>
                    <a:pt x="447294" y="31750"/>
                  </a:lnTo>
                  <a:lnTo>
                    <a:pt x="396494" y="31750"/>
                  </a:lnTo>
                  <a:lnTo>
                    <a:pt x="396494" y="44450"/>
                  </a:lnTo>
                  <a:lnTo>
                    <a:pt x="447294" y="44450"/>
                  </a:lnTo>
                  <a:lnTo>
                    <a:pt x="459994" y="38100"/>
                  </a:lnTo>
                  <a:close/>
                </a:path>
                <a:path w="687704" h="76200">
                  <a:moveTo>
                    <a:pt x="687324" y="0"/>
                  </a:moveTo>
                  <a:lnTo>
                    <a:pt x="610997" y="38100"/>
                  </a:lnTo>
                  <a:lnTo>
                    <a:pt x="687324" y="76200"/>
                  </a:lnTo>
                  <a:lnTo>
                    <a:pt x="687324" y="44450"/>
                  </a:lnTo>
                  <a:lnTo>
                    <a:pt x="687197" y="44450"/>
                  </a:lnTo>
                  <a:lnTo>
                    <a:pt x="687197" y="31750"/>
                  </a:lnTo>
                  <a:lnTo>
                    <a:pt x="687324" y="31750"/>
                  </a:lnTo>
                  <a:lnTo>
                    <a:pt x="687324" y="0"/>
                  </a:lnTo>
                  <a:close/>
                </a:path>
              </a:pathLst>
            </a:custGeom>
            <a:solidFill>
              <a:srgbClr val="000000"/>
            </a:solidFill>
          </p:spPr>
          <p:txBody>
            <a:bodyPr wrap="square" lIns="0" tIns="0" rIns="0" bIns="0" rtlCol="0"/>
            <a:lstStyle/>
            <a:p>
              <a:endParaRPr/>
            </a:p>
          </p:txBody>
        </p:sp>
        <p:sp>
          <p:nvSpPr>
            <p:cNvPr id="16" name="object 16"/>
            <p:cNvSpPr/>
            <p:nvPr/>
          </p:nvSpPr>
          <p:spPr>
            <a:xfrm>
              <a:off x="9268967" y="4907279"/>
              <a:ext cx="151130" cy="483234"/>
            </a:xfrm>
            <a:custGeom>
              <a:avLst/>
              <a:gdLst/>
              <a:ahLst/>
              <a:cxnLst/>
              <a:rect l="l" t="t" r="r" b="b"/>
              <a:pathLst>
                <a:path w="151129" h="483235">
                  <a:moveTo>
                    <a:pt x="150622" y="0"/>
                  </a:moveTo>
                  <a:lnTo>
                    <a:pt x="0" y="0"/>
                  </a:lnTo>
                  <a:lnTo>
                    <a:pt x="0" y="482981"/>
                  </a:lnTo>
                  <a:lnTo>
                    <a:pt x="150622" y="482981"/>
                  </a:lnTo>
                  <a:lnTo>
                    <a:pt x="150622" y="0"/>
                  </a:lnTo>
                  <a:close/>
                </a:path>
              </a:pathLst>
            </a:custGeom>
            <a:solidFill>
              <a:srgbClr val="E24747"/>
            </a:solidFill>
          </p:spPr>
          <p:txBody>
            <a:bodyPr wrap="square" lIns="0" tIns="0" rIns="0" bIns="0" rtlCol="0"/>
            <a:lstStyle/>
            <a:p>
              <a:endParaRPr/>
            </a:p>
          </p:txBody>
        </p:sp>
        <p:pic>
          <p:nvPicPr>
            <p:cNvPr id="17" name="object 17"/>
            <p:cNvPicPr/>
            <p:nvPr/>
          </p:nvPicPr>
          <p:blipFill>
            <a:blip r:embed="rId5" cstate="print"/>
            <a:stretch>
              <a:fillRect/>
            </a:stretch>
          </p:blipFill>
          <p:spPr>
            <a:xfrm>
              <a:off x="9194038" y="5109971"/>
              <a:ext cx="63626" cy="76200"/>
            </a:xfrm>
            <a:prstGeom prst="rect">
              <a:avLst/>
            </a:prstGeom>
          </p:spPr>
        </p:pic>
        <p:sp>
          <p:nvSpPr>
            <p:cNvPr id="18" name="object 18"/>
            <p:cNvSpPr/>
            <p:nvPr/>
          </p:nvSpPr>
          <p:spPr>
            <a:xfrm>
              <a:off x="8810371" y="5109971"/>
              <a:ext cx="685800" cy="76200"/>
            </a:xfrm>
            <a:custGeom>
              <a:avLst/>
              <a:gdLst/>
              <a:ahLst/>
              <a:cxnLst/>
              <a:rect l="l" t="t" r="r" b="b"/>
              <a:pathLst>
                <a:path w="685800" h="76200">
                  <a:moveTo>
                    <a:pt x="383781" y="31750"/>
                  </a:moveTo>
                  <a:lnTo>
                    <a:pt x="0" y="31750"/>
                  </a:lnTo>
                  <a:lnTo>
                    <a:pt x="0" y="44450"/>
                  </a:lnTo>
                  <a:lnTo>
                    <a:pt x="383781" y="44450"/>
                  </a:lnTo>
                  <a:lnTo>
                    <a:pt x="383781" y="31750"/>
                  </a:lnTo>
                  <a:close/>
                </a:path>
                <a:path w="685800" h="76200">
                  <a:moveTo>
                    <a:pt x="459994" y="38100"/>
                  </a:moveTo>
                  <a:lnTo>
                    <a:pt x="447294" y="31750"/>
                  </a:lnTo>
                  <a:lnTo>
                    <a:pt x="396494" y="31750"/>
                  </a:lnTo>
                  <a:lnTo>
                    <a:pt x="396494" y="44450"/>
                  </a:lnTo>
                  <a:lnTo>
                    <a:pt x="447294" y="44450"/>
                  </a:lnTo>
                  <a:lnTo>
                    <a:pt x="459994" y="38100"/>
                  </a:lnTo>
                  <a:close/>
                </a:path>
                <a:path w="685800" h="76200">
                  <a:moveTo>
                    <a:pt x="685800" y="0"/>
                  </a:moveTo>
                  <a:lnTo>
                    <a:pt x="609473" y="38100"/>
                  </a:lnTo>
                  <a:lnTo>
                    <a:pt x="685800" y="76200"/>
                  </a:lnTo>
                  <a:lnTo>
                    <a:pt x="685800" y="44450"/>
                  </a:lnTo>
                  <a:lnTo>
                    <a:pt x="685673" y="44450"/>
                  </a:lnTo>
                  <a:lnTo>
                    <a:pt x="685673" y="31750"/>
                  </a:lnTo>
                  <a:lnTo>
                    <a:pt x="685800" y="31750"/>
                  </a:lnTo>
                  <a:lnTo>
                    <a:pt x="685800" y="0"/>
                  </a:lnTo>
                  <a:close/>
                </a:path>
              </a:pathLst>
            </a:custGeom>
            <a:solidFill>
              <a:srgbClr val="000000"/>
            </a:solidFill>
          </p:spPr>
          <p:txBody>
            <a:bodyPr wrap="square" lIns="0" tIns="0" rIns="0" bIns="0" rtlCol="0"/>
            <a:lstStyle/>
            <a:p>
              <a:endParaRPr/>
            </a:p>
          </p:txBody>
        </p:sp>
        <p:sp>
          <p:nvSpPr>
            <p:cNvPr id="19" name="object 19"/>
            <p:cNvSpPr/>
            <p:nvPr/>
          </p:nvSpPr>
          <p:spPr>
            <a:xfrm>
              <a:off x="9956291" y="4907279"/>
              <a:ext cx="151130" cy="483234"/>
            </a:xfrm>
            <a:custGeom>
              <a:avLst/>
              <a:gdLst/>
              <a:ahLst/>
              <a:cxnLst/>
              <a:rect l="l" t="t" r="r" b="b"/>
              <a:pathLst>
                <a:path w="151129" h="483235">
                  <a:moveTo>
                    <a:pt x="150622" y="0"/>
                  </a:moveTo>
                  <a:lnTo>
                    <a:pt x="0" y="0"/>
                  </a:lnTo>
                  <a:lnTo>
                    <a:pt x="0" y="482981"/>
                  </a:lnTo>
                  <a:lnTo>
                    <a:pt x="150622" y="482981"/>
                  </a:lnTo>
                  <a:lnTo>
                    <a:pt x="150622" y="0"/>
                  </a:lnTo>
                  <a:close/>
                </a:path>
              </a:pathLst>
            </a:custGeom>
            <a:solidFill>
              <a:srgbClr val="E24747"/>
            </a:solidFill>
          </p:spPr>
          <p:txBody>
            <a:bodyPr wrap="square" lIns="0" tIns="0" rIns="0" bIns="0" rtlCol="0"/>
            <a:lstStyle/>
            <a:p>
              <a:endParaRPr/>
            </a:p>
          </p:txBody>
        </p:sp>
        <p:pic>
          <p:nvPicPr>
            <p:cNvPr id="20" name="object 20"/>
            <p:cNvPicPr/>
            <p:nvPr/>
          </p:nvPicPr>
          <p:blipFill>
            <a:blip r:embed="rId5" cstate="print"/>
            <a:stretch>
              <a:fillRect/>
            </a:stretch>
          </p:blipFill>
          <p:spPr>
            <a:xfrm>
              <a:off x="9879838" y="5109971"/>
              <a:ext cx="63626" cy="76200"/>
            </a:xfrm>
            <a:prstGeom prst="rect">
              <a:avLst/>
            </a:prstGeom>
          </p:spPr>
        </p:pic>
        <p:sp>
          <p:nvSpPr>
            <p:cNvPr id="21" name="object 21"/>
            <p:cNvSpPr/>
            <p:nvPr/>
          </p:nvSpPr>
          <p:spPr>
            <a:xfrm>
              <a:off x="9496171" y="5141721"/>
              <a:ext cx="460375" cy="12700"/>
            </a:xfrm>
            <a:custGeom>
              <a:avLst/>
              <a:gdLst/>
              <a:ahLst/>
              <a:cxnLst/>
              <a:rect l="l" t="t" r="r" b="b"/>
              <a:pathLst>
                <a:path w="460375" h="12700">
                  <a:moveTo>
                    <a:pt x="383781" y="0"/>
                  </a:moveTo>
                  <a:lnTo>
                    <a:pt x="0" y="0"/>
                  </a:lnTo>
                  <a:lnTo>
                    <a:pt x="0" y="12700"/>
                  </a:lnTo>
                  <a:lnTo>
                    <a:pt x="383781" y="12700"/>
                  </a:lnTo>
                  <a:lnTo>
                    <a:pt x="383781" y="0"/>
                  </a:lnTo>
                  <a:close/>
                </a:path>
                <a:path w="460375" h="12700">
                  <a:moveTo>
                    <a:pt x="459994" y="6350"/>
                  </a:moveTo>
                  <a:lnTo>
                    <a:pt x="447294" y="0"/>
                  </a:lnTo>
                  <a:lnTo>
                    <a:pt x="396494" y="0"/>
                  </a:lnTo>
                  <a:lnTo>
                    <a:pt x="396494" y="12700"/>
                  </a:lnTo>
                  <a:lnTo>
                    <a:pt x="447294" y="12700"/>
                  </a:lnTo>
                  <a:lnTo>
                    <a:pt x="459994" y="6350"/>
                  </a:lnTo>
                  <a:close/>
                </a:path>
              </a:pathLst>
            </a:custGeom>
            <a:solidFill>
              <a:srgbClr val="000000"/>
            </a:solidFill>
          </p:spPr>
          <p:txBody>
            <a:bodyPr wrap="square" lIns="0" tIns="0" rIns="0" bIns="0" rtlCol="0"/>
            <a:lstStyle/>
            <a:p>
              <a:endParaRPr/>
            </a:p>
          </p:txBody>
        </p:sp>
        <p:pic>
          <p:nvPicPr>
            <p:cNvPr id="22" name="object 22"/>
            <p:cNvPicPr/>
            <p:nvPr/>
          </p:nvPicPr>
          <p:blipFill>
            <a:blip r:embed="rId6" cstate="print"/>
            <a:stretch>
              <a:fillRect/>
            </a:stretch>
          </p:blipFill>
          <p:spPr>
            <a:xfrm>
              <a:off x="6484620" y="4698491"/>
              <a:ext cx="76198" cy="188975"/>
            </a:xfrm>
            <a:prstGeom prst="rect">
              <a:avLst/>
            </a:prstGeom>
          </p:spPr>
        </p:pic>
        <p:pic>
          <p:nvPicPr>
            <p:cNvPr id="23" name="object 23"/>
            <p:cNvPicPr/>
            <p:nvPr/>
          </p:nvPicPr>
          <p:blipFill>
            <a:blip r:embed="rId7" cstate="print"/>
            <a:stretch>
              <a:fillRect/>
            </a:stretch>
          </p:blipFill>
          <p:spPr>
            <a:xfrm>
              <a:off x="7246619" y="4696967"/>
              <a:ext cx="76198" cy="188975"/>
            </a:xfrm>
            <a:prstGeom prst="rect">
              <a:avLst/>
            </a:prstGeom>
          </p:spPr>
        </p:pic>
        <p:pic>
          <p:nvPicPr>
            <p:cNvPr id="24" name="object 24"/>
            <p:cNvPicPr/>
            <p:nvPr/>
          </p:nvPicPr>
          <p:blipFill>
            <a:blip r:embed="rId7" cstate="print"/>
            <a:stretch>
              <a:fillRect/>
            </a:stretch>
          </p:blipFill>
          <p:spPr>
            <a:xfrm>
              <a:off x="7933944" y="4706111"/>
              <a:ext cx="76198" cy="188975"/>
            </a:xfrm>
            <a:prstGeom prst="rect">
              <a:avLst/>
            </a:prstGeom>
          </p:spPr>
        </p:pic>
        <p:pic>
          <p:nvPicPr>
            <p:cNvPr id="25" name="object 25"/>
            <p:cNvPicPr/>
            <p:nvPr/>
          </p:nvPicPr>
          <p:blipFill>
            <a:blip r:embed="rId7" cstate="print"/>
            <a:stretch>
              <a:fillRect/>
            </a:stretch>
          </p:blipFill>
          <p:spPr>
            <a:xfrm>
              <a:off x="8619744" y="4704587"/>
              <a:ext cx="76198" cy="188975"/>
            </a:xfrm>
            <a:prstGeom prst="rect">
              <a:avLst/>
            </a:prstGeom>
          </p:spPr>
        </p:pic>
        <p:pic>
          <p:nvPicPr>
            <p:cNvPr id="26" name="object 26"/>
            <p:cNvPicPr/>
            <p:nvPr/>
          </p:nvPicPr>
          <p:blipFill>
            <a:blip r:embed="rId7" cstate="print"/>
            <a:stretch>
              <a:fillRect/>
            </a:stretch>
          </p:blipFill>
          <p:spPr>
            <a:xfrm>
              <a:off x="9307067" y="4706111"/>
              <a:ext cx="76198" cy="188975"/>
            </a:xfrm>
            <a:prstGeom prst="rect">
              <a:avLst/>
            </a:prstGeom>
          </p:spPr>
        </p:pic>
        <p:pic>
          <p:nvPicPr>
            <p:cNvPr id="27" name="object 27"/>
            <p:cNvPicPr/>
            <p:nvPr/>
          </p:nvPicPr>
          <p:blipFill>
            <a:blip r:embed="rId7" cstate="print"/>
            <a:stretch>
              <a:fillRect/>
            </a:stretch>
          </p:blipFill>
          <p:spPr>
            <a:xfrm>
              <a:off x="9992867" y="4706111"/>
              <a:ext cx="76198" cy="188975"/>
            </a:xfrm>
            <a:prstGeom prst="rect">
              <a:avLst/>
            </a:prstGeom>
          </p:spPr>
        </p:pic>
        <p:sp>
          <p:nvSpPr>
            <p:cNvPr id="28" name="object 28"/>
            <p:cNvSpPr/>
            <p:nvPr/>
          </p:nvSpPr>
          <p:spPr>
            <a:xfrm>
              <a:off x="6295644" y="4829555"/>
              <a:ext cx="3957954" cy="664210"/>
            </a:xfrm>
            <a:custGeom>
              <a:avLst/>
              <a:gdLst/>
              <a:ahLst/>
              <a:cxnLst/>
              <a:rect l="l" t="t" r="r" b="b"/>
              <a:pathLst>
                <a:path w="3957954" h="664210">
                  <a:moveTo>
                    <a:pt x="3846956" y="0"/>
                  </a:moveTo>
                  <a:lnTo>
                    <a:pt x="110743" y="0"/>
                  </a:lnTo>
                  <a:lnTo>
                    <a:pt x="67563" y="8636"/>
                  </a:lnTo>
                  <a:lnTo>
                    <a:pt x="32384" y="32385"/>
                  </a:lnTo>
                  <a:lnTo>
                    <a:pt x="8635" y="67564"/>
                  </a:lnTo>
                  <a:lnTo>
                    <a:pt x="0" y="110617"/>
                  </a:lnTo>
                  <a:lnTo>
                    <a:pt x="0" y="553339"/>
                  </a:lnTo>
                  <a:lnTo>
                    <a:pt x="8635" y="596519"/>
                  </a:lnTo>
                  <a:lnTo>
                    <a:pt x="32384" y="631698"/>
                  </a:lnTo>
                  <a:lnTo>
                    <a:pt x="67563" y="655447"/>
                  </a:lnTo>
                  <a:lnTo>
                    <a:pt x="110743" y="664083"/>
                  </a:lnTo>
                  <a:lnTo>
                    <a:pt x="3846956" y="664083"/>
                  </a:lnTo>
                  <a:lnTo>
                    <a:pt x="3890136" y="655447"/>
                  </a:lnTo>
                  <a:lnTo>
                    <a:pt x="3925315" y="631698"/>
                  </a:lnTo>
                  <a:lnTo>
                    <a:pt x="3949064" y="596519"/>
                  </a:lnTo>
                  <a:lnTo>
                    <a:pt x="3957701" y="553339"/>
                  </a:lnTo>
                  <a:lnTo>
                    <a:pt x="3957701" y="110617"/>
                  </a:lnTo>
                  <a:lnTo>
                    <a:pt x="3949064" y="67564"/>
                  </a:lnTo>
                  <a:lnTo>
                    <a:pt x="3925315" y="32385"/>
                  </a:lnTo>
                  <a:lnTo>
                    <a:pt x="3890136" y="8636"/>
                  </a:lnTo>
                  <a:lnTo>
                    <a:pt x="3846956" y="0"/>
                  </a:lnTo>
                  <a:close/>
                </a:path>
              </a:pathLst>
            </a:custGeom>
            <a:solidFill>
              <a:srgbClr val="EB8585"/>
            </a:solidFill>
          </p:spPr>
          <p:txBody>
            <a:bodyPr wrap="square" lIns="0" tIns="0" rIns="0" bIns="0" rtlCol="0"/>
            <a:lstStyle/>
            <a:p>
              <a:endParaRPr/>
            </a:p>
          </p:txBody>
        </p:sp>
        <p:sp>
          <p:nvSpPr>
            <p:cNvPr id="29" name="object 29"/>
            <p:cNvSpPr/>
            <p:nvPr/>
          </p:nvSpPr>
          <p:spPr>
            <a:xfrm>
              <a:off x="6295644" y="4829555"/>
              <a:ext cx="3957954" cy="664210"/>
            </a:xfrm>
            <a:custGeom>
              <a:avLst/>
              <a:gdLst/>
              <a:ahLst/>
              <a:cxnLst/>
              <a:rect l="l" t="t" r="r" b="b"/>
              <a:pathLst>
                <a:path w="3957954" h="664210">
                  <a:moveTo>
                    <a:pt x="0" y="110617"/>
                  </a:moveTo>
                  <a:lnTo>
                    <a:pt x="8635" y="67564"/>
                  </a:lnTo>
                  <a:lnTo>
                    <a:pt x="32384" y="32385"/>
                  </a:lnTo>
                  <a:lnTo>
                    <a:pt x="67563" y="8636"/>
                  </a:lnTo>
                  <a:lnTo>
                    <a:pt x="110743" y="0"/>
                  </a:lnTo>
                  <a:lnTo>
                    <a:pt x="3846956" y="0"/>
                  </a:lnTo>
                  <a:lnTo>
                    <a:pt x="3890136" y="8636"/>
                  </a:lnTo>
                  <a:lnTo>
                    <a:pt x="3925315" y="32385"/>
                  </a:lnTo>
                  <a:lnTo>
                    <a:pt x="3949064" y="67564"/>
                  </a:lnTo>
                  <a:lnTo>
                    <a:pt x="3957701" y="110617"/>
                  </a:lnTo>
                  <a:lnTo>
                    <a:pt x="3957701" y="553339"/>
                  </a:lnTo>
                  <a:lnTo>
                    <a:pt x="3949064" y="596519"/>
                  </a:lnTo>
                  <a:lnTo>
                    <a:pt x="3925315" y="631698"/>
                  </a:lnTo>
                  <a:lnTo>
                    <a:pt x="3890136" y="655447"/>
                  </a:lnTo>
                  <a:lnTo>
                    <a:pt x="3846956" y="664083"/>
                  </a:lnTo>
                  <a:lnTo>
                    <a:pt x="110743" y="664083"/>
                  </a:lnTo>
                  <a:lnTo>
                    <a:pt x="67563" y="655447"/>
                  </a:lnTo>
                  <a:lnTo>
                    <a:pt x="32384" y="631698"/>
                  </a:lnTo>
                  <a:lnTo>
                    <a:pt x="8635" y="596519"/>
                  </a:lnTo>
                  <a:lnTo>
                    <a:pt x="0" y="553339"/>
                  </a:lnTo>
                  <a:lnTo>
                    <a:pt x="0" y="110617"/>
                  </a:lnTo>
                  <a:close/>
                </a:path>
              </a:pathLst>
            </a:custGeom>
            <a:ln w="9525">
              <a:solidFill>
                <a:srgbClr val="EB8585"/>
              </a:solidFill>
            </a:ln>
          </p:spPr>
          <p:txBody>
            <a:bodyPr wrap="square" lIns="0" tIns="0" rIns="0" bIns="0" rtlCol="0"/>
            <a:lstStyle/>
            <a:p>
              <a:endParaRPr/>
            </a:p>
          </p:txBody>
        </p:sp>
        <p:sp>
          <p:nvSpPr>
            <p:cNvPr id="30" name="object 30"/>
            <p:cNvSpPr/>
            <p:nvPr/>
          </p:nvSpPr>
          <p:spPr>
            <a:xfrm>
              <a:off x="6448044" y="5585447"/>
              <a:ext cx="3658870" cy="488950"/>
            </a:xfrm>
            <a:custGeom>
              <a:avLst/>
              <a:gdLst/>
              <a:ahLst/>
              <a:cxnLst/>
              <a:rect l="l" t="t" r="r" b="b"/>
              <a:pathLst>
                <a:path w="3658870" h="488950">
                  <a:moveTo>
                    <a:pt x="150863" y="1536"/>
                  </a:moveTo>
                  <a:lnTo>
                    <a:pt x="0" y="1536"/>
                  </a:lnTo>
                  <a:lnTo>
                    <a:pt x="0" y="482739"/>
                  </a:lnTo>
                  <a:lnTo>
                    <a:pt x="150863" y="482739"/>
                  </a:lnTo>
                  <a:lnTo>
                    <a:pt x="150863" y="1536"/>
                  </a:lnTo>
                  <a:close/>
                </a:path>
                <a:path w="3658870" h="488950">
                  <a:moveTo>
                    <a:pt x="912736" y="0"/>
                  </a:moveTo>
                  <a:lnTo>
                    <a:pt x="761873" y="0"/>
                  </a:lnTo>
                  <a:lnTo>
                    <a:pt x="761873" y="481215"/>
                  </a:lnTo>
                  <a:lnTo>
                    <a:pt x="912736" y="481215"/>
                  </a:lnTo>
                  <a:lnTo>
                    <a:pt x="912736" y="0"/>
                  </a:lnTo>
                  <a:close/>
                </a:path>
                <a:path w="3658870" h="488950">
                  <a:moveTo>
                    <a:pt x="1598536" y="7620"/>
                  </a:moveTo>
                  <a:lnTo>
                    <a:pt x="1447673" y="7620"/>
                  </a:lnTo>
                  <a:lnTo>
                    <a:pt x="1447673" y="488835"/>
                  </a:lnTo>
                  <a:lnTo>
                    <a:pt x="1598536" y="488835"/>
                  </a:lnTo>
                  <a:lnTo>
                    <a:pt x="1598536" y="7620"/>
                  </a:lnTo>
                  <a:close/>
                </a:path>
                <a:path w="3658870" h="488950">
                  <a:moveTo>
                    <a:pt x="2285733" y="7620"/>
                  </a:moveTo>
                  <a:lnTo>
                    <a:pt x="2134870" y="7620"/>
                  </a:lnTo>
                  <a:lnTo>
                    <a:pt x="2134870" y="488835"/>
                  </a:lnTo>
                  <a:lnTo>
                    <a:pt x="2285733" y="488835"/>
                  </a:lnTo>
                  <a:lnTo>
                    <a:pt x="2285733" y="7620"/>
                  </a:lnTo>
                  <a:close/>
                </a:path>
                <a:path w="3658870" h="488950">
                  <a:moveTo>
                    <a:pt x="2971533" y="7620"/>
                  </a:moveTo>
                  <a:lnTo>
                    <a:pt x="2820670" y="7620"/>
                  </a:lnTo>
                  <a:lnTo>
                    <a:pt x="2820670" y="488835"/>
                  </a:lnTo>
                  <a:lnTo>
                    <a:pt x="2971533" y="488835"/>
                  </a:lnTo>
                  <a:lnTo>
                    <a:pt x="2971533" y="7620"/>
                  </a:lnTo>
                  <a:close/>
                </a:path>
                <a:path w="3658870" h="488950">
                  <a:moveTo>
                    <a:pt x="3658730" y="7620"/>
                  </a:moveTo>
                  <a:lnTo>
                    <a:pt x="3507867" y="7620"/>
                  </a:lnTo>
                  <a:lnTo>
                    <a:pt x="3507867" y="488835"/>
                  </a:lnTo>
                  <a:lnTo>
                    <a:pt x="3658730" y="488835"/>
                  </a:lnTo>
                  <a:lnTo>
                    <a:pt x="3658730" y="7620"/>
                  </a:lnTo>
                  <a:close/>
                </a:path>
              </a:pathLst>
            </a:custGeom>
            <a:solidFill>
              <a:srgbClr val="E24747"/>
            </a:solidFill>
          </p:spPr>
          <p:txBody>
            <a:bodyPr wrap="square" lIns="0" tIns="0" rIns="0" bIns="0" rtlCol="0"/>
            <a:lstStyle/>
            <a:p>
              <a:endParaRPr/>
            </a:p>
          </p:txBody>
        </p:sp>
      </p:grpSp>
      <p:sp>
        <p:nvSpPr>
          <p:cNvPr id="31" name="object 31"/>
          <p:cNvSpPr txBox="1"/>
          <p:nvPr/>
        </p:nvSpPr>
        <p:spPr>
          <a:xfrm>
            <a:off x="8078469" y="4930597"/>
            <a:ext cx="286385" cy="75755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L</a:t>
            </a:r>
            <a:endParaRPr sz="2400">
              <a:latin typeface="Calibri"/>
              <a:cs typeface="Calibri"/>
            </a:endParaRPr>
          </a:p>
          <a:p>
            <a:pPr marL="12700">
              <a:lnSpc>
                <a:spcPct val="100000"/>
              </a:lnSpc>
              <a:spcBef>
                <a:spcPts val="5"/>
              </a:spcBef>
            </a:pPr>
            <a:r>
              <a:rPr sz="2400" dirty="0">
                <a:latin typeface="Calibri"/>
                <a:cs typeface="Calibri"/>
              </a:rPr>
              <a:t>M</a:t>
            </a:r>
            <a:endParaRPr sz="2400">
              <a:latin typeface="Calibri"/>
              <a:cs typeface="Calibri"/>
            </a:endParaRPr>
          </a:p>
        </p:txBody>
      </p:sp>
      <p:sp>
        <p:nvSpPr>
          <p:cNvPr id="32" name="object 32"/>
          <p:cNvSpPr txBox="1"/>
          <p:nvPr/>
        </p:nvSpPr>
        <p:spPr>
          <a:xfrm>
            <a:off x="6209791" y="6142735"/>
            <a:ext cx="1155700" cy="314960"/>
          </a:xfrm>
          <a:prstGeom prst="rect">
            <a:avLst/>
          </a:prstGeom>
        </p:spPr>
        <p:txBody>
          <a:bodyPr vert="horz" wrap="square" lIns="0" tIns="12065" rIns="0" bIns="0" rtlCol="0">
            <a:spAutoFit/>
          </a:bodyPr>
          <a:lstStyle/>
          <a:p>
            <a:pPr marL="12700">
              <a:lnSpc>
                <a:spcPct val="100000"/>
              </a:lnSpc>
              <a:spcBef>
                <a:spcPts val="95"/>
              </a:spcBef>
              <a:tabLst>
                <a:tab pos="1000125" algn="l"/>
              </a:tabLst>
            </a:pPr>
            <a:r>
              <a:rPr sz="1900" spc="-10" dirty="0">
                <a:latin typeface="Calibri"/>
                <a:cs typeface="Calibri"/>
              </a:rPr>
              <a:t>Avatar</a:t>
            </a:r>
            <a:r>
              <a:rPr sz="1900" dirty="0">
                <a:latin typeface="Calibri"/>
                <a:cs typeface="Calibri"/>
              </a:rPr>
              <a:t>	</a:t>
            </a:r>
            <a:r>
              <a:rPr sz="1900" spc="-25" dirty="0">
                <a:latin typeface="Calibri"/>
                <a:cs typeface="Calibri"/>
              </a:rPr>
              <a:t>is</a:t>
            </a:r>
            <a:endParaRPr sz="1900">
              <a:latin typeface="Calibri"/>
              <a:cs typeface="Calibri"/>
            </a:endParaRPr>
          </a:p>
        </p:txBody>
      </p:sp>
      <p:sp>
        <p:nvSpPr>
          <p:cNvPr id="33" name="object 33"/>
          <p:cNvSpPr txBox="1"/>
          <p:nvPr/>
        </p:nvSpPr>
        <p:spPr>
          <a:xfrm>
            <a:off x="7901178" y="6148527"/>
            <a:ext cx="140970" cy="314960"/>
          </a:xfrm>
          <a:prstGeom prst="rect">
            <a:avLst/>
          </a:prstGeom>
        </p:spPr>
        <p:txBody>
          <a:bodyPr vert="horz" wrap="square" lIns="0" tIns="12065" rIns="0" bIns="0" rtlCol="0">
            <a:spAutoFit/>
          </a:bodyPr>
          <a:lstStyle/>
          <a:p>
            <a:pPr marL="12700">
              <a:lnSpc>
                <a:spcPct val="100000"/>
              </a:lnSpc>
              <a:spcBef>
                <a:spcPts val="95"/>
              </a:spcBef>
            </a:pPr>
            <a:r>
              <a:rPr sz="1900" spc="-5" dirty="0">
                <a:latin typeface="Calibri"/>
                <a:cs typeface="Calibri"/>
              </a:rPr>
              <a:t>a</a:t>
            </a:r>
            <a:endParaRPr sz="1900">
              <a:latin typeface="Calibri"/>
              <a:cs typeface="Calibri"/>
            </a:endParaRPr>
          </a:p>
        </p:txBody>
      </p:sp>
      <p:sp>
        <p:nvSpPr>
          <p:cNvPr id="34" name="object 34"/>
          <p:cNvSpPr txBox="1"/>
          <p:nvPr/>
        </p:nvSpPr>
        <p:spPr>
          <a:xfrm>
            <a:off x="8290686" y="6166205"/>
            <a:ext cx="1189355" cy="314960"/>
          </a:xfrm>
          <a:prstGeom prst="rect">
            <a:avLst/>
          </a:prstGeom>
        </p:spPr>
        <p:txBody>
          <a:bodyPr vert="horz" wrap="square" lIns="0" tIns="12065" rIns="0" bIns="0" rtlCol="0">
            <a:spAutoFit/>
          </a:bodyPr>
          <a:lstStyle/>
          <a:p>
            <a:pPr marL="12700">
              <a:lnSpc>
                <a:spcPct val="100000"/>
              </a:lnSpc>
              <a:spcBef>
                <a:spcPts val="95"/>
              </a:spcBef>
              <a:tabLst>
                <a:tab pos="928369" algn="l"/>
              </a:tabLst>
            </a:pPr>
            <a:r>
              <a:rPr sz="1900" spc="-10" dirty="0">
                <a:latin typeface="Calibri"/>
                <a:cs typeface="Calibri"/>
              </a:rPr>
              <a:t>fantasy</a:t>
            </a:r>
            <a:r>
              <a:rPr sz="1900" dirty="0">
                <a:latin typeface="Calibri"/>
                <a:cs typeface="Calibri"/>
              </a:rPr>
              <a:t>	</a:t>
            </a:r>
            <a:r>
              <a:rPr sz="1900" spc="-25" dirty="0">
                <a:latin typeface="Calibri"/>
                <a:cs typeface="Calibri"/>
              </a:rPr>
              <a:t>TV</a:t>
            </a:r>
            <a:endParaRPr sz="1900">
              <a:latin typeface="Calibri"/>
              <a:cs typeface="Calibri"/>
            </a:endParaRPr>
          </a:p>
        </p:txBody>
      </p:sp>
      <p:sp>
        <p:nvSpPr>
          <p:cNvPr id="35" name="object 35"/>
          <p:cNvSpPr txBox="1"/>
          <p:nvPr/>
        </p:nvSpPr>
        <p:spPr>
          <a:xfrm>
            <a:off x="9761981" y="6173215"/>
            <a:ext cx="536575" cy="314960"/>
          </a:xfrm>
          <a:prstGeom prst="rect">
            <a:avLst/>
          </a:prstGeom>
        </p:spPr>
        <p:txBody>
          <a:bodyPr vert="horz" wrap="square" lIns="0" tIns="12065" rIns="0" bIns="0" rtlCol="0">
            <a:spAutoFit/>
          </a:bodyPr>
          <a:lstStyle/>
          <a:p>
            <a:pPr marL="12700">
              <a:lnSpc>
                <a:spcPct val="100000"/>
              </a:lnSpc>
              <a:spcBef>
                <a:spcPts val="95"/>
              </a:spcBef>
            </a:pPr>
            <a:r>
              <a:rPr sz="1900" spc="-20" dirty="0">
                <a:latin typeface="Calibri"/>
                <a:cs typeface="Calibri"/>
              </a:rPr>
              <a:t>show</a:t>
            </a:r>
            <a:endParaRPr sz="1900">
              <a:latin typeface="Calibri"/>
              <a:cs typeface="Calibri"/>
            </a:endParaRPr>
          </a:p>
        </p:txBody>
      </p:sp>
      <p:grpSp>
        <p:nvGrpSpPr>
          <p:cNvPr id="36" name="object 36"/>
          <p:cNvGrpSpPr/>
          <p:nvPr/>
        </p:nvGrpSpPr>
        <p:grpSpPr>
          <a:xfrm>
            <a:off x="6484620" y="5396484"/>
            <a:ext cx="3584575" cy="196850"/>
            <a:chOff x="6484620" y="5396484"/>
            <a:chExt cx="3584575" cy="196850"/>
          </a:xfrm>
        </p:grpSpPr>
        <p:pic>
          <p:nvPicPr>
            <p:cNvPr id="37" name="object 37"/>
            <p:cNvPicPr/>
            <p:nvPr/>
          </p:nvPicPr>
          <p:blipFill>
            <a:blip r:embed="rId7" cstate="print"/>
            <a:stretch>
              <a:fillRect/>
            </a:stretch>
          </p:blipFill>
          <p:spPr>
            <a:xfrm>
              <a:off x="6484620" y="5396484"/>
              <a:ext cx="76198" cy="188975"/>
            </a:xfrm>
            <a:prstGeom prst="rect">
              <a:avLst/>
            </a:prstGeom>
          </p:spPr>
        </p:pic>
        <p:pic>
          <p:nvPicPr>
            <p:cNvPr id="38" name="object 38"/>
            <p:cNvPicPr/>
            <p:nvPr/>
          </p:nvPicPr>
          <p:blipFill>
            <a:blip r:embed="rId7" cstate="print"/>
            <a:stretch>
              <a:fillRect/>
            </a:stretch>
          </p:blipFill>
          <p:spPr>
            <a:xfrm>
              <a:off x="7246620" y="5396484"/>
              <a:ext cx="76198" cy="188975"/>
            </a:xfrm>
            <a:prstGeom prst="rect">
              <a:avLst/>
            </a:prstGeom>
          </p:spPr>
        </p:pic>
        <p:pic>
          <p:nvPicPr>
            <p:cNvPr id="39" name="object 39"/>
            <p:cNvPicPr/>
            <p:nvPr/>
          </p:nvPicPr>
          <p:blipFill>
            <a:blip r:embed="rId8" cstate="print"/>
            <a:stretch>
              <a:fillRect/>
            </a:stretch>
          </p:blipFill>
          <p:spPr>
            <a:xfrm>
              <a:off x="7933944" y="5404104"/>
              <a:ext cx="76198" cy="188975"/>
            </a:xfrm>
            <a:prstGeom prst="rect">
              <a:avLst/>
            </a:prstGeom>
          </p:spPr>
        </p:pic>
        <p:pic>
          <p:nvPicPr>
            <p:cNvPr id="40" name="object 40"/>
            <p:cNvPicPr/>
            <p:nvPr/>
          </p:nvPicPr>
          <p:blipFill>
            <a:blip r:embed="rId9" cstate="print"/>
            <a:stretch>
              <a:fillRect/>
            </a:stretch>
          </p:blipFill>
          <p:spPr>
            <a:xfrm>
              <a:off x="8619744" y="5402580"/>
              <a:ext cx="76198" cy="188975"/>
            </a:xfrm>
            <a:prstGeom prst="rect">
              <a:avLst/>
            </a:prstGeom>
          </p:spPr>
        </p:pic>
        <p:pic>
          <p:nvPicPr>
            <p:cNvPr id="41" name="object 41"/>
            <p:cNvPicPr/>
            <p:nvPr/>
          </p:nvPicPr>
          <p:blipFill>
            <a:blip r:embed="rId8" cstate="print"/>
            <a:stretch>
              <a:fillRect/>
            </a:stretch>
          </p:blipFill>
          <p:spPr>
            <a:xfrm>
              <a:off x="9307068" y="5404104"/>
              <a:ext cx="76198" cy="188975"/>
            </a:xfrm>
            <a:prstGeom prst="rect">
              <a:avLst/>
            </a:prstGeom>
          </p:spPr>
        </p:pic>
        <p:pic>
          <p:nvPicPr>
            <p:cNvPr id="42" name="object 42"/>
            <p:cNvPicPr/>
            <p:nvPr/>
          </p:nvPicPr>
          <p:blipFill>
            <a:blip r:embed="rId8" cstate="print"/>
            <a:stretch>
              <a:fillRect/>
            </a:stretch>
          </p:blipFill>
          <p:spPr>
            <a:xfrm>
              <a:off x="9992867" y="5404104"/>
              <a:ext cx="76198" cy="188975"/>
            </a:xfrm>
            <a:prstGeom prst="rect">
              <a:avLst/>
            </a:prstGeom>
          </p:spPr>
        </p:pic>
      </p:grpSp>
      <p:sp>
        <p:nvSpPr>
          <p:cNvPr id="43" name="object 43"/>
          <p:cNvSpPr txBox="1"/>
          <p:nvPr/>
        </p:nvSpPr>
        <p:spPr>
          <a:xfrm>
            <a:off x="6488429" y="4244466"/>
            <a:ext cx="168275" cy="314960"/>
          </a:xfrm>
          <a:prstGeom prst="rect">
            <a:avLst/>
          </a:prstGeom>
        </p:spPr>
        <p:txBody>
          <a:bodyPr vert="horz" wrap="square" lIns="0" tIns="12065" rIns="0" bIns="0" rtlCol="0">
            <a:spAutoFit/>
          </a:bodyPr>
          <a:lstStyle/>
          <a:p>
            <a:pPr marL="12700">
              <a:lnSpc>
                <a:spcPct val="100000"/>
              </a:lnSpc>
              <a:spcBef>
                <a:spcPts val="95"/>
              </a:spcBef>
            </a:pPr>
            <a:r>
              <a:rPr sz="1900" spc="-25" dirty="0">
                <a:latin typeface="Calibri"/>
                <a:cs typeface="Calibri"/>
              </a:rPr>
              <a:t>is</a:t>
            </a:r>
            <a:endParaRPr sz="1900">
              <a:latin typeface="Calibri"/>
              <a:cs typeface="Calibri"/>
            </a:endParaRPr>
          </a:p>
        </p:txBody>
      </p:sp>
      <p:sp>
        <p:nvSpPr>
          <p:cNvPr id="48" name="object 48"/>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47</a:t>
            </a:fld>
            <a:endParaRPr spc="-25" dirty="0"/>
          </a:p>
        </p:txBody>
      </p:sp>
      <p:sp>
        <p:nvSpPr>
          <p:cNvPr id="44" name="object 44"/>
          <p:cNvSpPr txBox="1"/>
          <p:nvPr/>
        </p:nvSpPr>
        <p:spPr>
          <a:xfrm>
            <a:off x="7191882" y="4249369"/>
            <a:ext cx="140970" cy="314960"/>
          </a:xfrm>
          <a:prstGeom prst="rect">
            <a:avLst/>
          </a:prstGeom>
        </p:spPr>
        <p:txBody>
          <a:bodyPr vert="horz" wrap="square" lIns="0" tIns="12065" rIns="0" bIns="0" rtlCol="0">
            <a:spAutoFit/>
          </a:bodyPr>
          <a:lstStyle/>
          <a:p>
            <a:pPr marL="12700">
              <a:lnSpc>
                <a:spcPct val="100000"/>
              </a:lnSpc>
              <a:spcBef>
                <a:spcPts val="95"/>
              </a:spcBef>
            </a:pPr>
            <a:r>
              <a:rPr sz="1900" spc="-5" dirty="0">
                <a:latin typeface="Calibri"/>
                <a:cs typeface="Calibri"/>
              </a:rPr>
              <a:t>a</a:t>
            </a:r>
            <a:endParaRPr sz="1900">
              <a:latin typeface="Calibri"/>
              <a:cs typeface="Calibri"/>
            </a:endParaRPr>
          </a:p>
        </p:txBody>
      </p:sp>
      <p:sp>
        <p:nvSpPr>
          <p:cNvPr id="45" name="object 45"/>
          <p:cNvSpPr txBox="1"/>
          <p:nvPr/>
        </p:nvSpPr>
        <p:spPr>
          <a:xfrm>
            <a:off x="7442707" y="3951630"/>
            <a:ext cx="1047750" cy="632460"/>
          </a:xfrm>
          <a:prstGeom prst="rect">
            <a:avLst/>
          </a:prstGeom>
        </p:spPr>
        <p:txBody>
          <a:bodyPr vert="horz" wrap="square" lIns="0" tIns="26670" rIns="0" bIns="0" rtlCol="0">
            <a:spAutoFit/>
          </a:bodyPr>
          <a:lstStyle/>
          <a:p>
            <a:pPr algn="ctr">
              <a:lnSpc>
                <a:spcPct val="100000"/>
              </a:lnSpc>
              <a:spcBef>
                <a:spcPts val="210"/>
              </a:spcBef>
            </a:pPr>
            <a:r>
              <a:rPr sz="1900" b="1" strike="sngStrike" spc="-10" dirty="0">
                <a:solidFill>
                  <a:srgbClr val="C00000"/>
                </a:solidFill>
                <a:latin typeface="Calibri"/>
                <a:cs typeface="Calibri"/>
              </a:rPr>
              <a:t>adventure</a:t>
            </a:r>
            <a:endParaRPr sz="1900">
              <a:latin typeface="Calibri"/>
              <a:cs typeface="Calibri"/>
            </a:endParaRPr>
          </a:p>
          <a:p>
            <a:pPr marL="22225" algn="ctr">
              <a:lnSpc>
                <a:spcPct val="100000"/>
              </a:lnSpc>
              <a:spcBef>
                <a:spcPts val="110"/>
              </a:spcBef>
            </a:pPr>
            <a:r>
              <a:rPr sz="1900" spc="-10" dirty="0">
                <a:latin typeface="Calibri"/>
                <a:cs typeface="Calibri"/>
              </a:rPr>
              <a:t>fantasy</a:t>
            </a:r>
            <a:endParaRPr sz="1900">
              <a:latin typeface="Calibri"/>
              <a:cs typeface="Calibri"/>
            </a:endParaRPr>
          </a:p>
        </p:txBody>
      </p:sp>
      <p:sp>
        <p:nvSpPr>
          <p:cNvPr id="46" name="object 46"/>
          <p:cNvSpPr txBox="1"/>
          <p:nvPr/>
        </p:nvSpPr>
        <p:spPr>
          <a:xfrm>
            <a:off x="8944736" y="3943629"/>
            <a:ext cx="1280160" cy="648970"/>
          </a:xfrm>
          <a:prstGeom prst="rect">
            <a:avLst/>
          </a:prstGeom>
        </p:spPr>
        <p:txBody>
          <a:bodyPr vert="horz" wrap="square" lIns="0" tIns="34925" rIns="0" bIns="0" rtlCol="0">
            <a:spAutoFit/>
          </a:bodyPr>
          <a:lstStyle/>
          <a:p>
            <a:pPr marL="12700">
              <a:lnSpc>
                <a:spcPct val="100000"/>
              </a:lnSpc>
              <a:spcBef>
                <a:spcPts val="275"/>
              </a:spcBef>
            </a:pPr>
            <a:r>
              <a:rPr sz="1900" b="1" strike="sngStrike" spc="-10" dirty="0">
                <a:solidFill>
                  <a:srgbClr val="C00000"/>
                </a:solidFill>
                <a:latin typeface="Calibri"/>
                <a:cs typeface="Calibri"/>
              </a:rPr>
              <a:t>musical</a:t>
            </a:r>
            <a:endParaRPr sz="1900">
              <a:latin typeface="Calibri"/>
              <a:cs typeface="Calibri"/>
            </a:endParaRPr>
          </a:p>
          <a:p>
            <a:pPr marL="120650">
              <a:lnSpc>
                <a:spcPct val="100000"/>
              </a:lnSpc>
              <a:spcBef>
                <a:spcPts val="175"/>
              </a:spcBef>
              <a:tabLst>
                <a:tab pos="855980" algn="l"/>
              </a:tabLst>
            </a:pPr>
            <a:r>
              <a:rPr sz="2850" spc="-30" baseline="1461" dirty="0">
                <a:latin typeface="Calibri"/>
                <a:cs typeface="Calibri"/>
              </a:rPr>
              <a:t>show</a:t>
            </a:r>
            <a:r>
              <a:rPr sz="2850" baseline="1461" dirty="0">
                <a:latin typeface="Calibri"/>
                <a:cs typeface="Calibri"/>
              </a:rPr>
              <a:t>	</a:t>
            </a:r>
            <a:r>
              <a:rPr sz="1900" spc="-25" dirty="0">
                <a:latin typeface="Calibri"/>
                <a:cs typeface="Calibri"/>
              </a:rPr>
              <a:t>END</a:t>
            </a:r>
            <a:endParaRPr sz="1900">
              <a:latin typeface="Calibri"/>
              <a:cs typeface="Calibri"/>
            </a:endParaRPr>
          </a:p>
        </p:txBody>
      </p:sp>
      <p:sp>
        <p:nvSpPr>
          <p:cNvPr id="47" name="object 47"/>
          <p:cNvSpPr txBox="1"/>
          <p:nvPr/>
        </p:nvSpPr>
        <p:spPr>
          <a:xfrm>
            <a:off x="8496427" y="4266691"/>
            <a:ext cx="273685" cy="314960"/>
          </a:xfrm>
          <a:prstGeom prst="rect">
            <a:avLst/>
          </a:prstGeom>
        </p:spPr>
        <p:txBody>
          <a:bodyPr vert="horz" wrap="square" lIns="0" tIns="12065" rIns="0" bIns="0" rtlCol="0">
            <a:spAutoFit/>
          </a:bodyPr>
          <a:lstStyle/>
          <a:p>
            <a:pPr marL="12700">
              <a:lnSpc>
                <a:spcPct val="100000"/>
              </a:lnSpc>
              <a:spcBef>
                <a:spcPts val="95"/>
              </a:spcBef>
            </a:pPr>
            <a:r>
              <a:rPr sz="1900" spc="-25" dirty="0">
                <a:latin typeface="Calibri"/>
                <a:cs typeface="Calibri"/>
              </a:rPr>
              <a:t>TV</a:t>
            </a:r>
            <a:endParaRPr sz="1900">
              <a:latin typeface="Calibri"/>
              <a:cs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13335" rIns="0" bIns="0" rtlCol="0">
            <a:spAutoFit/>
          </a:bodyPr>
          <a:lstStyle/>
          <a:p>
            <a:pPr marL="469265" indent="-456565">
              <a:lnSpc>
                <a:spcPct val="100000"/>
              </a:lnSpc>
              <a:spcBef>
                <a:spcPts val="105"/>
              </a:spcBef>
              <a:buClr>
                <a:srgbClr val="8A1515"/>
              </a:buClr>
              <a:buAutoNum type="arabicPeriod"/>
              <a:tabLst>
                <a:tab pos="469265" algn="l"/>
                <a:tab pos="469900" algn="l"/>
              </a:tabLst>
            </a:pPr>
            <a:r>
              <a:rPr spc="-20" dirty="0"/>
              <a:t>Zero-</a:t>
            </a:r>
            <a:r>
              <a:rPr dirty="0"/>
              <a:t>Shot</a:t>
            </a:r>
            <a:r>
              <a:rPr spc="-20" dirty="0"/>
              <a:t> </a:t>
            </a:r>
            <a:r>
              <a:rPr dirty="0"/>
              <a:t>(ZS)</a:t>
            </a:r>
            <a:r>
              <a:rPr spc="-15" dirty="0"/>
              <a:t> </a:t>
            </a:r>
            <a:r>
              <a:rPr dirty="0"/>
              <a:t>and</a:t>
            </a:r>
            <a:r>
              <a:rPr spc="15" dirty="0"/>
              <a:t> </a:t>
            </a:r>
            <a:r>
              <a:rPr dirty="0"/>
              <a:t>Few-Shot</a:t>
            </a:r>
            <a:r>
              <a:rPr spc="-25" dirty="0"/>
              <a:t> </a:t>
            </a:r>
            <a:r>
              <a:rPr dirty="0"/>
              <a:t>(FS)</a:t>
            </a:r>
            <a:r>
              <a:rPr spc="-40" dirty="0"/>
              <a:t> </a:t>
            </a:r>
            <a:r>
              <a:rPr spc="-20" dirty="0"/>
              <a:t>In-</a:t>
            </a:r>
            <a:r>
              <a:rPr dirty="0"/>
              <a:t>Context</a:t>
            </a:r>
            <a:r>
              <a:rPr spc="5" dirty="0"/>
              <a:t> </a:t>
            </a:r>
            <a:r>
              <a:rPr spc="-10" dirty="0"/>
              <a:t>Learning</a:t>
            </a:r>
          </a:p>
          <a:p>
            <a:pPr marL="927100">
              <a:lnSpc>
                <a:spcPct val="100000"/>
              </a:lnSpc>
              <a:tabLst>
                <a:tab pos="1205865" algn="l"/>
              </a:tabLst>
            </a:pPr>
            <a:r>
              <a:rPr spc="-50" dirty="0">
                <a:solidFill>
                  <a:srgbClr val="00AE50"/>
                </a:solidFill>
              </a:rPr>
              <a:t>+</a:t>
            </a:r>
            <a:r>
              <a:rPr dirty="0">
                <a:solidFill>
                  <a:srgbClr val="00AE50"/>
                </a:solidFill>
              </a:rPr>
              <a:t>	</a:t>
            </a:r>
            <a:r>
              <a:rPr b="0" dirty="0">
                <a:solidFill>
                  <a:srgbClr val="00AE50"/>
                </a:solidFill>
                <a:latin typeface="Calibri"/>
                <a:cs typeface="Calibri"/>
              </a:rPr>
              <a:t>No</a:t>
            </a:r>
            <a:r>
              <a:rPr b="0" spc="-65" dirty="0">
                <a:solidFill>
                  <a:srgbClr val="00AE50"/>
                </a:solidFill>
                <a:latin typeface="Calibri"/>
                <a:cs typeface="Calibri"/>
              </a:rPr>
              <a:t> </a:t>
            </a:r>
            <a:r>
              <a:rPr b="0" dirty="0">
                <a:solidFill>
                  <a:srgbClr val="00AE50"/>
                </a:solidFill>
                <a:latin typeface="Calibri"/>
                <a:cs typeface="Calibri"/>
              </a:rPr>
              <a:t>finetuning</a:t>
            </a:r>
            <a:r>
              <a:rPr b="0" spc="-15" dirty="0">
                <a:solidFill>
                  <a:srgbClr val="00AE50"/>
                </a:solidFill>
                <a:latin typeface="Calibri"/>
                <a:cs typeface="Calibri"/>
              </a:rPr>
              <a:t> </a:t>
            </a:r>
            <a:r>
              <a:rPr b="0" dirty="0">
                <a:solidFill>
                  <a:srgbClr val="00AE50"/>
                </a:solidFill>
                <a:latin typeface="Calibri"/>
                <a:cs typeface="Calibri"/>
              </a:rPr>
              <a:t>needed,</a:t>
            </a:r>
            <a:r>
              <a:rPr b="0" spc="-30" dirty="0">
                <a:solidFill>
                  <a:srgbClr val="00AE50"/>
                </a:solidFill>
                <a:latin typeface="Calibri"/>
                <a:cs typeface="Calibri"/>
              </a:rPr>
              <a:t> </a:t>
            </a:r>
            <a:r>
              <a:rPr b="0" dirty="0">
                <a:solidFill>
                  <a:srgbClr val="00AE50"/>
                </a:solidFill>
                <a:latin typeface="Calibri"/>
                <a:cs typeface="Calibri"/>
              </a:rPr>
              <a:t>prompt</a:t>
            </a:r>
            <a:r>
              <a:rPr b="0" spc="-25" dirty="0">
                <a:solidFill>
                  <a:srgbClr val="00AE50"/>
                </a:solidFill>
                <a:latin typeface="Calibri"/>
                <a:cs typeface="Calibri"/>
              </a:rPr>
              <a:t> </a:t>
            </a:r>
            <a:r>
              <a:rPr b="0" dirty="0">
                <a:solidFill>
                  <a:srgbClr val="00AE50"/>
                </a:solidFill>
                <a:latin typeface="Calibri"/>
                <a:cs typeface="Calibri"/>
              </a:rPr>
              <a:t>engineering</a:t>
            </a:r>
            <a:r>
              <a:rPr b="0" spc="-25" dirty="0">
                <a:solidFill>
                  <a:srgbClr val="00AE50"/>
                </a:solidFill>
                <a:latin typeface="Calibri"/>
                <a:cs typeface="Calibri"/>
              </a:rPr>
              <a:t> </a:t>
            </a:r>
            <a:r>
              <a:rPr b="0" dirty="0">
                <a:solidFill>
                  <a:srgbClr val="00AE50"/>
                </a:solidFill>
                <a:latin typeface="Calibri"/>
                <a:cs typeface="Calibri"/>
              </a:rPr>
              <a:t>(e.g.</a:t>
            </a:r>
            <a:r>
              <a:rPr b="0" spc="5" dirty="0">
                <a:solidFill>
                  <a:srgbClr val="00AE50"/>
                </a:solidFill>
                <a:latin typeface="Calibri"/>
                <a:cs typeface="Calibri"/>
              </a:rPr>
              <a:t> </a:t>
            </a:r>
            <a:r>
              <a:rPr b="0" dirty="0">
                <a:solidFill>
                  <a:srgbClr val="00AE50"/>
                </a:solidFill>
                <a:latin typeface="Calibri"/>
                <a:cs typeface="Calibri"/>
              </a:rPr>
              <a:t>CoT)</a:t>
            </a:r>
            <a:r>
              <a:rPr b="0" spc="-25" dirty="0">
                <a:solidFill>
                  <a:srgbClr val="00AE50"/>
                </a:solidFill>
                <a:latin typeface="Calibri"/>
                <a:cs typeface="Calibri"/>
              </a:rPr>
              <a:t> </a:t>
            </a:r>
            <a:r>
              <a:rPr b="0" dirty="0">
                <a:solidFill>
                  <a:srgbClr val="00AE50"/>
                </a:solidFill>
                <a:latin typeface="Calibri"/>
                <a:cs typeface="Calibri"/>
              </a:rPr>
              <a:t>can</a:t>
            </a:r>
            <a:r>
              <a:rPr b="0" spc="-30" dirty="0">
                <a:solidFill>
                  <a:srgbClr val="00AE50"/>
                </a:solidFill>
                <a:latin typeface="Calibri"/>
                <a:cs typeface="Calibri"/>
              </a:rPr>
              <a:t> </a:t>
            </a:r>
            <a:r>
              <a:rPr b="0" dirty="0">
                <a:solidFill>
                  <a:srgbClr val="00AE50"/>
                </a:solidFill>
                <a:latin typeface="Calibri"/>
                <a:cs typeface="Calibri"/>
              </a:rPr>
              <a:t>improve</a:t>
            </a:r>
            <a:r>
              <a:rPr b="0" spc="-25" dirty="0">
                <a:solidFill>
                  <a:srgbClr val="00AE50"/>
                </a:solidFill>
                <a:latin typeface="Calibri"/>
                <a:cs typeface="Calibri"/>
              </a:rPr>
              <a:t> </a:t>
            </a:r>
            <a:r>
              <a:rPr b="0" spc="-10" dirty="0">
                <a:solidFill>
                  <a:srgbClr val="00AE50"/>
                </a:solidFill>
                <a:latin typeface="Calibri"/>
                <a:cs typeface="Calibri"/>
              </a:rPr>
              <a:t>performance</a:t>
            </a:r>
          </a:p>
          <a:p>
            <a:pPr marL="1205865" lvl="1" indent="-279400">
              <a:lnSpc>
                <a:spcPct val="100000"/>
              </a:lnSpc>
              <a:buChar char="–"/>
              <a:tabLst>
                <a:tab pos="1205865" algn="l"/>
                <a:tab pos="1206500" algn="l"/>
              </a:tabLst>
            </a:pPr>
            <a:r>
              <a:rPr sz="2300" dirty="0">
                <a:solidFill>
                  <a:srgbClr val="C00000"/>
                </a:solidFill>
                <a:latin typeface="Calibri"/>
                <a:cs typeface="Calibri"/>
              </a:rPr>
              <a:t>Limits</a:t>
            </a:r>
            <a:r>
              <a:rPr sz="2300" spc="-45" dirty="0">
                <a:solidFill>
                  <a:srgbClr val="C00000"/>
                </a:solidFill>
                <a:latin typeface="Calibri"/>
                <a:cs typeface="Calibri"/>
              </a:rPr>
              <a:t> </a:t>
            </a:r>
            <a:r>
              <a:rPr sz="2300" dirty="0">
                <a:solidFill>
                  <a:srgbClr val="C00000"/>
                </a:solidFill>
                <a:latin typeface="Calibri"/>
                <a:cs typeface="Calibri"/>
              </a:rPr>
              <a:t>to</a:t>
            </a:r>
            <a:r>
              <a:rPr sz="2300" spc="-5" dirty="0">
                <a:solidFill>
                  <a:srgbClr val="C00000"/>
                </a:solidFill>
                <a:latin typeface="Calibri"/>
                <a:cs typeface="Calibri"/>
              </a:rPr>
              <a:t> </a:t>
            </a:r>
            <a:r>
              <a:rPr sz="2300" dirty="0">
                <a:solidFill>
                  <a:srgbClr val="C00000"/>
                </a:solidFill>
                <a:latin typeface="Calibri"/>
                <a:cs typeface="Calibri"/>
              </a:rPr>
              <a:t>what</a:t>
            </a:r>
            <a:r>
              <a:rPr sz="2300" spc="-5" dirty="0">
                <a:solidFill>
                  <a:srgbClr val="C00000"/>
                </a:solidFill>
                <a:latin typeface="Calibri"/>
                <a:cs typeface="Calibri"/>
              </a:rPr>
              <a:t> </a:t>
            </a:r>
            <a:r>
              <a:rPr sz="2300" dirty="0">
                <a:solidFill>
                  <a:srgbClr val="C00000"/>
                </a:solidFill>
                <a:latin typeface="Calibri"/>
                <a:cs typeface="Calibri"/>
              </a:rPr>
              <a:t>you can</a:t>
            </a:r>
            <a:r>
              <a:rPr sz="2300" spc="-25" dirty="0">
                <a:solidFill>
                  <a:srgbClr val="C00000"/>
                </a:solidFill>
                <a:latin typeface="Calibri"/>
                <a:cs typeface="Calibri"/>
              </a:rPr>
              <a:t> </a:t>
            </a:r>
            <a:r>
              <a:rPr sz="2300" dirty="0">
                <a:solidFill>
                  <a:srgbClr val="C00000"/>
                </a:solidFill>
                <a:latin typeface="Calibri"/>
                <a:cs typeface="Calibri"/>
              </a:rPr>
              <a:t>fit</a:t>
            </a:r>
            <a:r>
              <a:rPr sz="2300" spc="-10" dirty="0">
                <a:solidFill>
                  <a:srgbClr val="C00000"/>
                </a:solidFill>
                <a:latin typeface="Calibri"/>
                <a:cs typeface="Calibri"/>
              </a:rPr>
              <a:t> </a:t>
            </a:r>
            <a:r>
              <a:rPr sz="2300" dirty="0">
                <a:solidFill>
                  <a:srgbClr val="C00000"/>
                </a:solidFill>
                <a:latin typeface="Calibri"/>
                <a:cs typeface="Calibri"/>
              </a:rPr>
              <a:t>in</a:t>
            </a:r>
            <a:r>
              <a:rPr sz="2300" spc="-5" dirty="0">
                <a:solidFill>
                  <a:srgbClr val="C00000"/>
                </a:solidFill>
                <a:latin typeface="Calibri"/>
                <a:cs typeface="Calibri"/>
              </a:rPr>
              <a:t> </a:t>
            </a:r>
            <a:r>
              <a:rPr sz="2300" spc="-10" dirty="0">
                <a:solidFill>
                  <a:srgbClr val="C00000"/>
                </a:solidFill>
                <a:latin typeface="Calibri"/>
                <a:cs typeface="Calibri"/>
              </a:rPr>
              <a:t>context</a:t>
            </a:r>
            <a:endParaRPr sz="2300">
              <a:latin typeface="Calibri"/>
              <a:cs typeface="Calibri"/>
            </a:endParaRPr>
          </a:p>
          <a:p>
            <a:pPr marL="1205865" lvl="1" indent="-279400">
              <a:lnSpc>
                <a:spcPct val="100000"/>
              </a:lnSpc>
              <a:buChar char="–"/>
              <a:tabLst>
                <a:tab pos="1205865" algn="l"/>
                <a:tab pos="1206500" algn="l"/>
              </a:tabLst>
            </a:pPr>
            <a:r>
              <a:rPr sz="2300" dirty="0">
                <a:solidFill>
                  <a:srgbClr val="C00000"/>
                </a:solidFill>
                <a:latin typeface="Calibri"/>
                <a:cs typeface="Calibri"/>
              </a:rPr>
              <a:t>Complex</a:t>
            </a:r>
            <a:r>
              <a:rPr sz="2300" spc="-25" dirty="0">
                <a:solidFill>
                  <a:srgbClr val="C00000"/>
                </a:solidFill>
                <a:latin typeface="Calibri"/>
                <a:cs typeface="Calibri"/>
              </a:rPr>
              <a:t> </a:t>
            </a:r>
            <a:r>
              <a:rPr sz="2300" dirty="0">
                <a:solidFill>
                  <a:srgbClr val="C00000"/>
                </a:solidFill>
                <a:latin typeface="Calibri"/>
                <a:cs typeface="Calibri"/>
              </a:rPr>
              <a:t>tasks will</a:t>
            </a:r>
            <a:r>
              <a:rPr sz="2300" spc="-30" dirty="0">
                <a:solidFill>
                  <a:srgbClr val="C00000"/>
                </a:solidFill>
                <a:latin typeface="Calibri"/>
                <a:cs typeface="Calibri"/>
              </a:rPr>
              <a:t> </a:t>
            </a:r>
            <a:r>
              <a:rPr sz="2300" dirty="0">
                <a:solidFill>
                  <a:srgbClr val="C00000"/>
                </a:solidFill>
                <a:latin typeface="Calibri"/>
                <a:cs typeface="Calibri"/>
              </a:rPr>
              <a:t>probably</a:t>
            </a:r>
            <a:r>
              <a:rPr sz="2300" spc="-35" dirty="0">
                <a:solidFill>
                  <a:srgbClr val="C00000"/>
                </a:solidFill>
                <a:latin typeface="Calibri"/>
                <a:cs typeface="Calibri"/>
              </a:rPr>
              <a:t> </a:t>
            </a:r>
            <a:r>
              <a:rPr sz="2300" dirty="0">
                <a:solidFill>
                  <a:srgbClr val="C00000"/>
                </a:solidFill>
                <a:latin typeface="Calibri"/>
                <a:cs typeface="Calibri"/>
              </a:rPr>
              <a:t>need</a:t>
            </a:r>
            <a:r>
              <a:rPr sz="2300" spc="-20" dirty="0">
                <a:solidFill>
                  <a:srgbClr val="C00000"/>
                </a:solidFill>
                <a:latin typeface="Calibri"/>
                <a:cs typeface="Calibri"/>
              </a:rPr>
              <a:t> </a:t>
            </a:r>
            <a:r>
              <a:rPr sz="2300" dirty="0">
                <a:solidFill>
                  <a:srgbClr val="C00000"/>
                </a:solidFill>
                <a:latin typeface="Calibri"/>
                <a:cs typeface="Calibri"/>
              </a:rPr>
              <a:t>gradient</a:t>
            </a:r>
            <a:r>
              <a:rPr sz="2300" spc="-20" dirty="0">
                <a:solidFill>
                  <a:srgbClr val="C00000"/>
                </a:solidFill>
                <a:latin typeface="Calibri"/>
                <a:cs typeface="Calibri"/>
              </a:rPr>
              <a:t> </a:t>
            </a:r>
            <a:r>
              <a:rPr sz="2300" spc="-10" dirty="0">
                <a:solidFill>
                  <a:srgbClr val="C00000"/>
                </a:solidFill>
                <a:latin typeface="Calibri"/>
                <a:cs typeface="Calibri"/>
              </a:rPr>
              <a:t>steps</a:t>
            </a:r>
            <a:endParaRPr sz="2300">
              <a:latin typeface="Calibri"/>
              <a:cs typeface="Calibri"/>
            </a:endParaRPr>
          </a:p>
          <a:p>
            <a:pPr marL="469265" indent="-456565">
              <a:lnSpc>
                <a:spcPct val="100000"/>
              </a:lnSpc>
              <a:spcBef>
                <a:spcPts val="550"/>
              </a:spcBef>
              <a:buClr>
                <a:srgbClr val="8A1515"/>
              </a:buClr>
              <a:buAutoNum type="arabicPeriod" startAt="2"/>
              <a:tabLst>
                <a:tab pos="469265" algn="l"/>
                <a:tab pos="469900" algn="l"/>
              </a:tabLst>
            </a:pPr>
            <a:r>
              <a:rPr dirty="0"/>
              <a:t>Instruction</a:t>
            </a:r>
            <a:r>
              <a:rPr spc="-70" dirty="0"/>
              <a:t> </a:t>
            </a:r>
            <a:r>
              <a:rPr spc="-10" dirty="0"/>
              <a:t>finetuning</a:t>
            </a:r>
          </a:p>
          <a:p>
            <a:pPr marL="927100">
              <a:lnSpc>
                <a:spcPct val="100000"/>
              </a:lnSpc>
              <a:spcBef>
                <a:spcPts val="40"/>
              </a:spcBef>
              <a:tabLst>
                <a:tab pos="1205865" algn="l"/>
              </a:tabLst>
            </a:pPr>
            <a:r>
              <a:rPr spc="-50" dirty="0">
                <a:solidFill>
                  <a:srgbClr val="00AE50"/>
                </a:solidFill>
              </a:rPr>
              <a:t>+</a:t>
            </a:r>
            <a:r>
              <a:rPr dirty="0">
                <a:solidFill>
                  <a:srgbClr val="00AE50"/>
                </a:solidFill>
              </a:rPr>
              <a:t>	</a:t>
            </a:r>
            <a:r>
              <a:rPr b="0" dirty="0">
                <a:solidFill>
                  <a:srgbClr val="00AE50"/>
                </a:solidFill>
                <a:latin typeface="Calibri"/>
                <a:cs typeface="Calibri"/>
              </a:rPr>
              <a:t>Simple</a:t>
            </a:r>
            <a:r>
              <a:rPr b="0" spc="-50" dirty="0">
                <a:solidFill>
                  <a:srgbClr val="00AE50"/>
                </a:solidFill>
                <a:latin typeface="Calibri"/>
                <a:cs typeface="Calibri"/>
              </a:rPr>
              <a:t> </a:t>
            </a:r>
            <a:r>
              <a:rPr b="0" dirty="0">
                <a:solidFill>
                  <a:srgbClr val="00AE50"/>
                </a:solidFill>
                <a:latin typeface="Calibri"/>
                <a:cs typeface="Calibri"/>
              </a:rPr>
              <a:t>and</a:t>
            </a:r>
            <a:r>
              <a:rPr b="0" spc="-40" dirty="0">
                <a:solidFill>
                  <a:srgbClr val="00AE50"/>
                </a:solidFill>
                <a:latin typeface="Calibri"/>
                <a:cs typeface="Calibri"/>
              </a:rPr>
              <a:t> </a:t>
            </a:r>
            <a:r>
              <a:rPr b="0" spc="-10" dirty="0">
                <a:solidFill>
                  <a:srgbClr val="00AE50"/>
                </a:solidFill>
                <a:latin typeface="Calibri"/>
                <a:cs typeface="Calibri"/>
              </a:rPr>
              <a:t>straightforward,</a:t>
            </a:r>
            <a:r>
              <a:rPr b="0" spc="-30" dirty="0">
                <a:solidFill>
                  <a:srgbClr val="00AE50"/>
                </a:solidFill>
                <a:latin typeface="Calibri"/>
                <a:cs typeface="Calibri"/>
              </a:rPr>
              <a:t> </a:t>
            </a:r>
            <a:r>
              <a:rPr b="0" spc="-10" dirty="0">
                <a:solidFill>
                  <a:srgbClr val="00AE50"/>
                </a:solidFill>
                <a:latin typeface="Calibri"/>
                <a:cs typeface="Calibri"/>
              </a:rPr>
              <a:t>generalize</a:t>
            </a:r>
            <a:r>
              <a:rPr b="0" spc="-50" dirty="0">
                <a:solidFill>
                  <a:srgbClr val="00AE50"/>
                </a:solidFill>
                <a:latin typeface="Calibri"/>
                <a:cs typeface="Calibri"/>
              </a:rPr>
              <a:t> </a:t>
            </a:r>
            <a:r>
              <a:rPr b="0" dirty="0">
                <a:solidFill>
                  <a:srgbClr val="00AE50"/>
                </a:solidFill>
                <a:latin typeface="Calibri"/>
                <a:cs typeface="Calibri"/>
              </a:rPr>
              <a:t>to</a:t>
            </a:r>
            <a:r>
              <a:rPr b="0" spc="-35" dirty="0">
                <a:solidFill>
                  <a:srgbClr val="00AE50"/>
                </a:solidFill>
                <a:latin typeface="Calibri"/>
                <a:cs typeface="Calibri"/>
              </a:rPr>
              <a:t> </a:t>
            </a:r>
            <a:r>
              <a:rPr b="0" dirty="0">
                <a:solidFill>
                  <a:srgbClr val="00AE50"/>
                </a:solidFill>
                <a:latin typeface="Calibri"/>
                <a:cs typeface="Calibri"/>
              </a:rPr>
              <a:t>unseen</a:t>
            </a:r>
            <a:r>
              <a:rPr b="0" spc="-30" dirty="0">
                <a:solidFill>
                  <a:srgbClr val="00AE50"/>
                </a:solidFill>
                <a:latin typeface="Calibri"/>
                <a:cs typeface="Calibri"/>
              </a:rPr>
              <a:t> </a:t>
            </a:r>
            <a:r>
              <a:rPr b="0" spc="-10" dirty="0">
                <a:solidFill>
                  <a:srgbClr val="00AE50"/>
                </a:solidFill>
                <a:latin typeface="Calibri"/>
                <a:cs typeface="Calibri"/>
              </a:rPr>
              <a:t>tasks</a:t>
            </a:r>
          </a:p>
          <a:p>
            <a:pPr marL="1205865" lvl="1" indent="-279400">
              <a:lnSpc>
                <a:spcPct val="100000"/>
              </a:lnSpc>
              <a:spcBef>
                <a:spcPts val="95"/>
              </a:spcBef>
              <a:buChar char="–"/>
              <a:tabLst>
                <a:tab pos="1205865" algn="l"/>
                <a:tab pos="1206500" algn="l"/>
              </a:tabLst>
            </a:pPr>
            <a:r>
              <a:rPr sz="2300" dirty="0">
                <a:solidFill>
                  <a:srgbClr val="C00000"/>
                </a:solidFill>
                <a:latin typeface="Calibri"/>
                <a:cs typeface="Calibri"/>
              </a:rPr>
              <a:t>Collecting</a:t>
            </a:r>
            <a:r>
              <a:rPr sz="2300" spc="-50" dirty="0">
                <a:solidFill>
                  <a:srgbClr val="C00000"/>
                </a:solidFill>
                <a:latin typeface="Calibri"/>
                <a:cs typeface="Calibri"/>
              </a:rPr>
              <a:t> </a:t>
            </a:r>
            <a:r>
              <a:rPr sz="2300" spc="-10" dirty="0">
                <a:solidFill>
                  <a:srgbClr val="C00000"/>
                </a:solidFill>
                <a:latin typeface="Calibri"/>
                <a:cs typeface="Calibri"/>
              </a:rPr>
              <a:t>demonstrations</a:t>
            </a:r>
            <a:r>
              <a:rPr sz="2300" spc="-45" dirty="0">
                <a:solidFill>
                  <a:srgbClr val="C00000"/>
                </a:solidFill>
                <a:latin typeface="Calibri"/>
                <a:cs typeface="Calibri"/>
              </a:rPr>
              <a:t> </a:t>
            </a:r>
            <a:r>
              <a:rPr sz="2300" dirty="0">
                <a:solidFill>
                  <a:srgbClr val="C00000"/>
                </a:solidFill>
                <a:latin typeface="Calibri"/>
                <a:cs typeface="Calibri"/>
              </a:rPr>
              <a:t>for</a:t>
            </a:r>
            <a:r>
              <a:rPr sz="2300" spc="-50" dirty="0">
                <a:solidFill>
                  <a:srgbClr val="C00000"/>
                </a:solidFill>
                <a:latin typeface="Calibri"/>
                <a:cs typeface="Calibri"/>
              </a:rPr>
              <a:t> </a:t>
            </a:r>
            <a:r>
              <a:rPr sz="2300" dirty="0">
                <a:solidFill>
                  <a:srgbClr val="C00000"/>
                </a:solidFill>
                <a:latin typeface="Calibri"/>
                <a:cs typeface="Calibri"/>
              </a:rPr>
              <a:t>so</a:t>
            </a:r>
            <a:r>
              <a:rPr sz="2300" spc="-30" dirty="0">
                <a:solidFill>
                  <a:srgbClr val="C00000"/>
                </a:solidFill>
                <a:latin typeface="Calibri"/>
                <a:cs typeface="Calibri"/>
              </a:rPr>
              <a:t> </a:t>
            </a:r>
            <a:r>
              <a:rPr sz="2300" dirty="0">
                <a:solidFill>
                  <a:srgbClr val="C00000"/>
                </a:solidFill>
                <a:latin typeface="Calibri"/>
                <a:cs typeface="Calibri"/>
              </a:rPr>
              <a:t>many</a:t>
            </a:r>
            <a:r>
              <a:rPr sz="2300" spc="-50" dirty="0">
                <a:solidFill>
                  <a:srgbClr val="C00000"/>
                </a:solidFill>
                <a:latin typeface="Calibri"/>
                <a:cs typeface="Calibri"/>
              </a:rPr>
              <a:t> </a:t>
            </a:r>
            <a:r>
              <a:rPr sz="2300" dirty="0">
                <a:solidFill>
                  <a:srgbClr val="C00000"/>
                </a:solidFill>
                <a:latin typeface="Calibri"/>
                <a:cs typeface="Calibri"/>
              </a:rPr>
              <a:t>tasks</a:t>
            </a:r>
            <a:r>
              <a:rPr sz="2300" spc="-5" dirty="0">
                <a:solidFill>
                  <a:srgbClr val="C00000"/>
                </a:solidFill>
                <a:latin typeface="Calibri"/>
                <a:cs typeface="Calibri"/>
              </a:rPr>
              <a:t> </a:t>
            </a:r>
            <a:r>
              <a:rPr sz="2300" dirty="0">
                <a:solidFill>
                  <a:srgbClr val="C00000"/>
                </a:solidFill>
                <a:latin typeface="Calibri"/>
                <a:cs typeface="Calibri"/>
              </a:rPr>
              <a:t>is</a:t>
            </a:r>
            <a:r>
              <a:rPr sz="2300" spc="-55" dirty="0">
                <a:solidFill>
                  <a:srgbClr val="C00000"/>
                </a:solidFill>
                <a:latin typeface="Calibri"/>
                <a:cs typeface="Calibri"/>
              </a:rPr>
              <a:t> </a:t>
            </a:r>
            <a:r>
              <a:rPr sz="2300" spc="-10" dirty="0">
                <a:solidFill>
                  <a:srgbClr val="C00000"/>
                </a:solidFill>
                <a:latin typeface="Calibri"/>
                <a:cs typeface="Calibri"/>
              </a:rPr>
              <a:t>expensive</a:t>
            </a:r>
            <a:endParaRPr sz="2300">
              <a:latin typeface="Calibri"/>
              <a:cs typeface="Calibri"/>
            </a:endParaRPr>
          </a:p>
          <a:p>
            <a:pPr marL="1205865" lvl="1" indent="-279400">
              <a:lnSpc>
                <a:spcPct val="100000"/>
              </a:lnSpc>
              <a:buChar char="–"/>
              <a:tabLst>
                <a:tab pos="1205865" algn="l"/>
                <a:tab pos="1206500" algn="l"/>
              </a:tabLst>
            </a:pPr>
            <a:r>
              <a:rPr sz="2300" dirty="0">
                <a:solidFill>
                  <a:srgbClr val="C00000"/>
                </a:solidFill>
                <a:latin typeface="Calibri"/>
                <a:cs typeface="Calibri"/>
              </a:rPr>
              <a:t>Mismatch</a:t>
            </a:r>
            <a:r>
              <a:rPr sz="2300" spc="-55" dirty="0">
                <a:solidFill>
                  <a:srgbClr val="C00000"/>
                </a:solidFill>
                <a:latin typeface="Calibri"/>
                <a:cs typeface="Calibri"/>
              </a:rPr>
              <a:t> </a:t>
            </a:r>
            <a:r>
              <a:rPr sz="2300" dirty="0">
                <a:solidFill>
                  <a:srgbClr val="C00000"/>
                </a:solidFill>
                <a:latin typeface="Calibri"/>
                <a:cs typeface="Calibri"/>
              </a:rPr>
              <a:t>between</a:t>
            </a:r>
            <a:r>
              <a:rPr sz="2300" spc="-20" dirty="0">
                <a:solidFill>
                  <a:srgbClr val="C00000"/>
                </a:solidFill>
                <a:latin typeface="Calibri"/>
                <a:cs typeface="Calibri"/>
              </a:rPr>
              <a:t> </a:t>
            </a:r>
            <a:r>
              <a:rPr sz="2300" dirty="0">
                <a:solidFill>
                  <a:srgbClr val="C00000"/>
                </a:solidFill>
                <a:latin typeface="Calibri"/>
                <a:cs typeface="Calibri"/>
              </a:rPr>
              <a:t>LM</a:t>
            </a:r>
            <a:r>
              <a:rPr sz="2300" spc="-60" dirty="0">
                <a:solidFill>
                  <a:srgbClr val="C00000"/>
                </a:solidFill>
                <a:latin typeface="Calibri"/>
                <a:cs typeface="Calibri"/>
              </a:rPr>
              <a:t> </a:t>
            </a:r>
            <a:r>
              <a:rPr sz="2300" dirty="0">
                <a:solidFill>
                  <a:srgbClr val="C00000"/>
                </a:solidFill>
                <a:latin typeface="Calibri"/>
                <a:cs typeface="Calibri"/>
              </a:rPr>
              <a:t>objective</a:t>
            </a:r>
            <a:r>
              <a:rPr sz="2300" spc="-30" dirty="0">
                <a:solidFill>
                  <a:srgbClr val="C00000"/>
                </a:solidFill>
                <a:latin typeface="Calibri"/>
                <a:cs typeface="Calibri"/>
              </a:rPr>
              <a:t> </a:t>
            </a:r>
            <a:r>
              <a:rPr sz="2300" dirty="0">
                <a:solidFill>
                  <a:srgbClr val="C00000"/>
                </a:solidFill>
                <a:latin typeface="Calibri"/>
                <a:cs typeface="Calibri"/>
              </a:rPr>
              <a:t>and</a:t>
            </a:r>
            <a:r>
              <a:rPr sz="2300" spc="-30" dirty="0">
                <a:solidFill>
                  <a:srgbClr val="C00000"/>
                </a:solidFill>
                <a:latin typeface="Calibri"/>
                <a:cs typeface="Calibri"/>
              </a:rPr>
              <a:t> </a:t>
            </a:r>
            <a:r>
              <a:rPr sz="2300" dirty="0">
                <a:solidFill>
                  <a:srgbClr val="C00000"/>
                </a:solidFill>
                <a:latin typeface="Calibri"/>
                <a:cs typeface="Calibri"/>
              </a:rPr>
              <a:t>human</a:t>
            </a:r>
            <a:r>
              <a:rPr sz="2300" spc="-20" dirty="0">
                <a:solidFill>
                  <a:srgbClr val="C00000"/>
                </a:solidFill>
                <a:latin typeface="Calibri"/>
                <a:cs typeface="Calibri"/>
              </a:rPr>
              <a:t> </a:t>
            </a:r>
            <a:r>
              <a:rPr sz="2300" spc="-10" dirty="0">
                <a:solidFill>
                  <a:srgbClr val="C00000"/>
                </a:solidFill>
                <a:latin typeface="Calibri"/>
                <a:cs typeface="Calibri"/>
              </a:rPr>
              <a:t>preferences</a:t>
            </a:r>
            <a:endParaRPr sz="2300">
              <a:latin typeface="Calibri"/>
              <a:cs typeface="Calibri"/>
            </a:endParaRPr>
          </a:p>
          <a:p>
            <a:pPr marL="469265" indent="-456565">
              <a:lnSpc>
                <a:spcPct val="100000"/>
              </a:lnSpc>
              <a:spcBef>
                <a:spcPts val="605"/>
              </a:spcBef>
              <a:buClr>
                <a:srgbClr val="8A1515"/>
              </a:buClr>
              <a:buAutoNum type="arabicPeriod" startAt="3"/>
              <a:tabLst>
                <a:tab pos="469265" algn="l"/>
                <a:tab pos="469900" algn="l"/>
              </a:tabLst>
            </a:pPr>
            <a:r>
              <a:rPr dirty="0">
                <a:solidFill>
                  <a:srgbClr val="BDBDBD"/>
                </a:solidFill>
              </a:rPr>
              <a:t>Reinforcement</a:t>
            </a:r>
            <a:r>
              <a:rPr spc="-45" dirty="0">
                <a:solidFill>
                  <a:srgbClr val="BDBDBD"/>
                </a:solidFill>
              </a:rPr>
              <a:t> </a:t>
            </a:r>
            <a:r>
              <a:rPr dirty="0">
                <a:solidFill>
                  <a:srgbClr val="BDBDBD"/>
                </a:solidFill>
              </a:rPr>
              <a:t>Learning</a:t>
            </a:r>
            <a:r>
              <a:rPr spc="-35" dirty="0">
                <a:solidFill>
                  <a:srgbClr val="BDBDBD"/>
                </a:solidFill>
              </a:rPr>
              <a:t> </a:t>
            </a:r>
            <a:r>
              <a:rPr dirty="0">
                <a:solidFill>
                  <a:srgbClr val="BDBDBD"/>
                </a:solidFill>
              </a:rPr>
              <a:t>from</a:t>
            </a:r>
            <a:r>
              <a:rPr spc="-30" dirty="0">
                <a:solidFill>
                  <a:srgbClr val="BDBDBD"/>
                </a:solidFill>
              </a:rPr>
              <a:t> </a:t>
            </a:r>
            <a:r>
              <a:rPr dirty="0">
                <a:solidFill>
                  <a:srgbClr val="BDBDBD"/>
                </a:solidFill>
              </a:rPr>
              <a:t>Human</a:t>
            </a:r>
            <a:r>
              <a:rPr spc="-40" dirty="0">
                <a:solidFill>
                  <a:srgbClr val="BDBDBD"/>
                </a:solidFill>
              </a:rPr>
              <a:t> </a:t>
            </a:r>
            <a:r>
              <a:rPr dirty="0">
                <a:solidFill>
                  <a:srgbClr val="BDBDBD"/>
                </a:solidFill>
              </a:rPr>
              <a:t>Feedback</a:t>
            </a:r>
            <a:r>
              <a:rPr spc="-35" dirty="0">
                <a:solidFill>
                  <a:srgbClr val="BDBDBD"/>
                </a:solidFill>
              </a:rPr>
              <a:t> </a:t>
            </a:r>
            <a:r>
              <a:rPr spc="-10" dirty="0">
                <a:solidFill>
                  <a:srgbClr val="BDBDBD"/>
                </a:solidFill>
              </a:rPr>
              <a:t>(RLHF)</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48</a:t>
            </a:fld>
            <a:endParaRPr spc="-25" dirty="0"/>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dirty="0"/>
              <a:t>Lecture</a:t>
            </a:r>
            <a:r>
              <a:rPr spc="-70" dirty="0"/>
              <a:t> </a:t>
            </a:r>
            <a:r>
              <a:rPr dirty="0"/>
              <a:t>Plan:</a:t>
            </a:r>
            <a:r>
              <a:rPr spc="-50" dirty="0"/>
              <a:t> </a:t>
            </a:r>
            <a:r>
              <a:rPr dirty="0"/>
              <a:t>From</a:t>
            </a:r>
            <a:r>
              <a:rPr spc="-30" dirty="0"/>
              <a:t> </a:t>
            </a:r>
            <a:r>
              <a:rPr dirty="0"/>
              <a:t>Language</a:t>
            </a:r>
            <a:r>
              <a:rPr spc="-105" dirty="0"/>
              <a:t> </a:t>
            </a:r>
            <a:r>
              <a:rPr dirty="0"/>
              <a:t>Models</a:t>
            </a:r>
            <a:r>
              <a:rPr spc="-30" dirty="0"/>
              <a:t> </a:t>
            </a:r>
            <a:r>
              <a:rPr dirty="0"/>
              <a:t>to</a:t>
            </a:r>
            <a:r>
              <a:rPr spc="-15" dirty="0"/>
              <a:t> </a:t>
            </a:r>
            <a:r>
              <a:rPr spc="-10" dirty="0"/>
              <a:t>Assistants</a:t>
            </a:r>
          </a:p>
        </p:txBody>
      </p:sp>
      <p:sp>
        <p:nvSpPr>
          <p:cNvPr id="4" name="object 4"/>
          <p:cNvSpPr txBox="1"/>
          <p:nvPr/>
        </p:nvSpPr>
        <p:spPr>
          <a:xfrm>
            <a:off x="484733" y="5555691"/>
            <a:ext cx="2073910" cy="376555"/>
          </a:xfrm>
          <a:prstGeom prst="rect">
            <a:avLst/>
          </a:prstGeom>
        </p:spPr>
        <p:txBody>
          <a:bodyPr vert="horz" wrap="square" lIns="0" tIns="12700" rIns="0" bIns="0" rtlCol="0">
            <a:spAutoFit/>
          </a:bodyPr>
          <a:lstStyle/>
          <a:p>
            <a:pPr marL="12700">
              <a:lnSpc>
                <a:spcPct val="100000"/>
              </a:lnSpc>
              <a:spcBef>
                <a:spcPts val="100"/>
              </a:spcBef>
              <a:tabLst>
                <a:tab pos="469265" algn="l"/>
              </a:tabLst>
            </a:pPr>
            <a:r>
              <a:rPr sz="2300" b="1" spc="-25" dirty="0">
                <a:solidFill>
                  <a:srgbClr val="8A1515"/>
                </a:solidFill>
                <a:latin typeface="Calibri"/>
                <a:cs typeface="Calibri"/>
              </a:rPr>
              <a:t>4.</a:t>
            </a:r>
            <a:r>
              <a:rPr sz="2300" b="1" dirty="0">
                <a:solidFill>
                  <a:srgbClr val="8A1515"/>
                </a:solidFill>
                <a:latin typeface="Calibri"/>
                <a:cs typeface="Calibri"/>
              </a:rPr>
              <a:t>	</a:t>
            </a:r>
            <a:r>
              <a:rPr sz="2300" b="1" dirty="0">
                <a:solidFill>
                  <a:srgbClr val="BDBDBD"/>
                </a:solidFill>
                <a:latin typeface="Calibri"/>
                <a:cs typeface="Calibri"/>
              </a:rPr>
              <a:t>What’s</a:t>
            </a:r>
            <a:r>
              <a:rPr sz="2300" b="1" spc="-70" dirty="0">
                <a:solidFill>
                  <a:srgbClr val="BDBDBD"/>
                </a:solidFill>
                <a:latin typeface="Calibri"/>
                <a:cs typeface="Calibri"/>
              </a:rPr>
              <a:t> </a:t>
            </a:r>
            <a:r>
              <a:rPr sz="2300" b="1" spc="-10" dirty="0">
                <a:solidFill>
                  <a:srgbClr val="BDBDBD"/>
                </a:solidFill>
                <a:latin typeface="Calibri"/>
                <a:cs typeface="Calibri"/>
              </a:rPr>
              <a:t>next?</a:t>
            </a:r>
            <a:endParaRPr sz="2300">
              <a:latin typeface="Calibri"/>
              <a:cs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body" idx="1"/>
          </p:nvPr>
        </p:nvSpPr>
        <p:spPr>
          <a:prstGeom prst="rect">
            <a:avLst/>
          </a:prstGeom>
        </p:spPr>
        <p:txBody>
          <a:bodyPr vert="horz" wrap="square" lIns="0" tIns="13335" rIns="0" bIns="0" rtlCol="0">
            <a:spAutoFit/>
          </a:bodyPr>
          <a:lstStyle/>
          <a:p>
            <a:pPr marL="469265" indent="-456565">
              <a:lnSpc>
                <a:spcPct val="100000"/>
              </a:lnSpc>
              <a:spcBef>
                <a:spcPts val="105"/>
              </a:spcBef>
              <a:buClr>
                <a:srgbClr val="8A1515"/>
              </a:buClr>
              <a:buAutoNum type="arabicPeriod"/>
              <a:tabLst>
                <a:tab pos="469265" algn="l"/>
                <a:tab pos="469900" algn="l"/>
              </a:tabLst>
            </a:pPr>
            <a:r>
              <a:rPr spc="-20" dirty="0"/>
              <a:t>Zero-</a:t>
            </a:r>
            <a:r>
              <a:rPr dirty="0"/>
              <a:t>Shot</a:t>
            </a:r>
            <a:r>
              <a:rPr spc="-20" dirty="0"/>
              <a:t> </a:t>
            </a:r>
            <a:r>
              <a:rPr dirty="0"/>
              <a:t>(ZS)</a:t>
            </a:r>
            <a:r>
              <a:rPr spc="-15" dirty="0"/>
              <a:t> </a:t>
            </a:r>
            <a:r>
              <a:rPr dirty="0"/>
              <a:t>and</a:t>
            </a:r>
            <a:r>
              <a:rPr spc="15" dirty="0"/>
              <a:t> </a:t>
            </a:r>
            <a:r>
              <a:rPr dirty="0"/>
              <a:t>Few-Shot</a:t>
            </a:r>
            <a:r>
              <a:rPr spc="-25" dirty="0"/>
              <a:t> </a:t>
            </a:r>
            <a:r>
              <a:rPr dirty="0"/>
              <a:t>(FS)</a:t>
            </a:r>
            <a:r>
              <a:rPr spc="-40" dirty="0"/>
              <a:t> </a:t>
            </a:r>
            <a:r>
              <a:rPr spc="-20" dirty="0"/>
              <a:t>In-</a:t>
            </a:r>
            <a:r>
              <a:rPr dirty="0"/>
              <a:t>Context</a:t>
            </a:r>
            <a:r>
              <a:rPr spc="5" dirty="0"/>
              <a:t> </a:t>
            </a:r>
            <a:r>
              <a:rPr spc="-10" dirty="0"/>
              <a:t>Learning</a:t>
            </a:r>
          </a:p>
          <a:p>
            <a:pPr marL="927100">
              <a:lnSpc>
                <a:spcPct val="100000"/>
              </a:lnSpc>
              <a:tabLst>
                <a:tab pos="1205865" algn="l"/>
              </a:tabLst>
            </a:pPr>
            <a:r>
              <a:rPr spc="-50" dirty="0">
                <a:solidFill>
                  <a:srgbClr val="00AE50"/>
                </a:solidFill>
              </a:rPr>
              <a:t>+</a:t>
            </a:r>
            <a:r>
              <a:rPr dirty="0">
                <a:solidFill>
                  <a:srgbClr val="00AE50"/>
                </a:solidFill>
              </a:rPr>
              <a:t>	</a:t>
            </a:r>
            <a:r>
              <a:rPr b="0" dirty="0">
                <a:solidFill>
                  <a:srgbClr val="00AE50"/>
                </a:solidFill>
                <a:latin typeface="Calibri"/>
                <a:cs typeface="Calibri"/>
              </a:rPr>
              <a:t>No</a:t>
            </a:r>
            <a:r>
              <a:rPr b="0" spc="-65" dirty="0">
                <a:solidFill>
                  <a:srgbClr val="00AE50"/>
                </a:solidFill>
                <a:latin typeface="Calibri"/>
                <a:cs typeface="Calibri"/>
              </a:rPr>
              <a:t> </a:t>
            </a:r>
            <a:r>
              <a:rPr b="0" dirty="0">
                <a:solidFill>
                  <a:srgbClr val="00AE50"/>
                </a:solidFill>
                <a:latin typeface="Calibri"/>
                <a:cs typeface="Calibri"/>
              </a:rPr>
              <a:t>finetuning</a:t>
            </a:r>
            <a:r>
              <a:rPr b="0" spc="-15" dirty="0">
                <a:solidFill>
                  <a:srgbClr val="00AE50"/>
                </a:solidFill>
                <a:latin typeface="Calibri"/>
                <a:cs typeface="Calibri"/>
              </a:rPr>
              <a:t> </a:t>
            </a:r>
            <a:r>
              <a:rPr b="0" dirty="0">
                <a:solidFill>
                  <a:srgbClr val="00AE50"/>
                </a:solidFill>
                <a:latin typeface="Calibri"/>
                <a:cs typeface="Calibri"/>
              </a:rPr>
              <a:t>needed,</a:t>
            </a:r>
            <a:r>
              <a:rPr b="0" spc="-30" dirty="0">
                <a:solidFill>
                  <a:srgbClr val="00AE50"/>
                </a:solidFill>
                <a:latin typeface="Calibri"/>
                <a:cs typeface="Calibri"/>
              </a:rPr>
              <a:t> </a:t>
            </a:r>
            <a:r>
              <a:rPr b="0" dirty="0">
                <a:solidFill>
                  <a:srgbClr val="00AE50"/>
                </a:solidFill>
                <a:latin typeface="Calibri"/>
                <a:cs typeface="Calibri"/>
              </a:rPr>
              <a:t>prompt</a:t>
            </a:r>
            <a:r>
              <a:rPr b="0" spc="-25" dirty="0">
                <a:solidFill>
                  <a:srgbClr val="00AE50"/>
                </a:solidFill>
                <a:latin typeface="Calibri"/>
                <a:cs typeface="Calibri"/>
              </a:rPr>
              <a:t> </a:t>
            </a:r>
            <a:r>
              <a:rPr b="0" dirty="0">
                <a:solidFill>
                  <a:srgbClr val="00AE50"/>
                </a:solidFill>
                <a:latin typeface="Calibri"/>
                <a:cs typeface="Calibri"/>
              </a:rPr>
              <a:t>engineering</a:t>
            </a:r>
            <a:r>
              <a:rPr b="0" spc="-25" dirty="0">
                <a:solidFill>
                  <a:srgbClr val="00AE50"/>
                </a:solidFill>
                <a:latin typeface="Calibri"/>
                <a:cs typeface="Calibri"/>
              </a:rPr>
              <a:t> </a:t>
            </a:r>
            <a:r>
              <a:rPr b="0" dirty="0">
                <a:solidFill>
                  <a:srgbClr val="00AE50"/>
                </a:solidFill>
                <a:latin typeface="Calibri"/>
                <a:cs typeface="Calibri"/>
              </a:rPr>
              <a:t>(e.g.</a:t>
            </a:r>
            <a:r>
              <a:rPr b="0" spc="5" dirty="0">
                <a:solidFill>
                  <a:srgbClr val="00AE50"/>
                </a:solidFill>
                <a:latin typeface="Calibri"/>
                <a:cs typeface="Calibri"/>
              </a:rPr>
              <a:t> </a:t>
            </a:r>
            <a:r>
              <a:rPr b="0" dirty="0">
                <a:solidFill>
                  <a:srgbClr val="00AE50"/>
                </a:solidFill>
                <a:latin typeface="Calibri"/>
                <a:cs typeface="Calibri"/>
              </a:rPr>
              <a:t>CoT)</a:t>
            </a:r>
            <a:r>
              <a:rPr b="0" spc="-25" dirty="0">
                <a:solidFill>
                  <a:srgbClr val="00AE50"/>
                </a:solidFill>
                <a:latin typeface="Calibri"/>
                <a:cs typeface="Calibri"/>
              </a:rPr>
              <a:t> </a:t>
            </a:r>
            <a:r>
              <a:rPr b="0" dirty="0">
                <a:solidFill>
                  <a:srgbClr val="00AE50"/>
                </a:solidFill>
                <a:latin typeface="Calibri"/>
                <a:cs typeface="Calibri"/>
              </a:rPr>
              <a:t>can</a:t>
            </a:r>
            <a:r>
              <a:rPr b="0" spc="-30" dirty="0">
                <a:solidFill>
                  <a:srgbClr val="00AE50"/>
                </a:solidFill>
                <a:latin typeface="Calibri"/>
                <a:cs typeface="Calibri"/>
              </a:rPr>
              <a:t> </a:t>
            </a:r>
            <a:r>
              <a:rPr b="0" dirty="0">
                <a:solidFill>
                  <a:srgbClr val="00AE50"/>
                </a:solidFill>
                <a:latin typeface="Calibri"/>
                <a:cs typeface="Calibri"/>
              </a:rPr>
              <a:t>improve</a:t>
            </a:r>
            <a:r>
              <a:rPr b="0" spc="-25" dirty="0">
                <a:solidFill>
                  <a:srgbClr val="00AE50"/>
                </a:solidFill>
                <a:latin typeface="Calibri"/>
                <a:cs typeface="Calibri"/>
              </a:rPr>
              <a:t> </a:t>
            </a:r>
            <a:r>
              <a:rPr b="0" spc="-10" dirty="0">
                <a:solidFill>
                  <a:srgbClr val="00AE50"/>
                </a:solidFill>
                <a:latin typeface="Calibri"/>
                <a:cs typeface="Calibri"/>
              </a:rPr>
              <a:t>performance</a:t>
            </a:r>
          </a:p>
          <a:p>
            <a:pPr marL="1205865" lvl="1" indent="-279400">
              <a:lnSpc>
                <a:spcPct val="100000"/>
              </a:lnSpc>
              <a:buChar char="–"/>
              <a:tabLst>
                <a:tab pos="1205865" algn="l"/>
                <a:tab pos="1206500" algn="l"/>
              </a:tabLst>
            </a:pPr>
            <a:r>
              <a:rPr sz="2300" dirty="0">
                <a:solidFill>
                  <a:srgbClr val="C00000"/>
                </a:solidFill>
                <a:latin typeface="Calibri"/>
                <a:cs typeface="Calibri"/>
              </a:rPr>
              <a:t>Limits</a:t>
            </a:r>
            <a:r>
              <a:rPr sz="2300" spc="-45" dirty="0">
                <a:solidFill>
                  <a:srgbClr val="C00000"/>
                </a:solidFill>
                <a:latin typeface="Calibri"/>
                <a:cs typeface="Calibri"/>
              </a:rPr>
              <a:t> </a:t>
            </a:r>
            <a:r>
              <a:rPr sz="2300" dirty="0">
                <a:solidFill>
                  <a:srgbClr val="C00000"/>
                </a:solidFill>
                <a:latin typeface="Calibri"/>
                <a:cs typeface="Calibri"/>
              </a:rPr>
              <a:t>to</a:t>
            </a:r>
            <a:r>
              <a:rPr sz="2300" spc="-5" dirty="0">
                <a:solidFill>
                  <a:srgbClr val="C00000"/>
                </a:solidFill>
                <a:latin typeface="Calibri"/>
                <a:cs typeface="Calibri"/>
              </a:rPr>
              <a:t> </a:t>
            </a:r>
            <a:r>
              <a:rPr sz="2300" dirty="0">
                <a:solidFill>
                  <a:srgbClr val="C00000"/>
                </a:solidFill>
                <a:latin typeface="Calibri"/>
                <a:cs typeface="Calibri"/>
              </a:rPr>
              <a:t>what</a:t>
            </a:r>
            <a:r>
              <a:rPr sz="2300" spc="-5" dirty="0">
                <a:solidFill>
                  <a:srgbClr val="C00000"/>
                </a:solidFill>
                <a:latin typeface="Calibri"/>
                <a:cs typeface="Calibri"/>
              </a:rPr>
              <a:t> </a:t>
            </a:r>
            <a:r>
              <a:rPr sz="2300" dirty="0">
                <a:solidFill>
                  <a:srgbClr val="C00000"/>
                </a:solidFill>
                <a:latin typeface="Calibri"/>
                <a:cs typeface="Calibri"/>
              </a:rPr>
              <a:t>you can</a:t>
            </a:r>
            <a:r>
              <a:rPr sz="2300" spc="-25" dirty="0">
                <a:solidFill>
                  <a:srgbClr val="C00000"/>
                </a:solidFill>
                <a:latin typeface="Calibri"/>
                <a:cs typeface="Calibri"/>
              </a:rPr>
              <a:t> </a:t>
            </a:r>
            <a:r>
              <a:rPr sz="2300" dirty="0">
                <a:solidFill>
                  <a:srgbClr val="C00000"/>
                </a:solidFill>
                <a:latin typeface="Calibri"/>
                <a:cs typeface="Calibri"/>
              </a:rPr>
              <a:t>fit</a:t>
            </a:r>
            <a:r>
              <a:rPr sz="2300" spc="-10" dirty="0">
                <a:solidFill>
                  <a:srgbClr val="C00000"/>
                </a:solidFill>
                <a:latin typeface="Calibri"/>
                <a:cs typeface="Calibri"/>
              </a:rPr>
              <a:t> </a:t>
            </a:r>
            <a:r>
              <a:rPr sz="2300" dirty="0">
                <a:solidFill>
                  <a:srgbClr val="C00000"/>
                </a:solidFill>
                <a:latin typeface="Calibri"/>
                <a:cs typeface="Calibri"/>
              </a:rPr>
              <a:t>in</a:t>
            </a:r>
            <a:r>
              <a:rPr sz="2300" spc="-5" dirty="0">
                <a:solidFill>
                  <a:srgbClr val="C00000"/>
                </a:solidFill>
                <a:latin typeface="Calibri"/>
                <a:cs typeface="Calibri"/>
              </a:rPr>
              <a:t> </a:t>
            </a:r>
            <a:r>
              <a:rPr sz="2300" spc="-10" dirty="0">
                <a:solidFill>
                  <a:srgbClr val="C00000"/>
                </a:solidFill>
                <a:latin typeface="Calibri"/>
                <a:cs typeface="Calibri"/>
              </a:rPr>
              <a:t>context</a:t>
            </a:r>
            <a:endParaRPr sz="2300">
              <a:latin typeface="Calibri"/>
              <a:cs typeface="Calibri"/>
            </a:endParaRPr>
          </a:p>
          <a:p>
            <a:pPr marL="1205865" lvl="1" indent="-279400">
              <a:lnSpc>
                <a:spcPct val="100000"/>
              </a:lnSpc>
              <a:buChar char="–"/>
              <a:tabLst>
                <a:tab pos="1205865" algn="l"/>
                <a:tab pos="1206500" algn="l"/>
              </a:tabLst>
            </a:pPr>
            <a:r>
              <a:rPr sz="2300" dirty="0">
                <a:solidFill>
                  <a:srgbClr val="C00000"/>
                </a:solidFill>
                <a:latin typeface="Calibri"/>
                <a:cs typeface="Calibri"/>
              </a:rPr>
              <a:t>Complex</a:t>
            </a:r>
            <a:r>
              <a:rPr sz="2300" spc="-25" dirty="0">
                <a:solidFill>
                  <a:srgbClr val="C00000"/>
                </a:solidFill>
                <a:latin typeface="Calibri"/>
                <a:cs typeface="Calibri"/>
              </a:rPr>
              <a:t> </a:t>
            </a:r>
            <a:r>
              <a:rPr sz="2300" dirty="0">
                <a:solidFill>
                  <a:srgbClr val="C00000"/>
                </a:solidFill>
                <a:latin typeface="Calibri"/>
                <a:cs typeface="Calibri"/>
              </a:rPr>
              <a:t>tasks will</a:t>
            </a:r>
            <a:r>
              <a:rPr sz="2300" spc="-30" dirty="0">
                <a:solidFill>
                  <a:srgbClr val="C00000"/>
                </a:solidFill>
                <a:latin typeface="Calibri"/>
                <a:cs typeface="Calibri"/>
              </a:rPr>
              <a:t> </a:t>
            </a:r>
            <a:r>
              <a:rPr sz="2300" dirty="0">
                <a:solidFill>
                  <a:srgbClr val="C00000"/>
                </a:solidFill>
                <a:latin typeface="Calibri"/>
                <a:cs typeface="Calibri"/>
              </a:rPr>
              <a:t>probably</a:t>
            </a:r>
            <a:r>
              <a:rPr sz="2300" spc="-35" dirty="0">
                <a:solidFill>
                  <a:srgbClr val="C00000"/>
                </a:solidFill>
                <a:latin typeface="Calibri"/>
                <a:cs typeface="Calibri"/>
              </a:rPr>
              <a:t> </a:t>
            </a:r>
            <a:r>
              <a:rPr sz="2300" dirty="0">
                <a:solidFill>
                  <a:srgbClr val="C00000"/>
                </a:solidFill>
                <a:latin typeface="Calibri"/>
                <a:cs typeface="Calibri"/>
              </a:rPr>
              <a:t>need</a:t>
            </a:r>
            <a:r>
              <a:rPr sz="2300" spc="-20" dirty="0">
                <a:solidFill>
                  <a:srgbClr val="C00000"/>
                </a:solidFill>
                <a:latin typeface="Calibri"/>
                <a:cs typeface="Calibri"/>
              </a:rPr>
              <a:t> </a:t>
            </a:r>
            <a:r>
              <a:rPr sz="2300" dirty="0">
                <a:solidFill>
                  <a:srgbClr val="C00000"/>
                </a:solidFill>
                <a:latin typeface="Calibri"/>
                <a:cs typeface="Calibri"/>
              </a:rPr>
              <a:t>gradient</a:t>
            </a:r>
            <a:r>
              <a:rPr sz="2300" spc="-20" dirty="0">
                <a:solidFill>
                  <a:srgbClr val="C00000"/>
                </a:solidFill>
                <a:latin typeface="Calibri"/>
                <a:cs typeface="Calibri"/>
              </a:rPr>
              <a:t> </a:t>
            </a:r>
            <a:r>
              <a:rPr sz="2300" spc="-10" dirty="0">
                <a:solidFill>
                  <a:srgbClr val="C00000"/>
                </a:solidFill>
                <a:latin typeface="Calibri"/>
                <a:cs typeface="Calibri"/>
              </a:rPr>
              <a:t>steps</a:t>
            </a:r>
            <a:endParaRPr sz="2300">
              <a:latin typeface="Calibri"/>
              <a:cs typeface="Calibri"/>
            </a:endParaRPr>
          </a:p>
          <a:p>
            <a:pPr marL="469265" indent="-456565">
              <a:lnSpc>
                <a:spcPct val="100000"/>
              </a:lnSpc>
              <a:spcBef>
                <a:spcPts val="550"/>
              </a:spcBef>
              <a:buClr>
                <a:srgbClr val="8A1515"/>
              </a:buClr>
              <a:buAutoNum type="arabicPeriod" startAt="2"/>
              <a:tabLst>
                <a:tab pos="469265" algn="l"/>
                <a:tab pos="469900" algn="l"/>
              </a:tabLst>
            </a:pPr>
            <a:r>
              <a:rPr dirty="0"/>
              <a:t>Instruction</a:t>
            </a:r>
            <a:r>
              <a:rPr spc="-70" dirty="0"/>
              <a:t> </a:t>
            </a:r>
            <a:r>
              <a:rPr spc="-10" dirty="0"/>
              <a:t>finetuning</a:t>
            </a:r>
          </a:p>
          <a:p>
            <a:pPr marL="927100">
              <a:lnSpc>
                <a:spcPct val="100000"/>
              </a:lnSpc>
              <a:spcBef>
                <a:spcPts val="40"/>
              </a:spcBef>
              <a:tabLst>
                <a:tab pos="1205865" algn="l"/>
              </a:tabLst>
            </a:pPr>
            <a:r>
              <a:rPr spc="-50" dirty="0">
                <a:solidFill>
                  <a:srgbClr val="00AE50"/>
                </a:solidFill>
              </a:rPr>
              <a:t>+</a:t>
            </a:r>
            <a:r>
              <a:rPr dirty="0">
                <a:solidFill>
                  <a:srgbClr val="00AE50"/>
                </a:solidFill>
              </a:rPr>
              <a:t>	</a:t>
            </a:r>
            <a:r>
              <a:rPr b="0" dirty="0">
                <a:solidFill>
                  <a:srgbClr val="00AE50"/>
                </a:solidFill>
                <a:latin typeface="Calibri"/>
                <a:cs typeface="Calibri"/>
              </a:rPr>
              <a:t>Simple</a:t>
            </a:r>
            <a:r>
              <a:rPr b="0" spc="-50" dirty="0">
                <a:solidFill>
                  <a:srgbClr val="00AE50"/>
                </a:solidFill>
                <a:latin typeface="Calibri"/>
                <a:cs typeface="Calibri"/>
              </a:rPr>
              <a:t> </a:t>
            </a:r>
            <a:r>
              <a:rPr b="0" dirty="0">
                <a:solidFill>
                  <a:srgbClr val="00AE50"/>
                </a:solidFill>
                <a:latin typeface="Calibri"/>
                <a:cs typeface="Calibri"/>
              </a:rPr>
              <a:t>and</a:t>
            </a:r>
            <a:r>
              <a:rPr b="0" spc="-40" dirty="0">
                <a:solidFill>
                  <a:srgbClr val="00AE50"/>
                </a:solidFill>
                <a:latin typeface="Calibri"/>
                <a:cs typeface="Calibri"/>
              </a:rPr>
              <a:t> </a:t>
            </a:r>
            <a:r>
              <a:rPr b="0" spc="-10" dirty="0">
                <a:solidFill>
                  <a:srgbClr val="00AE50"/>
                </a:solidFill>
                <a:latin typeface="Calibri"/>
                <a:cs typeface="Calibri"/>
              </a:rPr>
              <a:t>straightforward,</a:t>
            </a:r>
            <a:r>
              <a:rPr b="0" spc="-30" dirty="0">
                <a:solidFill>
                  <a:srgbClr val="00AE50"/>
                </a:solidFill>
                <a:latin typeface="Calibri"/>
                <a:cs typeface="Calibri"/>
              </a:rPr>
              <a:t> </a:t>
            </a:r>
            <a:r>
              <a:rPr b="0" spc="-10" dirty="0">
                <a:solidFill>
                  <a:srgbClr val="00AE50"/>
                </a:solidFill>
                <a:latin typeface="Calibri"/>
                <a:cs typeface="Calibri"/>
              </a:rPr>
              <a:t>generalize</a:t>
            </a:r>
            <a:r>
              <a:rPr b="0" spc="-50" dirty="0">
                <a:solidFill>
                  <a:srgbClr val="00AE50"/>
                </a:solidFill>
                <a:latin typeface="Calibri"/>
                <a:cs typeface="Calibri"/>
              </a:rPr>
              <a:t> </a:t>
            </a:r>
            <a:r>
              <a:rPr b="0" dirty="0">
                <a:solidFill>
                  <a:srgbClr val="00AE50"/>
                </a:solidFill>
                <a:latin typeface="Calibri"/>
                <a:cs typeface="Calibri"/>
              </a:rPr>
              <a:t>to</a:t>
            </a:r>
            <a:r>
              <a:rPr b="0" spc="-35" dirty="0">
                <a:solidFill>
                  <a:srgbClr val="00AE50"/>
                </a:solidFill>
                <a:latin typeface="Calibri"/>
                <a:cs typeface="Calibri"/>
              </a:rPr>
              <a:t> </a:t>
            </a:r>
            <a:r>
              <a:rPr b="0" dirty="0">
                <a:solidFill>
                  <a:srgbClr val="00AE50"/>
                </a:solidFill>
                <a:latin typeface="Calibri"/>
                <a:cs typeface="Calibri"/>
              </a:rPr>
              <a:t>unseen</a:t>
            </a:r>
            <a:r>
              <a:rPr b="0" spc="-30" dirty="0">
                <a:solidFill>
                  <a:srgbClr val="00AE50"/>
                </a:solidFill>
                <a:latin typeface="Calibri"/>
                <a:cs typeface="Calibri"/>
              </a:rPr>
              <a:t> </a:t>
            </a:r>
            <a:r>
              <a:rPr b="0" spc="-10" dirty="0">
                <a:solidFill>
                  <a:srgbClr val="00AE50"/>
                </a:solidFill>
                <a:latin typeface="Calibri"/>
                <a:cs typeface="Calibri"/>
              </a:rPr>
              <a:t>tasks</a:t>
            </a:r>
          </a:p>
          <a:p>
            <a:pPr marL="1205865" lvl="1" indent="-279400">
              <a:lnSpc>
                <a:spcPct val="100000"/>
              </a:lnSpc>
              <a:spcBef>
                <a:spcPts val="95"/>
              </a:spcBef>
              <a:buChar char="–"/>
              <a:tabLst>
                <a:tab pos="1205865" algn="l"/>
                <a:tab pos="1206500" algn="l"/>
              </a:tabLst>
            </a:pPr>
            <a:r>
              <a:rPr sz="2300" dirty="0">
                <a:solidFill>
                  <a:srgbClr val="C00000"/>
                </a:solidFill>
                <a:latin typeface="Calibri"/>
                <a:cs typeface="Calibri"/>
              </a:rPr>
              <a:t>Collecting</a:t>
            </a:r>
            <a:r>
              <a:rPr sz="2300" spc="-50" dirty="0">
                <a:solidFill>
                  <a:srgbClr val="C00000"/>
                </a:solidFill>
                <a:latin typeface="Calibri"/>
                <a:cs typeface="Calibri"/>
              </a:rPr>
              <a:t> </a:t>
            </a:r>
            <a:r>
              <a:rPr sz="2300" spc="-10" dirty="0">
                <a:solidFill>
                  <a:srgbClr val="C00000"/>
                </a:solidFill>
                <a:latin typeface="Calibri"/>
                <a:cs typeface="Calibri"/>
              </a:rPr>
              <a:t>demonstrations</a:t>
            </a:r>
            <a:r>
              <a:rPr sz="2300" spc="-45" dirty="0">
                <a:solidFill>
                  <a:srgbClr val="C00000"/>
                </a:solidFill>
                <a:latin typeface="Calibri"/>
                <a:cs typeface="Calibri"/>
              </a:rPr>
              <a:t> </a:t>
            </a:r>
            <a:r>
              <a:rPr sz="2300" dirty="0">
                <a:solidFill>
                  <a:srgbClr val="C00000"/>
                </a:solidFill>
                <a:latin typeface="Calibri"/>
                <a:cs typeface="Calibri"/>
              </a:rPr>
              <a:t>for</a:t>
            </a:r>
            <a:r>
              <a:rPr sz="2300" spc="-50" dirty="0">
                <a:solidFill>
                  <a:srgbClr val="C00000"/>
                </a:solidFill>
                <a:latin typeface="Calibri"/>
                <a:cs typeface="Calibri"/>
              </a:rPr>
              <a:t> </a:t>
            </a:r>
            <a:r>
              <a:rPr sz="2300" dirty="0">
                <a:solidFill>
                  <a:srgbClr val="C00000"/>
                </a:solidFill>
                <a:latin typeface="Calibri"/>
                <a:cs typeface="Calibri"/>
              </a:rPr>
              <a:t>so</a:t>
            </a:r>
            <a:r>
              <a:rPr sz="2300" spc="-30" dirty="0">
                <a:solidFill>
                  <a:srgbClr val="C00000"/>
                </a:solidFill>
                <a:latin typeface="Calibri"/>
                <a:cs typeface="Calibri"/>
              </a:rPr>
              <a:t> </a:t>
            </a:r>
            <a:r>
              <a:rPr sz="2300" dirty="0">
                <a:solidFill>
                  <a:srgbClr val="C00000"/>
                </a:solidFill>
                <a:latin typeface="Calibri"/>
                <a:cs typeface="Calibri"/>
              </a:rPr>
              <a:t>many</a:t>
            </a:r>
            <a:r>
              <a:rPr sz="2300" spc="-50" dirty="0">
                <a:solidFill>
                  <a:srgbClr val="C00000"/>
                </a:solidFill>
                <a:latin typeface="Calibri"/>
                <a:cs typeface="Calibri"/>
              </a:rPr>
              <a:t> </a:t>
            </a:r>
            <a:r>
              <a:rPr sz="2300" dirty="0">
                <a:solidFill>
                  <a:srgbClr val="C00000"/>
                </a:solidFill>
                <a:latin typeface="Calibri"/>
                <a:cs typeface="Calibri"/>
              </a:rPr>
              <a:t>tasks</a:t>
            </a:r>
            <a:r>
              <a:rPr sz="2300" spc="-5" dirty="0">
                <a:solidFill>
                  <a:srgbClr val="C00000"/>
                </a:solidFill>
                <a:latin typeface="Calibri"/>
                <a:cs typeface="Calibri"/>
              </a:rPr>
              <a:t> </a:t>
            </a:r>
            <a:r>
              <a:rPr sz="2300" dirty="0">
                <a:solidFill>
                  <a:srgbClr val="C00000"/>
                </a:solidFill>
                <a:latin typeface="Calibri"/>
                <a:cs typeface="Calibri"/>
              </a:rPr>
              <a:t>is</a:t>
            </a:r>
            <a:r>
              <a:rPr sz="2300" spc="-55" dirty="0">
                <a:solidFill>
                  <a:srgbClr val="C00000"/>
                </a:solidFill>
                <a:latin typeface="Calibri"/>
                <a:cs typeface="Calibri"/>
              </a:rPr>
              <a:t> </a:t>
            </a:r>
            <a:r>
              <a:rPr sz="2300" spc="-10" dirty="0">
                <a:solidFill>
                  <a:srgbClr val="C00000"/>
                </a:solidFill>
                <a:latin typeface="Calibri"/>
                <a:cs typeface="Calibri"/>
              </a:rPr>
              <a:t>expensive</a:t>
            </a:r>
            <a:endParaRPr sz="2300">
              <a:latin typeface="Calibri"/>
              <a:cs typeface="Calibri"/>
            </a:endParaRPr>
          </a:p>
          <a:p>
            <a:pPr marL="1205865" lvl="1" indent="-279400">
              <a:lnSpc>
                <a:spcPct val="100000"/>
              </a:lnSpc>
              <a:buChar char="–"/>
              <a:tabLst>
                <a:tab pos="1205865" algn="l"/>
                <a:tab pos="1206500" algn="l"/>
              </a:tabLst>
            </a:pPr>
            <a:r>
              <a:rPr sz="2300" dirty="0">
                <a:solidFill>
                  <a:srgbClr val="C00000"/>
                </a:solidFill>
                <a:latin typeface="Calibri"/>
                <a:cs typeface="Calibri"/>
              </a:rPr>
              <a:t>Mismatch</a:t>
            </a:r>
            <a:r>
              <a:rPr sz="2300" spc="-55" dirty="0">
                <a:solidFill>
                  <a:srgbClr val="C00000"/>
                </a:solidFill>
                <a:latin typeface="Calibri"/>
                <a:cs typeface="Calibri"/>
              </a:rPr>
              <a:t> </a:t>
            </a:r>
            <a:r>
              <a:rPr sz="2300" dirty="0">
                <a:solidFill>
                  <a:srgbClr val="C00000"/>
                </a:solidFill>
                <a:latin typeface="Calibri"/>
                <a:cs typeface="Calibri"/>
              </a:rPr>
              <a:t>between</a:t>
            </a:r>
            <a:r>
              <a:rPr sz="2300" spc="-20" dirty="0">
                <a:solidFill>
                  <a:srgbClr val="C00000"/>
                </a:solidFill>
                <a:latin typeface="Calibri"/>
                <a:cs typeface="Calibri"/>
              </a:rPr>
              <a:t> </a:t>
            </a:r>
            <a:r>
              <a:rPr sz="2300" dirty="0">
                <a:solidFill>
                  <a:srgbClr val="C00000"/>
                </a:solidFill>
                <a:latin typeface="Calibri"/>
                <a:cs typeface="Calibri"/>
              </a:rPr>
              <a:t>LM</a:t>
            </a:r>
            <a:r>
              <a:rPr sz="2300" spc="-60" dirty="0">
                <a:solidFill>
                  <a:srgbClr val="C00000"/>
                </a:solidFill>
                <a:latin typeface="Calibri"/>
                <a:cs typeface="Calibri"/>
              </a:rPr>
              <a:t> </a:t>
            </a:r>
            <a:r>
              <a:rPr sz="2300" dirty="0">
                <a:solidFill>
                  <a:srgbClr val="C00000"/>
                </a:solidFill>
                <a:latin typeface="Calibri"/>
                <a:cs typeface="Calibri"/>
              </a:rPr>
              <a:t>objective</a:t>
            </a:r>
            <a:r>
              <a:rPr sz="2300" spc="-30" dirty="0">
                <a:solidFill>
                  <a:srgbClr val="C00000"/>
                </a:solidFill>
                <a:latin typeface="Calibri"/>
                <a:cs typeface="Calibri"/>
              </a:rPr>
              <a:t> </a:t>
            </a:r>
            <a:r>
              <a:rPr sz="2300" dirty="0">
                <a:solidFill>
                  <a:srgbClr val="C00000"/>
                </a:solidFill>
                <a:latin typeface="Calibri"/>
                <a:cs typeface="Calibri"/>
              </a:rPr>
              <a:t>and</a:t>
            </a:r>
            <a:r>
              <a:rPr sz="2300" spc="-30" dirty="0">
                <a:solidFill>
                  <a:srgbClr val="C00000"/>
                </a:solidFill>
                <a:latin typeface="Calibri"/>
                <a:cs typeface="Calibri"/>
              </a:rPr>
              <a:t> </a:t>
            </a:r>
            <a:r>
              <a:rPr sz="2300" dirty="0">
                <a:solidFill>
                  <a:srgbClr val="C00000"/>
                </a:solidFill>
                <a:latin typeface="Calibri"/>
                <a:cs typeface="Calibri"/>
              </a:rPr>
              <a:t>human</a:t>
            </a:r>
            <a:r>
              <a:rPr sz="2300" spc="-20" dirty="0">
                <a:solidFill>
                  <a:srgbClr val="C00000"/>
                </a:solidFill>
                <a:latin typeface="Calibri"/>
                <a:cs typeface="Calibri"/>
              </a:rPr>
              <a:t> </a:t>
            </a:r>
            <a:r>
              <a:rPr sz="2300" spc="-10" dirty="0">
                <a:solidFill>
                  <a:srgbClr val="C00000"/>
                </a:solidFill>
                <a:latin typeface="Calibri"/>
                <a:cs typeface="Calibri"/>
              </a:rPr>
              <a:t>preferences</a:t>
            </a:r>
            <a:endParaRPr sz="2300">
              <a:latin typeface="Calibri"/>
              <a:cs typeface="Calibri"/>
            </a:endParaRPr>
          </a:p>
          <a:p>
            <a:pPr marL="469265" indent="-456565">
              <a:lnSpc>
                <a:spcPct val="100000"/>
              </a:lnSpc>
              <a:spcBef>
                <a:spcPts val="605"/>
              </a:spcBef>
              <a:buClr>
                <a:srgbClr val="8A1515"/>
              </a:buClr>
              <a:buAutoNum type="arabicPeriod" startAt="3"/>
              <a:tabLst>
                <a:tab pos="469265" algn="l"/>
                <a:tab pos="469900" algn="l"/>
              </a:tabLst>
            </a:pPr>
            <a:r>
              <a:rPr dirty="0"/>
              <a:t>Reinforcement</a:t>
            </a:r>
            <a:r>
              <a:rPr spc="-45" dirty="0"/>
              <a:t> </a:t>
            </a:r>
            <a:r>
              <a:rPr dirty="0"/>
              <a:t>Learning</a:t>
            </a:r>
            <a:r>
              <a:rPr spc="-35" dirty="0"/>
              <a:t> </a:t>
            </a:r>
            <a:r>
              <a:rPr dirty="0"/>
              <a:t>from</a:t>
            </a:r>
            <a:r>
              <a:rPr spc="-30" dirty="0"/>
              <a:t> </a:t>
            </a:r>
            <a:r>
              <a:rPr dirty="0"/>
              <a:t>Human</a:t>
            </a:r>
            <a:r>
              <a:rPr spc="-40" dirty="0"/>
              <a:t> </a:t>
            </a:r>
            <a:r>
              <a:rPr dirty="0"/>
              <a:t>Feedback</a:t>
            </a:r>
            <a:r>
              <a:rPr spc="-35" dirty="0"/>
              <a:t> </a:t>
            </a:r>
            <a:r>
              <a:rPr spc="-10" dirty="0"/>
              <a:t>(RLHF)</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49</a:t>
            </a:fld>
            <a:endParaRPr spc="-25" dirty="0"/>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dirty="0"/>
              <a:t>Lecture</a:t>
            </a:r>
            <a:r>
              <a:rPr spc="-70" dirty="0"/>
              <a:t> </a:t>
            </a:r>
            <a:r>
              <a:rPr dirty="0"/>
              <a:t>Plan:</a:t>
            </a:r>
            <a:r>
              <a:rPr spc="-50" dirty="0"/>
              <a:t> </a:t>
            </a:r>
            <a:r>
              <a:rPr dirty="0"/>
              <a:t>From</a:t>
            </a:r>
            <a:r>
              <a:rPr spc="-30" dirty="0"/>
              <a:t> </a:t>
            </a:r>
            <a:r>
              <a:rPr dirty="0"/>
              <a:t>Language</a:t>
            </a:r>
            <a:r>
              <a:rPr spc="-105" dirty="0"/>
              <a:t> </a:t>
            </a:r>
            <a:r>
              <a:rPr dirty="0"/>
              <a:t>Models</a:t>
            </a:r>
            <a:r>
              <a:rPr spc="-30" dirty="0"/>
              <a:t> </a:t>
            </a:r>
            <a:r>
              <a:rPr dirty="0"/>
              <a:t>to</a:t>
            </a:r>
            <a:r>
              <a:rPr spc="-15" dirty="0"/>
              <a:t> </a:t>
            </a:r>
            <a:r>
              <a:rPr spc="-10" dirty="0"/>
              <a:t>Assistants</a:t>
            </a:r>
          </a:p>
        </p:txBody>
      </p:sp>
      <p:sp>
        <p:nvSpPr>
          <p:cNvPr id="4" name="object 4"/>
          <p:cNvSpPr txBox="1"/>
          <p:nvPr/>
        </p:nvSpPr>
        <p:spPr>
          <a:xfrm>
            <a:off x="484733" y="5555691"/>
            <a:ext cx="2073910" cy="376555"/>
          </a:xfrm>
          <a:prstGeom prst="rect">
            <a:avLst/>
          </a:prstGeom>
        </p:spPr>
        <p:txBody>
          <a:bodyPr vert="horz" wrap="square" lIns="0" tIns="12700" rIns="0" bIns="0" rtlCol="0">
            <a:spAutoFit/>
          </a:bodyPr>
          <a:lstStyle/>
          <a:p>
            <a:pPr marL="12700">
              <a:lnSpc>
                <a:spcPct val="100000"/>
              </a:lnSpc>
              <a:spcBef>
                <a:spcPts val="100"/>
              </a:spcBef>
              <a:tabLst>
                <a:tab pos="469265" algn="l"/>
              </a:tabLst>
            </a:pPr>
            <a:r>
              <a:rPr sz="2300" b="1" spc="-25" dirty="0">
                <a:solidFill>
                  <a:srgbClr val="8A1515"/>
                </a:solidFill>
                <a:latin typeface="Calibri"/>
                <a:cs typeface="Calibri"/>
              </a:rPr>
              <a:t>4.</a:t>
            </a:r>
            <a:r>
              <a:rPr sz="2300" b="1" dirty="0">
                <a:solidFill>
                  <a:srgbClr val="8A1515"/>
                </a:solidFill>
                <a:latin typeface="Calibri"/>
                <a:cs typeface="Calibri"/>
              </a:rPr>
              <a:t>	</a:t>
            </a:r>
            <a:r>
              <a:rPr sz="2300" b="1" dirty="0">
                <a:solidFill>
                  <a:srgbClr val="BDBDBD"/>
                </a:solidFill>
                <a:latin typeface="Calibri"/>
                <a:cs typeface="Calibri"/>
              </a:rPr>
              <a:t>What’s</a:t>
            </a:r>
            <a:r>
              <a:rPr sz="2300" b="1" spc="-70" dirty="0">
                <a:solidFill>
                  <a:srgbClr val="BDBDBD"/>
                </a:solidFill>
                <a:latin typeface="Calibri"/>
                <a:cs typeface="Calibri"/>
              </a:rPr>
              <a:t> </a:t>
            </a:r>
            <a:r>
              <a:rPr sz="2300" b="1" spc="-10" dirty="0">
                <a:solidFill>
                  <a:srgbClr val="BDBDBD"/>
                </a:solidFill>
                <a:latin typeface="Calibri"/>
                <a:cs typeface="Calibri"/>
              </a:rPr>
              <a:t>next?</a:t>
            </a:r>
            <a:endParaRPr sz="230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Language</a:t>
            </a:r>
            <a:r>
              <a:rPr b="0" spc="-10" dirty="0">
                <a:latin typeface="Calibri"/>
                <a:cs typeface="Calibri"/>
              </a:rPr>
              <a:t> </a:t>
            </a:r>
            <a:r>
              <a:rPr b="0" dirty="0">
                <a:latin typeface="Calibri"/>
                <a:cs typeface="Calibri"/>
              </a:rPr>
              <a:t>models</a:t>
            </a:r>
            <a:r>
              <a:rPr b="0" spc="-25" dirty="0">
                <a:latin typeface="Calibri"/>
                <a:cs typeface="Calibri"/>
              </a:rPr>
              <a:t> </a:t>
            </a:r>
            <a:r>
              <a:rPr b="0" dirty="0">
                <a:latin typeface="Calibri"/>
                <a:cs typeface="Calibri"/>
              </a:rPr>
              <a:t>as</a:t>
            </a:r>
            <a:r>
              <a:rPr b="0" spc="-15" dirty="0">
                <a:latin typeface="Calibri"/>
                <a:cs typeface="Calibri"/>
              </a:rPr>
              <a:t> </a:t>
            </a:r>
            <a:r>
              <a:rPr b="0" dirty="0">
                <a:latin typeface="Calibri"/>
                <a:cs typeface="Calibri"/>
              </a:rPr>
              <a:t>world</a:t>
            </a:r>
            <a:r>
              <a:rPr b="0" spc="-40" dirty="0">
                <a:latin typeface="Calibri"/>
                <a:cs typeface="Calibri"/>
              </a:rPr>
              <a:t> </a:t>
            </a:r>
            <a:r>
              <a:rPr b="0" spc="-10" dirty="0">
                <a:latin typeface="Calibri"/>
                <a:cs typeface="Calibri"/>
              </a:rPr>
              <a:t>models?</a:t>
            </a:r>
          </a:p>
        </p:txBody>
      </p:sp>
      <p:pic>
        <p:nvPicPr>
          <p:cNvPr id="3" name="object 3"/>
          <p:cNvPicPr/>
          <p:nvPr/>
        </p:nvPicPr>
        <p:blipFill>
          <a:blip r:embed="rId3" cstate="print"/>
          <a:stretch>
            <a:fillRect/>
          </a:stretch>
        </p:blipFill>
        <p:spPr>
          <a:xfrm>
            <a:off x="2560320" y="1770888"/>
            <a:ext cx="6906768" cy="4130040"/>
          </a:xfrm>
          <a:prstGeom prst="rect">
            <a:avLst/>
          </a:prstGeom>
        </p:spPr>
      </p:pic>
      <p:sp>
        <p:nvSpPr>
          <p:cNvPr id="4" name="object 4"/>
          <p:cNvSpPr txBox="1"/>
          <p:nvPr/>
        </p:nvSpPr>
        <p:spPr>
          <a:xfrm>
            <a:off x="3441953" y="6039408"/>
            <a:ext cx="5288915"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Calibri"/>
                <a:cs typeface="Calibri"/>
              </a:rPr>
              <a:t>Language</a:t>
            </a:r>
            <a:r>
              <a:rPr sz="2000" spc="-95" dirty="0">
                <a:latin typeface="Calibri"/>
                <a:cs typeface="Calibri"/>
              </a:rPr>
              <a:t> </a:t>
            </a:r>
            <a:r>
              <a:rPr sz="2000" dirty="0">
                <a:latin typeface="Calibri"/>
                <a:cs typeface="Calibri"/>
              </a:rPr>
              <a:t>Models</a:t>
            </a:r>
            <a:r>
              <a:rPr sz="2000" spc="-35" dirty="0">
                <a:latin typeface="Calibri"/>
                <a:cs typeface="Calibri"/>
              </a:rPr>
              <a:t> </a:t>
            </a:r>
            <a:r>
              <a:rPr sz="2000" dirty="0">
                <a:latin typeface="Calibri"/>
                <a:cs typeface="Calibri"/>
              </a:rPr>
              <a:t>as</a:t>
            </a:r>
            <a:r>
              <a:rPr sz="2000" spc="-20" dirty="0">
                <a:latin typeface="Calibri"/>
                <a:cs typeface="Calibri"/>
              </a:rPr>
              <a:t> </a:t>
            </a:r>
            <a:r>
              <a:rPr sz="2000" dirty="0">
                <a:latin typeface="Calibri"/>
                <a:cs typeface="Calibri"/>
              </a:rPr>
              <a:t>Agent</a:t>
            </a:r>
            <a:r>
              <a:rPr sz="2000" spc="-40" dirty="0">
                <a:latin typeface="Calibri"/>
                <a:cs typeface="Calibri"/>
              </a:rPr>
              <a:t> </a:t>
            </a:r>
            <a:r>
              <a:rPr sz="2000" dirty="0">
                <a:latin typeface="Calibri"/>
                <a:cs typeface="Calibri"/>
              </a:rPr>
              <a:t>Models</a:t>
            </a:r>
            <a:r>
              <a:rPr sz="2000" spc="-50" dirty="0">
                <a:latin typeface="Calibri"/>
                <a:cs typeface="Calibri"/>
              </a:rPr>
              <a:t> </a:t>
            </a:r>
            <a:r>
              <a:rPr sz="2000" dirty="0">
                <a:latin typeface="Calibri"/>
                <a:cs typeface="Calibri"/>
              </a:rPr>
              <a:t>[</a:t>
            </a:r>
            <a:r>
              <a:rPr sz="2000" u="sng" dirty="0">
                <a:solidFill>
                  <a:srgbClr val="007A92"/>
                </a:solidFill>
                <a:uFill>
                  <a:solidFill>
                    <a:srgbClr val="007A92"/>
                  </a:solidFill>
                </a:uFill>
                <a:latin typeface="Calibri"/>
                <a:cs typeface="Calibri"/>
              </a:rPr>
              <a:t>Andreas,</a:t>
            </a:r>
            <a:r>
              <a:rPr sz="2000" u="sng" spc="-20" dirty="0">
                <a:solidFill>
                  <a:srgbClr val="007A92"/>
                </a:solidFill>
                <a:uFill>
                  <a:solidFill>
                    <a:srgbClr val="007A92"/>
                  </a:solidFill>
                </a:uFill>
                <a:latin typeface="Calibri"/>
                <a:cs typeface="Calibri"/>
              </a:rPr>
              <a:t> </a:t>
            </a:r>
            <a:r>
              <a:rPr sz="2000" u="sng" spc="-10" dirty="0">
                <a:solidFill>
                  <a:srgbClr val="007A92"/>
                </a:solidFill>
                <a:uFill>
                  <a:solidFill>
                    <a:srgbClr val="007A92"/>
                  </a:solidFill>
                </a:uFill>
                <a:latin typeface="Calibri"/>
                <a:cs typeface="Calibri"/>
              </a:rPr>
              <a:t>2022</a:t>
            </a:r>
            <a:r>
              <a:rPr sz="2000" spc="-10" dirty="0">
                <a:latin typeface="Calibri"/>
                <a:cs typeface="Calibri"/>
              </a:rPr>
              <a:t>]</a:t>
            </a:r>
            <a:endParaRPr sz="2000">
              <a:latin typeface="Calibri"/>
              <a:cs typeface="Calibri"/>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5</a:t>
            </a:fld>
            <a:endParaRPr spc="-25" dirty="0"/>
          </a:p>
        </p:txBody>
      </p:sp>
      <p:sp>
        <p:nvSpPr>
          <p:cNvPr id="5" name="object 5"/>
          <p:cNvSpPr txBox="1"/>
          <p:nvPr/>
        </p:nvSpPr>
        <p:spPr>
          <a:xfrm>
            <a:off x="484733" y="1104646"/>
            <a:ext cx="978408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Language</a:t>
            </a:r>
            <a:r>
              <a:rPr sz="2400" spc="-40" dirty="0">
                <a:latin typeface="Calibri"/>
                <a:cs typeface="Calibri"/>
              </a:rPr>
              <a:t> </a:t>
            </a:r>
            <a:r>
              <a:rPr sz="2400" dirty="0">
                <a:latin typeface="Calibri"/>
                <a:cs typeface="Calibri"/>
              </a:rPr>
              <a:t>models</a:t>
            </a:r>
            <a:r>
              <a:rPr sz="2400" spc="-35" dirty="0">
                <a:latin typeface="Calibri"/>
                <a:cs typeface="Calibri"/>
              </a:rPr>
              <a:t> </a:t>
            </a:r>
            <a:r>
              <a:rPr sz="2400" dirty="0">
                <a:latin typeface="Calibri"/>
                <a:cs typeface="Calibri"/>
              </a:rPr>
              <a:t>may</a:t>
            </a:r>
            <a:r>
              <a:rPr sz="2400" spc="-55" dirty="0">
                <a:latin typeface="Calibri"/>
                <a:cs typeface="Calibri"/>
              </a:rPr>
              <a:t> </a:t>
            </a:r>
            <a:r>
              <a:rPr sz="2400" dirty="0">
                <a:latin typeface="Calibri"/>
                <a:cs typeface="Calibri"/>
              </a:rPr>
              <a:t>do</a:t>
            </a:r>
            <a:r>
              <a:rPr sz="2400" spc="-40" dirty="0">
                <a:latin typeface="Calibri"/>
                <a:cs typeface="Calibri"/>
              </a:rPr>
              <a:t> </a:t>
            </a:r>
            <a:r>
              <a:rPr sz="2400" dirty="0">
                <a:latin typeface="Calibri"/>
                <a:cs typeface="Calibri"/>
              </a:rPr>
              <a:t>rudimentary</a:t>
            </a:r>
            <a:r>
              <a:rPr sz="2400" spc="-60" dirty="0">
                <a:latin typeface="Calibri"/>
                <a:cs typeface="Calibri"/>
              </a:rPr>
              <a:t> </a:t>
            </a:r>
            <a:r>
              <a:rPr sz="2400" dirty="0">
                <a:latin typeface="Calibri"/>
                <a:cs typeface="Calibri"/>
              </a:rPr>
              <a:t>modeling</a:t>
            </a:r>
            <a:r>
              <a:rPr sz="2400" spc="-50" dirty="0">
                <a:latin typeface="Calibri"/>
                <a:cs typeface="Calibri"/>
              </a:rPr>
              <a:t> </a:t>
            </a:r>
            <a:r>
              <a:rPr sz="2400" dirty="0">
                <a:latin typeface="Calibri"/>
                <a:cs typeface="Calibri"/>
              </a:rPr>
              <a:t>of</a:t>
            </a:r>
            <a:r>
              <a:rPr sz="2400" spc="-35" dirty="0">
                <a:latin typeface="Calibri"/>
                <a:cs typeface="Calibri"/>
              </a:rPr>
              <a:t> </a:t>
            </a:r>
            <a:r>
              <a:rPr sz="2400" i="1" dirty="0">
                <a:solidFill>
                  <a:srgbClr val="CC0000"/>
                </a:solidFill>
                <a:latin typeface="Calibri"/>
                <a:cs typeface="Calibri"/>
              </a:rPr>
              <a:t>agents</a:t>
            </a:r>
            <a:r>
              <a:rPr sz="2400" i="1" dirty="0">
                <a:latin typeface="Calibri"/>
                <a:cs typeface="Calibri"/>
              </a:rPr>
              <a:t>,</a:t>
            </a:r>
            <a:r>
              <a:rPr sz="2400" i="1" spc="-40" dirty="0">
                <a:latin typeface="Calibri"/>
                <a:cs typeface="Calibri"/>
              </a:rPr>
              <a:t> </a:t>
            </a:r>
            <a:r>
              <a:rPr sz="2400" i="1" dirty="0">
                <a:solidFill>
                  <a:srgbClr val="CC0000"/>
                </a:solidFill>
                <a:latin typeface="Calibri"/>
                <a:cs typeface="Calibri"/>
              </a:rPr>
              <a:t>beliefs</a:t>
            </a:r>
            <a:r>
              <a:rPr sz="2400" i="1" dirty="0">
                <a:latin typeface="Calibri"/>
                <a:cs typeface="Calibri"/>
              </a:rPr>
              <a:t>,</a:t>
            </a:r>
            <a:r>
              <a:rPr sz="2400" i="1" spc="-35" dirty="0">
                <a:latin typeface="Calibri"/>
                <a:cs typeface="Calibri"/>
              </a:rPr>
              <a:t> </a:t>
            </a:r>
            <a:r>
              <a:rPr sz="2400" dirty="0">
                <a:latin typeface="Calibri"/>
                <a:cs typeface="Calibri"/>
              </a:rPr>
              <a:t>and</a:t>
            </a:r>
            <a:r>
              <a:rPr sz="2400" spc="-20" dirty="0">
                <a:latin typeface="Calibri"/>
                <a:cs typeface="Calibri"/>
              </a:rPr>
              <a:t> </a:t>
            </a:r>
            <a:r>
              <a:rPr sz="2400" i="1" spc="-10" dirty="0">
                <a:solidFill>
                  <a:srgbClr val="CC0000"/>
                </a:solidFill>
                <a:latin typeface="Calibri"/>
                <a:cs typeface="Calibri"/>
              </a:rPr>
              <a:t>actions</a:t>
            </a:r>
            <a:r>
              <a:rPr sz="2400" i="1" spc="-10" dirty="0">
                <a:latin typeface="Calibri"/>
                <a:cs typeface="Calibri"/>
              </a:rPr>
              <a:t>:</a:t>
            </a:r>
            <a:endParaRPr sz="2400">
              <a:latin typeface="Calibri"/>
              <a:cs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Optimizing</a:t>
            </a:r>
            <a:r>
              <a:rPr b="0" spc="25" dirty="0">
                <a:latin typeface="Calibri"/>
                <a:cs typeface="Calibri"/>
              </a:rPr>
              <a:t> </a:t>
            </a:r>
            <a:r>
              <a:rPr b="0" dirty="0">
                <a:latin typeface="Calibri"/>
                <a:cs typeface="Calibri"/>
              </a:rPr>
              <a:t>for</a:t>
            </a:r>
            <a:r>
              <a:rPr b="0" spc="-90" dirty="0">
                <a:latin typeface="Calibri"/>
                <a:cs typeface="Calibri"/>
              </a:rPr>
              <a:t> </a:t>
            </a:r>
            <a:r>
              <a:rPr b="0" dirty="0">
                <a:latin typeface="Calibri"/>
                <a:cs typeface="Calibri"/>
              </a:rPr>
              <a:t>human</a:t>
            </a:r>
            <a:r>
              <a:rPr b="0" spc="-10" dirty="0">
                <a:latin typeface="Calibri"/>
                <a:cs typeface="Calibri"/>
              </a:rPr>
              <a:t> preferences</a:t>
            </a:r>
          </a:p>
        </p:txBody>
      </p:sp>
      <p:sp>
        <p:nvSpPr>
          <p:cNvPr id="3" name="object 3"/>
          <p:cNvSpPr txBox="1"/>
          <p:nvPr/>
        </p:nvSpPr>
        <p:spPr>
          <a:xfrm>
            <a:off x="484733" y="6488074"/>
            <a:ext cx="199390" cy="240029"/>
          </a:xfrm>
          <a:prstGeom prst="rect">
            <a:avLst/>
          </a:prstGeom>
        </p:spPr>
        <p:txBody>
          <a:bodyPr vert="horz" wrap="square" lIns="0" tIns="13335" rIns="0" bIns="0" rtlCol="0">
            <a:spAutoFit/>
          </a:bodyPr>
          <a:lstStyle/>
          <a:p>
            <a:pPr marL="12700">
              <a:lnSpc>
                <a:spcPct val="100000"/>
              </a:lnSpc>
              <a:spcBef>
                <a:spcPts val="105"/>
              </a:spcBef>
            </a:pPr>
            <a:r>
              <a:rPr sz="1400" spc="-25" dirty="0">
                <a:latin typeface="Calibri"/>
                <a:cs typeface="Calibri"/>
              </a:rPr>
              <a:t>53</a:t>
            </a:r>
            <a:endParaRPr sz="1400">
              <a:latin typeface="Calibri"/>
              <a:cs typeface="Calibri"/>
            </a:endParaRPr>
          </a:p>
        </p:txBody>
      </p:sp>
      <p:sp>
        <p:nvSpPr>
          <p:cNvPr id="4" name="object 4"/>
          <p:cNvSpPr/>
          <p:nvPr/>
        </p:nvSpPr>
        <p:spPr>
          <a:xfrm>
            <a:off x="2778379" y="2205227"/>
            <a:ext cx="93980" cy="281940"/>
          </a:xfrm>
          <a:custGeom>
            <a:avLst/>
            <a:gdLst/>
            <a:ahLst/>
            <a:cxnLst/>
            <a:rect l="l" t="t" r="r" b="b"/>
            <a:pathLst>
              <a:path w="93980" h="281939">
                <a:moveTo>
                  <a:pt x="3937" y="0"/>
                </a:moveTo>
                <a:lnTo>
                  <a:pt x="0" y="11430"/>
                </a:lnTo>
                <a:lnTo>
                  <a:pt x="16382" y="18414"/>
                </a:lnTo>
                <a:lnTo>
                  <a:pt x="30352" y="28194"/>
                </a:lnTo>
                <a:lnTo>
                  <a:pt x="58927" y="73660"/>
                </a:lnTo>
                <a:lnTo>
                  <a:pt x="67309" y="115316"/>
                </a:lnTo>
                <a:lnTo>
                  <a:pt x="68325" y="139446"/>
                </a:lnTo>
                <a:lnTo>
                  <a:pt x="67309" y="164211"/>
                </a:lnTo>
                <a:lnTo>
                  <a:pt x="58927" y="207010"/>
                </a:lnTo>
                <a:lnTo>
                  <a:pt x="30479" y="253237"/>
                </a:lnTo>
                <a:lnTo>
                  <a:pt x="381" y="270129"/>
                </a:lnTo>
                <a:lnTo>
                  <a:pt x="3937" y="281686"/>
                </a:lnTo>
                <a:lnTo>
                  <a:pt x="42544" y="263651"/>
                </a:lnTo>
                <a:lnTo>
                  <a:pt x="70865" y="232410"/>
                </a:lnTo>
                <a:lnTo>
                  <a:pt x="88137" y="190626"/>
                </a:lnTo>
                <a:lnTo>
                  <a:pt x="93979" y="140843"/>
                </a:lnTo>
                <a:lnTo>
                  <a:pt x="92582" y="115062"/>
                </a:lnTo>
                <a:lnTo>
                  <a:pt x="80898" y="69214"/>
                </a:lnTo>
                <a:lnTo>
                  <a:pt x="57912" y="32004"/>
                </a:lnTo>
                <a:lnTo>
                  <a:pt x="24383" y="7366"/>
                </a:lnTo>
                <a:lnTo>
                  <a:pt x="3937" y="0"/>
                </a:lnTo>
                <a:close/>
              </a:path>
            </a:pathLst>
          </a:custGeom>
          <a:solidFill>
            <a:srgbClr val="000000"/>
          </a:solidFill>
        </p:spPr>
        <p:txBody>
          <a:bodyPr wrap="square" lIns="0" tIns="0" rIns="0" bIns="0" rtlCol="0"/>
          <a:lstStyle/>
          <a:p>
            <a:endParaRPr/>
          </a:p>
        </p:txBody>
      </p:sp>
      <p:sp>
        <p:nvSpPr>
          <p:cNvPr id="5" name="object 5"/>
          <p:cNvSpPr/>
          <p:nvPr/>
        </p:nvSpPr>
        <p:spPr>
          <a:xfrm>
            <a:off x="2526792" y="2205227"/>
            <a:ext cx="94615" cy="281940"/>
          </a:xfrm>
          <a:custGeom>
            <a:avLst/>
            <a:gdLst/>
            <a:ahLst/>
            <a:cxnLst/>
            <a:rect l="l" t="t" r="r" b="b"/>
            <a:pathLst>
              <a:path w="94614" h="281939">
                <a:moveTo>
                  <a:pt x="90043" y="0"/>
                </a:moveTo>
                <a:lnTo>
                  <a:pt x="51688" y="18034"/>
                </a:lnTo>
                <a:lnTo>
                  <a:pt x="23368" y="49275"/>
                </a:lnTo>
                <a:lnTo>
                  <a:pt x="5841" y="91186"/>
                </a:lnTo>
                <a:lnTo>
                  <a:pt x="0" y="140843"/>
                </a:lnTo>
                <a:lnTo>
                  <a:pt x="1396" y="166750"/>
                </a:lnTo>
                <a:lnTo>
                  <a:pt x="13081" y="212471"/>
                </a:lnTo>
                <a:lnTo>
                  <a:pt x="36068" y="249682"/>
                </a:lnTo>
                <a:lnTo>
                  <a:pt x="69468" y="274320"/>
                </a:lnTo>
                <a:lnTo>
                  <a:pt x="90043" y="281686"/>
                </a:lnTo>
                <a:lnTo>
                  <a:pt x="93599" y="270129"/>
                </a:lnTo>
                <a:lnTo>
                  <a:pt x="77469" y="263017"/>
                </a:lnTo>
                <a:lnTo>
                  <a:pt x="63626" y="253237"/>
                </a:lnTo>
                <a:lnTo>
                  <a:pt x="35178" y="207010"/>
                </a:lnTo>
                <a:lnTo>
                  <a:pt x="26796" y="164211"/>
                </a:lnTo>
                <a:lnTo>
                  <a:pt x="25781" y="139446"/>
                </a:lnTo>
                <a:lnTo>
                  <a:pt x="26796" y="115316"/>
                </a:lnTo>
                <a:lnTo>
                  <a:pt x="35178" y="73660"/>
                </a:lnTo>
                <a:lnTo>
                  <a:pt x="63753" y="28194"/>
                </a:lnTo>
                <a:lnTo>
                  <a:pt x="94106" y="11430"/>
                </a:lnTo>
                <a:lnTo>
                  <a:pt x="90043" y="0"/>
                </a:lnTo>
                <a:close/>
              </a:path>
            </a:pathLst>
          </a:custGeom>
          <a:solidFill>
            <a:srgbClr val="000000"/>
          </a:solidFill>
        </p:spPr>
        <p:txBody>
          <a:bodyPr wrap="square" lIns="0" tIns="0" rIns="0" bIns="0" rtlCol="0"/>
          <a:lstStyle/>
          <a:p>
            <a:endParaRPr/>
          </a:p>
        </p:txBody>
      </p:sp>
      <p:sp>
        <p:nvSpPr>
          <p:cNvPr id="6" name="object 6"/>
          <p:cNvSpPr txBox="1"/>
          <p:nvPr/>
        </p:nvSpPr>
        <p:spPr>
          <a:xfrm>
            <a:off x="637133" y="1209929"/>
            <a:ext cx="10191750" cy="1282065"/>
          </a:xfrm>
          <a:prstGeom prst="rect">
            <a:avLst/>
          </a:prstGeom>
        </p:spPr>
        <p:txBody>
          <a:bodyPr vert="horz" wrap="square" lIns="0" tIns="92075" rIns="0" bIns="0" rtlCol="0">
            <a:spAutoFit/>
          </a:bodyPr>
          <a:lstStyle/>
          <a:p>
            <a:pPr marL="354965" indent="-342265">
              <a:lnSpc>
                <a:spcPct val="100000"/>
              </a:lnSpc>
              <a:spcBef>
                <a:spcPts val="725"/>
              </a:spcBef>
              <a:buClr>
                <a:srgbClr val="8A1515"/>
              </a:buClr>
              <a:buFont typeface="Times New Roman"/>
              <a:buChar char="•"/>
              <a:tabLst>
                <a:tab pos="354965" algn="l"/>
                <a:tab pos="355600" algn="l"/>
              </a:tabLst>
            </a:pPr>
            <a:r>
              <a:rPr sz="2400" dirty="0">
                <a:latin typeface="Calibri"/>
                <a:cs typeface="Calibri"/>
              </a:rPr>
              <a:t>Let’s</a:t>
            </a:r>
            <a:r>
              <a:rPr sz="2400" spc="-45" dirty="0">
                <a:latin typeface="Calibri"/>
                <a:cs typeface="Calibri"/>
              </a:rPr>
              <a:t> </a:t>
            </a:r>
            <a:r>
              <a:rPr sz="2400" dirty="0">
                <a:latin typeface="Calibri"/>
                <a:cs typeface="Calibri"/>
              </a:rPr>
              <a:t>say</a:t>
            </a:r>
            <a:r>
              <a:rPr sz="2400" spc="-30" dirty="0">
                <a:latin typeface="Calibri"/>
                <a:cs typeface="Calibri"/>
              </a:rPr>
              <a:t> </a:t>
            </a:r>
            <a:r>
              <a:rPr sz="2400" dirty="0">
                <a:latin typeface="Calibri"/>
                <a:cs typeface="Calibri"/>
              </a:rPr>
              <a:t>we</a:t>
            </a:r>
            <a:r>
              <a:rPr sz="2400" spc="-15" dirty="0">
                <a:latin typeface="Calibri"/>
                <a:cs typeface="Calibri"/>
              </a:rPr>
              <a:t> </a:t>
            </a:r>
            <a:r>
              <a:rPr sz="2400" dirty="0">
                <a:latin typeface="Calibri"/>
                <a:cs typeface="Calibri"/>
              </a:rPr>
              <a:t>were</a:t>
            </a:r>
            <a:r>
              <a:rPr sz="2400" spc="-25" dirty="0">
                <a:latin typeface="Calibri"/>
                <a:cs typeface="Calibri"/>
              </a:rPr>
              <a:t> </a:t>
            </a:r>
            <a:r>
              <a:rPr sz="2400" dirty="0">
                <a:latin typeface="Calibri"/>
                <a:cs typeface="Calibri"/>
              </a:rPr>
              <a:t>training</a:t>
            </a:r>
            <a:r>
              <a:rPr sz="2400" spc="-25" dirty="0">
                <a:latin typeface="Calibri"/>
                <a:cs typeface="Calibri"/>
              </a:rPr>
              <a:t> </a:t>
            </a:r>
            <a:r>
              <a:rPr sz="2400" dirty="0">
                <a:latin typeface="Calibri"/>
                <a:cs typeface="Calibri"/>
              </a:rPr>
              <a:t>a</a:t>
            </a:r>
            <a:r>
              <a:rPr sz="2400" spc="-20" dirty="0">
                <a:latin typeface="Calibri"/>
                <a:cs typeface="Calibri"/>
              </a:rPr>
              <a:t> </a:t>
            </a:r>
            <a:r>
              <a:rPr sz="2400" dirty="0">
                <a:latin typeface="Calibri"/>
                <a:cs typeface="Calibri"/>
              </a:rPr>
              <a:t>language</a:t>
            </a:r>
            <a:r>
              <a:rPr sz="2400" spc="-25" dirty="0">
                <a:latin typeface="Calibri"/>
                <a:cs typeface="Calibri"/>
              </a:rPr>
              <a:t> </a:t>
            </a:r>
            <a:r>
              <a:rPr sz="2400" dirty="0">
                <a:latin typeface="Calibri"/>
                <a:cs typeface="Calibri"/>
              </a:rPr>
              <a:t>model</a:t>
            </a:r>
            <a:r>
              <a:rPr sz="2400" spc="-50" dirty="0">
                <a:latin typeface="Calibri"/>
                <a:cs typeface="Calibri"/>
              </a:rPr>
              <a:t> </a:t>
            </a:r>
            <a:r>
              <a:rPr sz="2400" dirty="0">
                <a:latin typeface="Calibri"/>
                <a:cs typeface="Calibri"/>
              </a:rPr>
              <a:t>on</a:t>
            </a:r>
            <a:r>
              <a:rPr sz="2400" spc="-5" dirty="0">
                <a:latin typeface="Calibri"/>
                <a:cs typeface="Calibri"/>
              </a:rPr>
              <a:t> </a:t>
            </a:r>
            <a:r>
              <a:rPr sz="2400" dirty="0">
                <a:latin typeface="Calibri"/>
                <a:cs typeface="Calibri"/>
              </a:rPr>
              <a:t>some</a:t>
            </a:r>
            <a:r>
              <a:rPr sz="2400" spc="-25" dirty="0">
                <a:latin typeface="Calibri"/>
                <a:cs typeface="Calibri"/>
              </a:rPr>
              <a:t> </a:t>
            </a:r>
            <a:r>
              <a:rPr sz="2400" dirty="0">
                <a:latin typeface="Calibri"/>
                <a:cs typeface="Calibri"/>
              </a:rPr>
              <a:t>task</a:t>
            </a:r>
            <a:r>
              <a:rPr sz="2400" spc="-35" dirty="0">
                <a:latin typeface="Calibri"/>
                <a:cs typeface="Calibri"/>
              </a:rPr>
              <a:t> </a:t>
            </a:r>
            <a:r>
              <a:rPr sz="2400" dirty="0">
                <a:latin typeface="Calibri"/>
                <a:cs typeface="Calibri"/>
              </a:rPr>
              <a:t>(e.g.</a:t>
            </a:r>
            <a:r>
              <a:rPr sz="2400" spc="-65" dirty="0">
                <a:latin typeface="Calibri"/>
                <a:cs typeface="Calibri"/>
              </a:rPr>
              <a:t> </a:t>
            </a:r>
            <a:r>
              <a:rPr sz="2400" spc="-10" dirty="0">
                <a:latin typeface="Calibri"/>
                <a:cs typeface="Calibri"/>
              </a:rPr>
              <a:t>summarization).</a:t>
            </a:r>
            <a:endParaRPr sz="2400">
              <a:latin typeface="Calibri"/>
              <a:cs typeface="Calibri"/>
            </a:endParaRPr>
          </a:p>
          <a:p>
            <a:pPr marL="354965" marR="80645" indent="-342265">
              <a:lnSpc>
                <a:spcPct val="100000"/>
              </a:lnSpc>
              <a:spcBef>
                <a:spcPts val="625"/>
              </a:spcBef>
              <a:buClr>
                <a:srgbClr val="8A1515"/>
              </a:buClr>
              <a:buFont typeface="Times New Roman"/>
              <a:buChar char="•"/>
              <a:tabLst>
                <a:tab pos="354965" algn="l"/>
                <a:tab pos="355600" algn="l"/>
                <a:tab pos="1988820" algn="l"/>
                <a:tab pos="2348865" algn="l"/>
              </a:tabLst>
            </a:pPr>
            <a:r>
              <a:rPr sz="2400" dirty="0">
                <a:latin typeface="Calibri"/>
                <a:cs typeface="Calibri"/>
              </a:rPr>
              <a:t>For</a:t>
            </a:r>
            <a:r>
              <a:rPr sz="2400" spc="-60" dirty="0">
                <a:latin typeface="Calibri"/>
                <a:cs typeface="Calibri"/>
              </a:rPr>
              <a:t> </a:t>
            </a:r>
            <a:r>
              <a:rPr sz="2400" dirty="0">
                <a:latin typeface="Calibri"/>
                <a:cs typeface="Calibri"/>
              </a:rPr>
              <a:t>each</a:t>
            </a:r>
            <a:r>
              <a:rPr sz="2400" spc="-30" dirty="0">
                <a:latin typeface="Calibri"/>
                <a:cs typeface="Calibri"/>
              </a:rPr>
              <a:t> </a:t>
            </a:r>
            <a:r>
              <a:rPr sz="2400" dirty="0">
                <a:latin typeface="Calibri"/>
                <a:cs typeface="Calibri"/>
              </a:rPr>
              <a:t>LM</a:t>
            </a:r>
            <a:r>
              <a:rPr sz="2400" spc="-20" dirty="0">
                <a:latin typeface="Calibri"/>
                <a:cs typeface="Calibri"/>
              </a:rPr>
              <a:t> </a:t>
            </a:r>
            <a:r>
              <a:rPr sz="2400" dirty="0">
                <a:latin typeface="Calibri"/>
                <a:cs typeface="Calibri"/>
              </a:rPr>
              <a:t>sample</a:t>
            </a:r>
            <a:r>
              <a:rPr sz="2400" spc="-25" dirty="0">
                <a:latin typeface="Calibri"/>
                <a:cs typeface="Calibri"/>
              </a:rPr>
              <a:t> </a:t>
            </a:r>
            <a:r>
              <a:rPr sz="2400" dirty="0">
                <a:latin typeface="Cambria Math"/>
                <a:cs typeface="Cambria Math"/>
              </a:rPr>
              <a:t>𝑠</a:t>
            </a:r>
            <a:r>
              <a:rPr sz="2400" dirty="0">
                <a:latin typeface="Calibri"/>
                <a:cs typeface="Calibri"/>
              </a:rPr>
              <a:t>,</a:t>
            </a:r>
            <a:r>
              <a:rPr sz="2400" spc="5" dirty="0">
                <a:latin typeface="Calibri"/>
                <a:cs typeface="Calibri"/>
              </a:rPr>
              <a:t> </a:t>
            </a:r>
            <a:r>
              <a:rPr sz="2400" dirty="0">
                <a:latin typeface="Calibri"/>
                <a:cs typeface="Calibri"/>
              </a:rPr>
              <a:t>imagine</a:t>
            </a:r>
            <a:r>
              <a:rPr sz="2400" spc="-55" dirty="0">
                <a:latin typeface="Calibri"/>
                <a:cs typeface="Calibri"/>
              </a:rPr>
              <a:t> </a:t>
            </a:r>
            <a:r>
              <a:rPr sz="2400" dirty="0">
                <a:latin typeface="Calibri"/>
                <a:cs typeface="Calibri"/>
              </a:rPr>
              <a:t>we</a:t>
            </a:r>
            <a:r>
              <a:rPr sz="2400" spc="-15" dirty="0">
                <a:latin typeface="Calibri"/>
                <a:cs typeface="Calibri"/>
              </a:rPr>
              <a:t> </a:t>
            </a:r>
            <a:r>
              <a:rPr sz="2400" dirty="0">
                <a:latin typeface="Calibri"/>
                <a:cs typeface="Calibri"/>
              </a:rPr>
              <a:t>had</a:t>
            </a:r>
            <a:r>
              <a:rPr sz="2400" spc="-5" dirty="0">
                <a:latin typeface="Calibri"/>
                <a:cs typeface="Calibri"/>
              </a:rPr>
              <a:t> </a:t>
            </a:r>
            <a:r>
              <a:rPr sz="2400" dirty="0">
                <a:latin typeface="Calibri"/>
                <a:cs typeface="Calibri"/>
              </a:rPr>
              <a:t>a</a:t>
            </a:r>
            <a:r>
              <a:rPr sz="2400" spc="-30" dirty="0">
                <a:latin typeface="Calibri"/>
                <a:cs typeface="Calibri"/>
              </a:rPr>
              <a:t> </a:t>
            </a:r>
            <a:r>
              <a:rPr sz="2400" dirty="0">
                <a:latin typeface="Calibri"/>
                <a:cs typeface="Calibri"/>
              </a:rPr>
              <a:t>way</a:t>
            </a:r>
            <a:r>
              <a:rPr sz="2400" spc="-40" dirty="0">
                <a:latin typeface="Calibri"/>
                <a:cs typeface="Calibri"/>
              </a:rPr>
              <a:t> </a:t>
            </a:r>
            <a:r>
              <a:rPr sz="2400" dirty="0">
                <a:latin typeface="Calibri"/>
                <a:cs typeface="Calibri"/>
              </a:rPr>
              <a:t>to</a:t>
            </a:r>
            <a:r>
              <a:rPr sz="2400" spc="-30" dirty="0">
                <a:latin typeface="Calibri"/>
                <a:cs typeface="Calibri"/>
              </a:rPr>
              <a:t> </a:t>
            </a:r>
            <a:r>
              <a:rPr sz="2400" dirty="0">
                <a:latin typeface="Calibri"/>
                <a:cs typeface="Calibri"/>
              </a:rPr>
              <a:t>obtain</a:t>
            </a:r>
            <a:r>
              <a:rPr sz="2400" spc="-30" dirty="0">
                <a:latin typeface="Calibri"/>
                <a:cs typeface="Calibri"/>
              </a:rPr>
              <a:t> </a:t>
            </a:r>
            <a:r>
              <a:rPr sz="2400" dirty="0">
                <a:latin typeface="Calibri"/>
                <a:cs typeface="Calibri"/>
              </a:rPr>
              <a:t>a</a:t>
            </a:r>
            <a:r>
              <a:rPr sz="2400" spc="-30" dirty="0">
                <a:latin typeface="Calibri"/>
                <a:cs typeface="Calibri"/>
              </a:rPr>
              <a:t> </a:t>
            </a:r>
            <a:r>
              <a:rPr sz="2400" i="1" dirty="0">
                <a:latin typeface="Calibri"/>
                <a:cs typeface="Calibri"/>
              </a:rPr>
              <a:t>human</a:t>
            </a:r>
            <a:r>
              <a:rPr sz="2400" i="1" spc="5" dirty="0">
                <a:latin typeface="Calibri"/>
                <a:cs typeface="Calibri"/>
              </a:rPr>
              <a:t> </a:t>
            </a:r>
            <a:r>
              <a:rPr sz="2400" i="1" dirty="0">
                <a:latin typeface="Calibri"/>
                <a:cs typeface="Calibri"/>
              </a:rPr>
              <a:t>reward</a:t>
            </a:r>
            <a:r>
              <a:rPr sz="2400" i="1" spc="-20" dirty="0">
                <a:latin typeface="Calibri"/>
                <a:cs typeface="Calibri"/>
              </a:rPr>
              <a:t> </a:t>
            </a:r>
            <a:r>
              <a:rPr sz="2400" dirty="0">
                <a:latin typeface="Calibri"/>
                <a:cs typeface="Calibri"/>
              </a:rPr>
              <a:t>of</a:t>
            </a:r>
            <a:r>
              <a:rPr sz="2400" spc="-10" dirty="0">
                <a:latin typeface="Calibri"/>
                <a:cs typeface="Calibri"/>
              </a:rPr>
              <a:t> </a:t>
            </a:r>
            <a:r>
              <a:rPr sz="2400" spc="-20" dirty="0">
                <a:latin typeface="Calibri"/>
                <a:cs typeface="Calibri"/>
              </a:rPr>
              <a:t>that </a:t>
            </a:r>
            <a:r>
              <a:rPr sz="2400" dirty="0">
                <a:latin typeface="Calibri"/>
                <a:cs typeface="Calibri"/>
              </a:rPr>
              <a:t>summary:</a:t>
            </a:r>
            <a:r>
              <a:rPr sz="2400" spc="-100" dirty="0">
                <a:latin typeface="Calibri"/>
                <a:cs typeface="Calibri"/>
              </a:rPr>
              <a:t> </a:t>
            </a:r>
            <a:r>
              <a:rPr sz="2400" spc="-50" dirty="0">
                <a:latin typeface="Cambria Math"/>
                <a:cs typeface="Cambria Math"/>
              </a:rPr>
              <a:t>𝑅</a:t>
            </a:r>
            <a:r>
              <a:rPr sz="2400" dirty="0">
                <a:latin typeface="Cambria Math"/>
                <a:cs typeface="Cambria Math"/>
              </a:rPr>
              <a:t>	</a:t>
            </a:r>
            <a:r>
              <a:rPr sz="2400" spc="-50" dirty="0">
                <a:latin typeface="Cambria Math"/>
                <a:cs typeface="Cambria Math"/>
              </a:rPr>
              <a:t>𝑠</a:t>
            </a:r>
            <a:r>
              <a:rPr sz="2400" dirty="0">
                <a:latin typeface="Cambria Math"/>
                <a:cs typeface="Cambria Math"/>
              </a:rPr>
              <a:t>	∈</a:t>
            </a:r>
            <a:r>
              <a:rPr sz="2400" spc="110" dirty="0">
                <a:latin typeface="Cambria Math"/>
                <a:cs typeface="Cambria Math"/>
              </a:rPr>
              <a:t> </a:t>
            </a:r>
            <a:r>
              <a:rPr sz="2400" dirty="0">
                <a:latin typeface="Cambria Math"/>
                <a:cs typeface="Cambria Math"/>
              </a:rPr>
              <a:t>ℝ</a:t>
            </a:r>
            <a:r>
              <a:rPr sz="2400" dirty="0">
                <a:latin typeface="Calibri"/>
                <a:cs typeface="Calibri"/>
              </a:rPr>
              <a:t>,</a:t>
            </a:r>
            <a:r>
              <a:rPr sz="2400" spc="-20" dirty="0">
                <a:latin typeface="Calibri"/>
                <a:cs typeface="Calibri"/>
              </a:rPr>
              <a:t> </a:t>
            </a:r>
            <a:r>
              <a:rPr sz="2400" dirty="0">
                <a:latin typeface="Calibri"/>
                <a:cs typeface="Calibri"/>
              </a:rPr>
              <a:t>higher is</a:t>
            </a:r>
            <a:r>
              <a:rPr sz="2400" spc="-30" dirty="0">
                <a:latin typeface="Calibri"/>
                <a:cs typeface="Calibri"/>
              </a:rPr>
              <a:t> </a:t>
            </a:r>
            <a:r>
              <a:rPr sz="2400" spc="-10" dirty="0">
                <a:latin typeface="Calibri"/>
                <a:cs typeface="Calibri"/>
              </a:rPr>
              <a:t>better.</a:t>
            </a:r>
            <a:endParaRPr sz="2400">
              <a:latin typeface="Calibri"/>
              <a:cs typeface="Calibri"/>
            </a:endParaRPr>
          </a:p>
        </p:txBody>
      </p:sp>
      <p:sp>
        <p:nvSpPr>
          <p:cNvPr id="7" name="object 7"/>
          <p:cNvSpPr txBox="1"/>
          <p:nvPr/>
        </p:nvSpPr>
        <p:spPr>
          <a:xfrm>
            <a:off x="637133" y="5607507"/>
            <a:ext cx="9375775" cy="391160"/>
          </a:xfrm>
          <a:prstGeom prst="rect">
            <a:avLst/>
          </a:prstGeom>
        </p:spPr>
        <p:txBody>
          <a:bodyPr vert="horz" wrap="square" lIns="0" tIns="12700" rIns="0" bIns="0" rtlCol="0">
            <a:spAutoFit/>
          </a:bodyPr>
          <a:lstStyle/>
          <a:p>
            <a:pPr marL="354965" indent="-342265">
              <a:lnSpc>
                <a:spcPct val="100000"/>
              </a:lnSpc>
              <a:spcBef>
                <a:spcPts val="100"/>
              </a:spcBef>
              <a:buClr>
                <a:srgbClr val="8A1515"/>
              </a:buClr>
              <a:buFont typeface="Times New Roman"/>
              <a:buChar char="•"/>
              <a:tabLst>
                <a:tab pos="354965" algn="l"/>
                <a:tab pos="355600" algn="l"/>
              </a:tabLst>
            </a:pPr>
            <a:r>
              <a:rPr sz="2400" dirty="0">
                <a:latin typeface="Calibri"/>
                <a:cs typeface="Calibri"/>
              </a:rPr>
              <a:t>Now</a:t>
            </a:r>
            <a:r>
              <a:rPr sz="2400" spc="-30" dirty="0">
                <a:latin typeface="Calibri"/>
                <a:cs typeface="Calibri"/>
              </a:rPr>
              <a:t> </a:t>
            </a:r>
            <a:r>
              <a:rPr sz="2400" dirty="0">
                <a:latin typeface="Calibri"/>
                <a:cs typeface="Calibri"/>
              </a:rPr>
              <a:t>we</a:t>
            </a:r>
            <a:r>
              <a:rPr sz="2400" spc="-30" dirty="0">
                <a:latin typeface="Calibri"/>
                <a:cs typeface="Calibri"/>
              </a:rPr>
              <a:t> </a:t>
            </a:r>
            <a:r>
              <a:rPr sz="2400" dirty="0">
                <a:latin typeface="Calibri"/>
                <a:cs typeface="Calibri"/>
              </a:rPr>
              <a:t>want</a:t>
            </a:r>
            <a:r>
              <a:rPr sz="2400" spc="-20" dirty="0">
                <a:latin typeface="Calibri"/>
                <a:cs typeface="Calibri"/>
              </a:rPr>
              <a:t> </a:t>
            </a:r>
            <a:r>
              <a:rPr sz="2400" dirty="0">
                <a:latin typeface="Calibri"/>
                <a:cs typeface="Calibri"/>
              </a:rPr>
              <a:t>to</a:t>
            </a:r>
            <a:r>
              <a:rPr sz="2400" spc="-35" dirty="0">
                <a:latin typeface="Calibri"/>
                <a:cs typeface="Calibri"/>
              </a:rPr>
              <a:t> </a:t>
            </a:r>
            <a:r>
              <a:rPr sz="2400" dirty="0">
                <a:latin typeface="Calibri"/>
                <a:cs typeface="Calibri"/>
              </a:rPr>
              <a:t>maximize</a:t>
            </a:r>
            <a:r>
              <a:rPr sz="2400" spc="-60" dirty="0">
                <a:latin typeface="Calibri"/>
                <a:cs typeface="Calibri"/>
              </a:rPr>
              <a:t> </a:t>
            </a:r>
            <a:r>
              <a:rPr sz="2400" dirty="0">
                <a:latin typeface="Calibri"/>
                <a:cs typeface="Calibri"/>
              </a:rPr>
              <a:t>the</a:t>
            </a:r>
            <a:r>
              <a:rPr sz="2400" spc="-5" dirty="0">
                <a:latin typeface="Calibri"/>
                <a:cs typeface="Calibri"/>
              </a:rPr>
              <a:t> </a:t>
            </a:r>
            <a:r>
              <a:rPr sz="2400" dirty="0">
                <a:latin typeface="Calibri"/>
                <a:cs typeface="Calibri"/>
              </a:rPr>
              <a:t>expected</a:t>
            </a:r>
            <a:r>
              <a:rPr sz="2400" spc="-55" dirty="0">
                <a:latin typeface="Calibri"/>
                <a:cs typeface="Calibri"/>
              </a:rPr>
              <a:t> </a:t>
            </a:r>
            <a:r>
              <a:rPr sz="2400" dirty="0">
                <a:latin typeface="Calibri"/>
                <a:cs typeface="Calibri"/>
              </a:rPr>
              <a:t>reward</a:t>
            </a:r>
            <a:r>
              <a:rPr sz="2400" spc="-10" dirty="0">
                <a:latin typeface="Calibri"/>
                <a:cs typeface="Calibri"/>
              </a:rPr>
              <a:t> </a:t>
            </a:r>
            <a:r>
              <a:rPr sz="2400" dirty="0">
                <a:latin typeface="Calibri"/>
                <a:cs typeface="Calibri"/>
              </a:rPr>
              <a:t>of</a:t>
            </a:r>
            <a:r>
              <a:rPr sz="2400" spc="-20" dirty="0">
                <a:latin typeface="Calibri"/>
                <a:cs typeface="Calibri"/>
              </a:rPr>
              <a:t> </a:t>
            </a:r>
            <a:r>
              <a:rPr sz="2400" dirty="0">
                <a:latin typeface="Calibri"/>
                <a:cs typeface="Calibri"/>
              </a:rPr>
              <a:t>samples</a:t>
            </a:r>
            <a:r>
              <a:rPr sz="2400" spc="-30" dirty="0">
                <a:latin typeface="Calibri"/>
                <a:cs typeface="Calibri"/>
              </a:rPr>
              <a:t> </a:t>
            </a:r>
            <a:r>
              <a:rPr sz="2400" dirty="0">
                <a:latin typeface="Calibri"/>
                <a:cs typeface="Calibri"/>
              </a:rPr>
              <a:t>from</a:t>
            </a:r>
            <a:r>
              <a:rPr sz="2400" spc="-20" dirty="0">
                <a:latin typeface="Calibri"/>
                <a:cs typeface="Calibri"/>
              </a:rPr>
              <a:t> </a:t>
            </a:r>
            <a:r>
              <a:rPr sz="2400" dirty="0">
                <a:latin typeface="Calibri"/>
                <a:cs typeface="Calibri"/>
              </a:rPr>
              <a:t>our</a:t>
            </a:r>
            <a:r>
              <a:rPr sz="2400" spc="-20" dirty="0">
                <a:latin typeface="Calibri"/>
                <a:cs typeface="Calibri"/>
              </a:rPr>
              <a:t> </a:t>
            </a:r>
            <a:r>
              <a:rPr sz="2400" spc="-25" dirty="0">
                <a:latin typeface="Calibri"/>
                <a:cs typeface="Calibri"/>
              </a:rPr>
              <a:t>LM:</a:t>
            </a:r>
            <a:endParaRPr sz="2400">
              <a:latin typeface="Calibri"/>
              <a:cs typeface="Calibri"/>
            </a:endParaRPr>
          </a:p>
        </p:txBody>
      </p:sp>
      <p:sp>
        <p:nvSpPr>
          <p:cNvPr id="8" name="object 8"/>
          <p:cNvSpPr/>
          <p:nvPr/>
        </p:nvSpPr>
        <p:spPr>
          <a:xfrm>
            <a:off x="7078980" y="6085840"/>
            <a:ext cx="66675" cy="281940"/>
          </a:xfrm>
          <a:custGeom>
            <a:avLst/>
            <a:gdLst/>
            <a:ahLst/>
            <a:cxnLst/>
            <a:rect l="l" t="t" r="r" b="b"/>
            <a:pathLst>
              <a:path w="66675" h="281939">
                <a:moveTo>
                  <a:pt x="66675" y="0"/>
                </a:moveTo>
                <a:lnTo>
                  <a:pt x="0" y="0"/>
                </a:lnTo>
                <a:lnTo>
                  <a:pt x="0" y="11430"/>
                </a:lnTo>
                <a:lnTo>
                  <a:pt x="41910" y="11430"/>
                </a:lnTo>
                <a:lnTo>
                  <a:pt x="41910" y="270510"/>
                </a:lnTo>
                <a:lnTo>
                  <a:pt x="0" y="270510"/>
                </a:lnTo>
                <a:lnTo>
                  <a:pt x="0" y="281940"/>
                </a:lnTo>
                <a:lnTo>
                  <a:pt x="66675" y="281940"/>
                </a:lnTo>
                <a:lnTo>
                  <a:pt x="66675" y="270510"/>
                </a:lnTo>
                <a:lnTo>
                  <a:pt x="66675" y="11430"/>
                </a:lnTo>
                <a:lnTo>
                  <a:pt x="66675" y="0"/>
                </a:lnTo>
                <a:close/>
              </a:path>
            </a:pathLst>
          </a:custGeom>
          <a:solidFill>
            <a:srgbClr val="000000"/>
          </a:solidFill>
        </p:spPr>
        <p:txBody>
          <a:bodyPr wrap="square" lIns="0" tIns="0" rIns="0" bIns="0" rtlCol="0"/>
          <a:lstStyle/>
          <a:p>
            <a:endParaRPr/>
          </a:p>
        </p:txBody>
      </p:sp>
      <p:sp>
        <p:nvSpPr>
          <p:cNvPr id="9" name="object 9"/>
          <p:cNvSpPr/>
          <p:nvPr/>
        </p:nvSpPr>
        <p:spPr>
          <a:xfrm>
            <a:off x="6396228" y="6085840"/>
            <a:ext cx="67310" cy="281940"/>
          </a:xfrm>
          <a:custGeom>
            <a:avLst/>
            <a:gdLst/>
            <a:ahLst/>
            <a:cxnLst/>
            <a:rect l="l" t="t" r="r" b="b"/>
            <a:pathLst>
              <a:path w="67310" h="281939">
                <a:moveTo>
                  <a:pt x="66802" y="0"/>
                </a:moveTo>
                <a:lnTo>
                  <a:pt x="0" y="0"/>
                </a:lnTo>
                <a:lnTo>
                  <a:pt x="0" y="11430"/>
                </a:lnTo>
                <a:lnTo>
                  <a:pt x="0" y="270510"/>
                </a:lnTo>
                <a:lnTo>
                  <a:pt x="0" y="281940"/>
                </a:lnTo>
                <a:lnTo>
                  <a:pt x="66802" y="281940"/>
                </a:lnTo>
                <a:lnTo>
                  <a:pt x="66802" y="270510"/>
                </a:lnTo>
                <a:lnTo>
                  <a:pt x="24892" y="270510"/>
                </a:lnTo>
                <a:lnTo>
                  <a:pt x="24892" y="11430"/>
                </a:lnTo>
                <a:lnTo>
                  <a:pt x="66802" y="11430"/>
                </a:lnTo>
                <a:lnTo>
                  <a:pt x="66802" y="0"/>
                </a:lnTo>
                <a:close/>
              </a:path>
            </a:pathLst>
          </a:custGeom>
          <a:solidFill>
            <a:srgbClr val="000000"/>
          </a:solidFill>
        </p:spPr>
        <p:txBody>
          <a:bodyPr wrap="square" lIns="0" tIns="0" rIns="0" bIns="0" rtlCol="0"/>
          <a:lstStyle/>
          <a:p>
            <a:endParaRPr/>
          </a:p>
        </p:txBody>
      </p:sp>
      <p:sp>
        <p:nvSpPr>
          <p:cNvPr id="10" name="object 10"/>
          <p:cNvSpPr txBox="1"/>
          <p:nvPr/>
        </p:nvSpPr>
        <p:spPr>
          <a:xfrm>
            <a:off x="5276722" y="6052515"/>
            <a:ext cx="1853564" cy="391160"/>
          </a:xfrm>
          <a:prstGeom prst="rect">
            <a:avLst/>
          </a:prstGeom>
        </p:spPr>
        <p:txBody>
          <a:bodyPr vert="horz" wrap="square" lIns="0" tIns="12700" rIns="0" bIns="0" rtlCol="0">
            <a:spAutoFit/>
          </a:bodyPr>
          <a:lstStyle/>
          <a:p>
            <a:pPr marL="38100">
              <a:lnSpc>
                <a:spcPct val="100000"/>
              </a:lnSpc>
              <a:spcBef>
                <a:spcPts val="100"/>
              </a:spcBef>
            </a:pPr>
            <a:r>
              <a:rPr sz="3600" spc="75" baseline="10416" dirty="0">
                <a:latin typeface="Cambria Math"/>
                <a:cs typeface="Cambria Math"/>
              </a:rPr>
              <a:t>𝔼</a:t>
            </a:r>
            <a:r>
              <a:rPr sz="1750" spc="15" dirty="0">
                <a:latin typeface="Cambria Math"/>
                <a:cs typeface="Cambria Math"/>
              </a:rPr>
              <a:t>𝑠</a:t>
            </a:r>
            <a:r>
              <a:rPr sz="2625" spc="-1177" baseline="1587" dirty="0">
                <a:latin typeface="Cambria Math"/>
                <a:cs typeface="Cambria Math"/>
              </a:rPr>
              <a:t>Ƹ</a:t>
            </a:r>
            <a:r>
              <a:rPr sz="1750" spc="55" dirty="0">
                <a:latin typeface="Cambria Math"/>
                <a:cs typeface="Cambria Math"/>
              </a:rPr>
              <a:t>~</a:t>
            </a:r>
            <a:r>
              <a:rPr sz="1750" spc="65" dirty="0">
                <a:latin typeface="Cambria Math"/>
                <a:cs typeface="Cambria Math"/>
              </a:rPr>
              <a:t>𝑝</a:t>
            </a:r>
            <a:r>
              <a:rPr sz="2175" baseline="-11494" dirty="0">
                <a:latin typeface="Cambria Math"/>
                <a:cs typeface="Cambria Math"/>
              </a:rPr>
              <a:t>𝜃</a:t>
            </a:r>
            <a:r>
              <a:rPr sz="2175" spc="-270" baseline="-11494" dirty="0">
                <a:latin typeface="Cambria Math"/>
                <a:cs typeface="Cambria Math"/>
              </a:rPr>
              <a:t> </a:t>
            </a:r>
            <a:r>
              <a:rPr sz="1750" spc="50" dirty="0">
                <a:latin typeface="Cambria Math"/>
                <a:cs typeface="Cambria Math"/>
              </a:rPr>
              <a:t>(𝑠)</a:t>
            </a:r>
            <a:r>
              <a:rPr sz="1750" spc="360" dirty="0">
                <a:latin typeface="Cambria Math"/>
                <a:cs typeface="Cambria Math"/>
              </a:rPr>
              <a:t> </a:t>
            </a:r>
            <a:r>
              <a:rPr sz="3600" spc="247" baseline="10416" dirty="0">
                <a:latin typeface="Cambria Math"/>
                <a:cs typeface="Cambria Math"/>
              </a:rPr>
              <a:t>𝑅</a:t>
            </a:r>
            <a:r>
              <a:rPr sz="3600" spc="142" baseline="10416" dirty="0">
                <a:latin typeface="Cambria Math"/>
                <a:cs typeface="Cambria Math"/>
              </a:rPr>
              <a:t>(</a:t>
            </a:r>
            <a:r>
              <a:rPr sz="3600" spc="-22" baseline="10416" dirty="0">
                <a:latin typeface="Cambria Math"/>
                <a:cs typeface="Cambria Math"/>
              </a:rPr>
              <a:t>𝑠</a:t>
            </a:r>
            <a:r>
              <a:rPr sz="3600" spc="-1530" baseline="10416" dirty="0">
                <a:latin typeface="Cambria Math"/>
                <a:cs typeface="Cambria Math"/>
              </a:rPr>
              <a:t>Ƹ</a:t>
            </a:r>
            <a:r>
              <a:rPr sz="3600" spc="75" baseline="10416" dirty="0">
                <a:latin typeface="Cambria Math"/>
                <a:cs typeface="Cambria Math"/>
              </a:rPr>
              <a:t>)</a:t>
            </a:r>
            <a:endParaRPr sz="3600" baseline="10416">
              <a:latin typeface="Cambria Math"/>
              <a:cs typeface="Cambria Math"/>
            </a:endParaRPr>
          </a:p>
        </p:txBody>
      </p:sp>
      <p:sp>
        <p:nvSpPr>
          <p:cNvPr id="11" name="object 11"/>
          <p:cNvSpPr txBox="1"/>
          <p:nvPr/>
        </p:nvSpPr>
        <p:spPr>
          <a:xfrm>
            <a:off x="991311" y="2794203"/>
            <a:ext cx="3059430" cy="2465705"/>
          </a:xfrm>
          <a:prstGeom prst="rect">
            <a:avLst/>
          </a:prstGeom>
        </p:spPr>
        <p:txBody>
          <a:bodyPr vert="horz" wrap="square" lIns="0" tIns="13335" rIns="0" bIns="0" rtlCol="0">
            <a:spAutoFit/>
          </a:bodyPr>
          <a:lstStyle/>
          <a:p>
            <a:pPr marL="12700">
              <a:lnSpc>
                <a:spcPct val="100000"/>
              </a:lnSpc>
              <a:spcBef>
                <a:spcPts val="105"/>
              </a:spcBef>
            </a:pPr>
            <a:r>
              <a:rPr sz="2000" dirty="0">
                <a:latin typeface="Courier New"/>
                <a:cs typeface="Courier New"/>
              </a:rPr>
              <a:t>SAN</a:t>
            </a:r>
            <a:r>
              <a:rPr sz="2000" spc="-30" dirty="0">
                <a:latin typeface="Courier New"/>
                <a:cs typeface="Courier New"/>
              </a:rPr>
              <a:t> </a:t>
            </a:r>
            <a:r>
              <a:rPr sz="2000" spc="-10" dirty="0">
                <a:latin typeface="Courier New"/>
                <a:cs typeface="Courier New"/>
              </a:rPr>
              <a:t>FRANCISCO,</a:t>
            </a:r>
            <a:endParaRPr sz="2000">
              <a:latin typeface="Courier New"/>
              <a:cs typeface="Courier New"/>
            </a:endParaRPr>
          </a:p>
          <a:p>
            <a:pPr marL="12700" marR="5080">
              <a:lnSpc>
                <a:spcPct val="100000"/>
              </a:lnSpc>
            </a:pPr>
            <a:r>
              <a:rPr sz="2000" dirty="0">
                <a:latin typeface="Courier New"/>
                <a:cs typeface="Courier New"/>
              </a:rPr>
              <a:t>California</a:t>
            </a:r>
            <a:r>
              <a:rPr sz="2000" spc="-85" dirty="0">
                <a:latin typeface="Courier New"/>
                <a:cs typeface="Courier New"/>
              </a:rPr>
              <a:t> </a:t>
            </a:r>
            <a:r>
              <a:rPr sz="2000" dirty="0">
                <a:latin typeface="Courier New"/>
                <a:cs typeface="Courier New"/>
              </a:rPr>
              <a:t>(CNN)</a:t>
            </a:r>
            <a:r>
              <a:rPr sz="2000" spc="-70" dirty="0">
                <a:latin typeface="Courier New"/>
                <a:cs typeface="Courier New"/>
              </a:rPr>
              <a:t> </a:t>
            </a:r>
            <a:r>
              <a:rPr sz="2000" spc="-15" dirty="0">
                <a:latin typeface="Courier New"/>
                <a:cs typeface="Courier New"/>
              </a:rPr>
              <a:t>-</a:t>
            </a:r>
            <a:r>
              <a:rPr sz="2000" spc="-50" dirty="0">
                <a:latin typeface="Courier New"/>
                <a:cs typeface="Courier New"/>
              </a:rPr>
              <a:t>- </a:t>
            </a:r>
            <a:r>
              <a:rPr sz="2000" dirty="0">
                <a:latin typeface="Courier New"/>
                <a:cs typeface="Courier New"/>
              </a:rPr>
              <a:t>A</a:t>
            </a:r>
            <a:r>
              <a:rPr sz="2000" spc="-50" dirty="0">
                <a:latin typeface="Courier New"/>
                <a:cs typeface="Courier New"/>
              </a:rPr>
              <a:t> </a:t>
            </a:r>
            <a:r>
              <a:rPr sz="2000" dirty="0">
                <a:latin typeface="Courier New"/>
                <a:cs typeface="Courier New"/>
              </a:rPr>
              <a:t>magnitude</a:t>
            </a:r>
            <a:r>
              <a:rPr sz="2000" spc="-50" dirty="0">
                <a:latin typeface="Courier New"/>
                <a:cs typeface="Courier New"/>
              </a:rPr>
              <a:t> </a:t>
            </a:r>
            <a:r>
              <a:rPr sz="2000" spc="-25" dirty="0">
                <a:latin typeface="Courier New"/>
                <a:cs typeface="Courier New"/>
              </a:rPr>
              <a:t>4.2 </a:t>
            </a:r>
            <a:r>
              <a:rPr sz="2000" dirty="0">
                <a:latin typeface="Courier New"/>
                <a:cs typeface="Courier New"/>
              </a:rPr>
              <a:t>earthquake</a:t>
            </a:r>
            <a:r>
              <a:rPr sz="2000" spc="-85" dirty="0">
                <a:latin typeface="Courier New"/>
                <a:cs typeface="Courier New"/>
              </a:rPr>
              <a:t> </a:t>
            </a:r>
            <a:r>
              <a:rPr sz="2000" dirty="0">
                <a:latin typeface="Courier New"/>
                <a:cs typeface="Courier New"/>
              </a:rPr>
              <a:t>shook</a:t>
            </a:r>
            <a:r>
              <a:rPr sz="2000" spc="-70" dirty="0">
                <a:latin typeface="Courier New"/>
                <a:cs typeface="Courier New"/>
              </a:rPr>
              <a:t> </a:t>
            </a:r>
            <a:r>
              <a:rPr sz="2000" spc="-25" dirty="0">
                <a:latin typeface="Courier New"/>
                <a:cs typeface="Courier New"/>
              </a:rPr>
              <a:t>the </a:t>
            </a:r>
            <a:r>
              <a:rPr sz="2000" dirty="0">
                <a:latin typeface="Courier New"/>
                <a:cs typeface="Courier New"/>
              </a:rPr>
              <a:t>San</a:t>
            </a:r>
            <a:r>
              <a:rPr sz="2000" spc="-30" dirty="0">
                <a:latin typeface="Courier New"/>
                <a:cs typeface="Courier New"/>
              </a:rPr>
              <a:t> </a:t>
            </a:r>
            <a:r>
              <a:rPr sz="2000" spc="-10" dirty="0">
                <a:latin typeface="Courier New"/>
                <a:cs typeface="Courier New"/>
              </a:rPr>
              <a:t>Francisco</a:t>
            </a:r>
            <a:endParaRPr sz="2000">
              <a:latin typeface="Courier New"/>
              <a:cs typeface="Courier New"/>
            </a:endParaRPr>
          </a:p>
          <a:p>
            <a:pPr marL="12700">
              <a:lnSpc>
                <a:spcPct val="100000"/>
              </a:lnSpc>
              <a:spcBef>
                <a:spcPts val="5"/>
              </a:spcBef>
            </a:pPr>
            <a:r>
              <a:rPr sz="2000" spc="-25" dirty="0">
                <a:latin typeface="Courier New"/>
                <a:cs typeface="Courier New"/>
              </a:rPr>
              <a:t>...</a:t>
            </a:r>
            <a:endParaRPr sz="2000">
              <a:latin typeface="Courier New"/>
              <a:cs typeface="Courier New"/>
            </a:endParaRPr>
          </a:p>
          <a:p>
            <a:pPr marL="12700" marR="464184">
              <a:lnSpc>
                <a:spcPct val="100000"/>
              </a:lnSpc>
            </a:pPr>
            <a:r>
              <a:rPr sz="2000" dirty="0">
                <a:latin typeface="Courier New"/>
                <a:cs typeface="Courier New"/>
              </a:rPr>
              <a:t>overturn</a:t>
            </a:r>
            <a:r>
              <a:rPr sz="2000" spc="-75" dirty="0">
                <a:latin typeface="Courier New"/>
                <a:cs typeface="Courier New"/>
              </a:rPr>
              <a:t> </a:t>
            </a:r>
            <a:r>
              <a:rPr sz="2000" spc="-20" dirty="0">
                <a:latin typeface="Courier New"/>
                <a:cs typeface="Courier New"/>
              </a:rPr>
              <a:t>unstable </a:t>
            </a:r>
            <a:r>
              <a:rPr sz="2000" spc="-10" dirty="0">
                <a:latin typeface="Courier New"/>
                <a:cs typeface="Courier New"/>
              </a:rPr>
              <a:t>objects.</a:t>
            </a:r>
            <a:endParaRPr sz="2000">
              <a:latin typeface="Courier New"/>
              <a:cs typeface="Courier New"/>
            </a:endParaRPr>
          </a:p>
        </p:txBody>
      </p:sp>
      <p:sp>
        <p:nvSpPr>
          <p:cNvPr id="12" name="object 12"/>
          <p:cNvSpPr/>
          <p:nvPr/>
        </p:nvSpPr>
        <p:spPr>
          <a:xfrm>
            <a:off x="5883147" y="4943855"/>
            <a:ext cx="125730" cy="376555"/>
          </a:xfrm>
          <a:custGeom>
            <a:avLst/>
            <a:gdLst/>
            <a:ahLst/>
            <a:cxnLst/>
            <a:rect l="l" t="t" r="r" b="b"/>
            <a:pathLst>
              <a:path w="125729" h="376554">
                <a:moveTo>
                  <a:pt x="5461" y="0"/>
                </a:moveTo>
                <a:lnTo>
                  <a:pt x="0" y="15367"/>
                </a:lnTo>
                <a:lnTo>
                  <a:pt x="21843" y="24765"/>
                </a:lnTo>
                <a:lnTo>
                  <a:pt x="40639" y="37846"/>
                </a:lnTo>
                <a:lnTo>
                  <a:pt x="68961" y="74930"/>
                </a:lnTo>
                <a:lnTo>
                  <a:pt x="85598" y="124841"/>
                </a:lnTo>
                <a:lnTo>
                  <a:pt x="91186" y="186182"/>
                </a:lnTo>
                <a:lnTo>
                  <a:pt x="89788" y="219329"/>
                </a:lnTo>
                <a:lnTo>
                  <a:pt x="78612" y="276606"/>
                </a:lnTo>
                <a:lnTo>
                  <a:pt x="56261" y="321310"/>
                </a:lnTo>
                <a:lnTo>
                  <a:pt x="22098" y="351409"/>
                </a:lnTo>
                <a:lnTo>
                  <a:pt x="635" y="360934"/>
                </a:lnTo>
                <a:lnTo>
                  <a:pt x="5461" y="376174"/>
                </a:lnTo>
                <a:lnTo>
                  <a:pt x="56768" y="352171"/>
                </a:lnTo>
                <a:lnTo>
                  <a:pt x="94614" y="310515"/>
                </a:lnTo>
                <a:lnTo>
                  <a:pt x="117855" y="254635"/>
                </a:lnTo>
                <a:lnTo>
                  <a:pt x="125602" y="188214"/>
                </a:lnTo>
                <a:lnTo>
                  <a:pt x="123698" y="153797"/>
                </a:lnTo>
                <a:lnTo>
                  <a:pt x="108076" y="92583"/>
                </a:lnTo>
                <a:lnTo>
                  <a:pt x="77342" y="42926"/>
                </a:lnTo>
                <a:lnTo>
                  <a:pt x="32765" y="9906"/>
                </a:lnTo>
                <a:lnTo>
                  <a:pt x="5461" y="0"/>
                </a:lnTo>
                <a:close/>
              </a:path>
            </a:pathLst>
          </a:custGeom>
          <a:solidFill>
            <a:srgbClr val="000000"/>
          </a:solidFill>
        </p:spPr>
        <p:txBody>
          <a:bodyPr wrap="square" lIns="0" tIns="0" rIns="0" bIns="0" rtlCol="0"/>
          <a:lstStyle/>
          <a:p>
            <a:endParaRPr/>
          </a:p>
        </p:txBody>
      </p:sp>
      <p:sp>
        <p:nvSpPr>
          <p:cNvPr id="13" name="object 13"/>
          <p:cNvSpPr/>
          <p:nvPr/>
        </p:nvSpPr>
        <p:spPr>
          <a:xfrm>
            <a:off x="5385815" y="4943855"/>
            <a:ext cx="125730" cy="376555"/>
          </a:xfrm>
          <a:custGeom>
            <a:avLst/>
            <a:gdLst/>
            <a:ahLst/>
            <a:cxnLst/>
            <a:rect l="l" t="t" r="r" b="b"/>
            <a:pathLst>
              <a:path w="125729" h="376554">
                <a:moveTo>
                  <a:pt x="120269" y="0"/>
                </a:moveTo>
                <a:lnTo>
                  <a:pt x="68961" y="24130"/>
                </a:lnTo>
                <a:lnTo>
                  <a:pt x="31114" y="66040"/>
                </a:lnTo>
                <a:lnTo>
                  <a:pt x="7747" y="121920"/>
                </a:lnTo>
                <a:lnTo>
                  <a:pt x="0" y="188214"/>
                </a:lnTo>
                <a:lnTo>
                  <a:pt x="1905" y="222758"/>
                </a:lnTo>
                <a:lnTo>
                  <a:pt x="17525" y="283972"/>
                </a:lnTo>
                <a:lnTo>
                  <a:pt x="48260" y="333502"/>
                </a:lnTo>
                <a:lnTo>
                  <a:pt x="92837" y="366395"/>
                </a:lnTo>
                <a:lnTo>
                  <a:pt x="120269" y="376174"/>
                </a:lnTo>
                <a:lnTo>
                  <a:pt x="124968" y="360934"/>
                </a:lnTo>
                <a:lnTo>
                  <a:pt x="103505" y="351409"/>
                </a:lnTo>
                <a:lnTo>
                  <a:pt x="84962" y="338201"/>
                </a:lnTo>
                <a:lnTo>
                  <a:pt x="56769" y="300609"/>
                </a:lnTo>
                <a:lnTo>
                  <a:pt x="40005" y="249555"/>
                </a:lnTo>
                <a:lnTo>
                  <a:pt x="34417" y="186182"/>
                </a:lnTo>
                <a:lnTo>
                  <a:pt x="35813" y="154178"/>
                </a:lnTo>
                <a:lnTo>
                  <a:pt x="46989" y="98425"/>
                </a:lnTo>
                <a:lnTo>
                  <a:pt x="69469" y="54610"/>
                </a:lnTo>
                <a:lnTo>
                  <a:pt x="103759" y="24765"/>
                </a:lnTo>
                <a:lnTo>
                  <a:pt x="125603" y="15367"/>
                </a:lnTo>
                <a:lnTo>
                  <a:pt x="120269" y="0"/>
                </a:lnTo>
                <a:close/>
              </a:path>
            </a:pathLst>
          </a:custGeom>
          <a:solidFill>
            <a:srgbClr val="000000"/>
          </a:solidFill>
        </p:spPr>
        <p:txBody>
          <a:bodyPr wrap="square" lIns="0" tIns="0" rIns="0" bIns="0" rtlCol="0"/>
          <a:lstStyle/>
          <a:p>
            <a:endParaRPr/>
          </a:p>
        </p:txBody>
      </p:sp>
      <p:sp>
        <p:nvSpPr>
          <p:cNvPr id="14" name="object 14"/>
          <p:cNvSpPr txBox="1"/>
          <p:nvPr/>
        </p:nvSpPr>
        <p:spPr>
          <a:xfrm>
            <a:off x="4840351" y="2758567"/>
            <a:ext cx="2674620" cy="2570480"/>
          </a:xfrm>
          <a:prstGeom prst="rect">
            <a:avLst/>
          </a:prstGeom>
        </p:spPr>
        <p:txBody>
          <a:bodyPr vert="horz" wrap="square" lIns="0" tIns="13335" rIns="0" bIns="0" rtlCol="0">
            <a:spAutoFit/>
          </a:bodyPr>
          <a:lstStyle/>
          <a:p>
            <a:pPr marL="50800" marR="43180">
              <a:lnSpc>
                <a:spcPct val="100000"/>
              </a:lnSpc>
              <a:spcBef>
                <a:spcPts val="105"/>
              </a:spcBef>
            </a:pPr>
            <a:r>
              <a:rPr sz="2000" dirty="0">
                <a:latin typeface="Courier New"/>
                <a:cs typeface="Courier New"/>
              </a:rPr>
              <a:t>An</a:t>
            </a:r>
            <a:r>
              <a:rPr sz="2000" spc="-70" dirty="0">
                <a:latin typeface="Courier New"/>
                <a:cs typeface="Courier New"/>
              </a:rPr>
              <a:t> </a:t>
            </a:r>
            <a:r>
              <a:rPr sz="2000" dirty="0">
                <a:latin typeface="Courier New"/>
                <a:cs typeface="Courier New"/>
              </a:rPr>
              <a:t>earthquake</a:t>
            </a:r>
            <a:r>
              <a:rPr sz="2000" spc="-80" dirty="0">
                <a:latin typeface="Courier New"/>
                <a:cs typeface="Courier New"/>
              </a:rPr>
              <a:t> </a:t>
            </a:r>
            <a:r>
              <a:rPr sz="2000" spc="-25" dirty="0">
                <a:latin typeface="Courier New"/>
                <a:cs typeface="Courier New"/>
              </a:rPr>
              <a:t>hit </a:t>
            </a:r>
            <a:r>
              <a:rPr sz="2000" dirty="0">
                <a:latin typeface="Courier New"/>
                <a:cs typeface="Courier New"/>
              </a:rPr>
              <a:t>San</a:t>
            </a:r>
            <a:r>
              <a:rPr sz="2000" spc="-25" dirty="0">
                <a:latin typeface="Courier New"/>
                <a:cs typeface="Courier New"/>
              </a:rPr>
              <a:t> </a:t>
            </a:r>
            <a:r>
              <a:rPr sz="2000" spc="-10" dirty="0">
                <a:latin typeface="Courier New"/>
                <a:cs typeface="Courier New"/>
              </a:rPr>
              <a:t>Francisco.</a:t>
            </a:r>
            <a:endParaRPr sz="2000">
              <a:latin typeface="Courier New"/>
              <a:cs typeface="Courier New"/>
            </a:endParaRPr>
          </a:p>
          <a:p>
            <a:pPr marL="50800" marR="192405">
              <a:lnSpc>
                <a:spcPct val="100000"/>
              </a:lnSpc>
            </a:pPr>
            <a:r>
              <a:rPr sz="2000" dirty="0">
                <a:latin typeface="Courier New"/>
                <a:cs typeface="Courier New"/>
              </a:rPr>
              <a:t>There</a:t>
            </a:r>
            <a:r>
              <a:rPr sz="2000" spc="-40" dirty="0">
                <a:latin typeface="Courier New"/>
                <a:cs typeface="Courier New"/>
              </a:rPr>
              <a:t> </a:t>
            </a:r>
            <a:r>
              <a:rPr sz="2000" dirty="0">
                <a:latin typeface="Courier New"/>
                <a:cs typeface="Courier New"/>
              </a:rPr>
              <a:t>was</a:t>
            </a:r>
            <a:r>
              <a:rPr sz="2000" spc="-30" dirty="0">
                <a:latin typeface="Courier New"/>
                <a:cs typeface="Courier New"/>
              </a:rPr>
              <a:t> </a:t>
            </a:r>
            <a:r>
              <a:rPr sz="2000" spc="-20" dirty="0">
                <a:latin typeface="Courier New"/>
                <a:cs typeface="Courier New"/>
              </a:rPr>
              <a:t>minor </a:t>
            </a:r>
            <a:r>
              <a:rPr sz="2000" dirty="0">
                <a:latin typeface="Courier New"/>
                <a:cs typeface="Courier New"/>
              </a:rPr>
              <a:t>property</a:t>
            </a:r>
            <a:r>
              <a:rPr sz="2000" spc="-75" dirty="0">
                <a:latin typeface="Courier New"/>
                <a:cs typeface="Courier New"/>
              </a:rPr>
              <a:t> </a:t>
            </a:r>
            <a:r>
              <a:rPr sz="2000" spc="-20" dirty="0">
                <a:latin typeface="Courier New"/>
                <a:cs typeface="Courier New"/>
              </a:rPr>
              <a:t>damage, </a:t>
            </a:r>
            <a:r>
              <a:rPr sz="2000" dirty="0">
                <a:latin typeface="Courier New"/>
                <a:cs typeface="Courier New"/>
              </a:rPr>
              <a:t>but</a:t>
            </a:r>
            <a:r>
              <a:rPr sz="2000" spc="-25" dirty="0">
                <a:latin typeface="Courier New"/>
                <a:cs typeface="Courier New"/>
              </a:rPr>
              <a:t> </a:t>
            </a:r>
            <a:r>
              <a:rPr sz="2000" dirty="0">
                <a:latin typeface="Courier New"/>
                <a:cs typeface="Courier New"/>
              </a:rPr>
              <a:t>no</a:t>
            </a:r>
            <a:r>
              <a:rPr sz="2000" spc="-20" dirty="0">
                <a:latin typeface="Courier New"/>
                <a:cs typeface="Courier New"/>
              </a:rPr>
              <a:t> injuries.</a:t>
            </a:r>
            <a:endParaRPr sz="2000">
              <a:latin typeface="Courier New"/>
              <a:cs typeface="Courier New"/>
            </a:endParaRPr>
          </a:p>
          <a:p>
            <a:pPr marR="163195" algn="ctr">
              <a:lnSpc>
                <a:spcPct val="100000"/>
              </a:lnSpc>
              <a:spcBef>
                <a:spcPts val="350"/>
              </a:spcBef>
            </a:pPr>
            <a:r>
              <a:rPr sz="3200" spc="-25" dirty="0">
                <a:latin typeface="Cambria Math"/>
                <a:cs typeface="Cambria Math"/>
              </a:rPr>
              <a:t>𝑠</a:t>
            </a:r>
            <a:r>
              <a:rPr sz="3525" spc="-37" baseline="-11820" dirty="0">
                <a:latin typeface="Cambria Math"/>
                <a:cs typeface="Cambria Math"/>
              </a:rPr>
              <a:t>1</a:t>
            </a:r>
            <a:endParaRPr sz="3525" baseline="-11820">
              <a:latin typeface="Cambria Math"/>
              <a:cs typeface="Cambria Math"/>
            </a:endParaRPr>
          </a:p>
          <a:p>
            <a:pPr marR="146050" algn="ctr">
              <a:lnSpc>
                <a:spcPct val="100000"/>
              </a:lnSpc>
              <a:tabLst>
                <a:tab pos="438784" algn="l"/>
                <a:tab pos="1077595" algn="l"/>
              </a:tabLst>
            </a:pPr>
            <a:r>
              <a:rPr sz="3200" spc="-50" dirty="0">
                <a:latin typeface="Cambria Math"/>
                <a:cs typeface="Cambria Math"/>
              </a:rPr>
              <a:t>𝑅</a:t>
            </a:r>
            <a:r>
              <a:rPr sz="3200" dirty="0">
                <a:latin typeface="Cambria Math"/>
                <a:cs typeface="Cambria Math"/>
              </a:rPr>
              <a:t>	</a:t>
            </a:r>
            <a:r>
              <a:rPr sz="3200" spc="-25" dirty="0">
                <a:latin typeface="Cambria Math"/>
                <a:cs typeface="Cambria Math"/>
              </a:rPr>
              <a:t>𝑠</a:t>
            </a:r>
            <a:r>
              <a:rPr sz="3525" spc="-37" baseline="-11820" dirty="0">
                <a:latin typeface="Cambria Math"/>
                <a:cs typeface="Cambria Math"/>
              </a:rPr>
              <a:t>1</a:t>
            </a:r>
            <a:r>
              <a:rPr sz="3525" baseline="-11820" dirty="0">
                <a:latin typeface="Cambria Math"/>
                <a:cs typeface="Cambria Math"/>
              </a:rPr>
              <a:t>	</a:t>
            </a:r>
            <a:r>
              <a:rPr sz="3200" dirty="0">
                <a:latin typeface="Cambria Math"/>
                <a:cs typeface="Cambria Math"/>
              </a:rPr>
              <a:t>=</a:t>
            </a:r>
            <a:r>
              <a:rPr sz="3200" spc="150" dirty="0">
                <a:latin typeface="Cambria Math"/>
                <a:cs typeface="Cambria Math"/>
              </a:rPr>
              <a:t> </a:t>
            </a:r>
            <a:r>
              <a:rPr sz="3200" spc="-25" dirty="0">
                <a:latin typeface="Cambria Math"/>
                <a:cs typeface="Cambria Math"/>
              </a:rPr>
              <a:t>8.0</a:t>
            </a:r>
            <a:endParaRPr sz="3200">
              <a:latin typeface="Cambria Math"/>
              <a:cs typeface="Cambria Math"/>
            </a:endParaRPr>
          </a:p>
        </p:txBody>
      </p:sp>
      <p:sp>
        <p:nvSpPr>
          <p:cNvPr id="15" name="object 15"/>
          <p:cNvSpPr/>
          <p:nvPr/>
        </p:nvSpPr>
        <p:spPr>
          <a:xfrm>
            <a:off x="9394697" y="4943855"/>
            <a:ext cx="125730" cy="376555"/>
          </a:xfrm>
          <a:custGeom>
            <a:avLst/>
            <a:gdLst/>
            <a:ahLst/>
            <a:cxnLst/>
            <a:rect l="l" t="t" r="r" b="b"/>
            <a:pathLst>
              <a:path w="125729" h="376554">
                <a:moveTo>
                  <a:pt x="5333" y="0"/>
                </a:moveTo>
                <a:lnTo>
                  <a:pt x="0" y="15367"/>
                </a:lnTo>
                <a:lnTo>
                  <a:pt x="21844" y="24765"/>
                </a:lnTo>
                <a:lnTo>
                  <a:pt x="40640" y="37846"/>
                </a:lnTo>
                <a:lnTo>
                  <a:pt x="68960" y="74930"/>
                </a:lnTo>
                <a:lnTo>
                  <a:pt x="85598" y="124841"/>
                </a:lnTo>
                <a:lnTo>
                  <a:pt x="91185" y="186182"/>
                </a:lnTo>
                <a:lnTo>
                  <a:pt x="89788" y="219329"/>
                </a:lnTo>
                <a:lnTo>
                  <a:pt x="78612" y="276606"/>
                </a:lnTo>
                <a:lnTo>
                  <a:pt x="56260" y="321310"/>
                </a:lnTo>
                <a:lnTo>
                  <a:pt x="22098" y="351409"/>
                </a:lnTo>
                <a:lnTo>
                  <a:pt x="634" y="360934"/>
                </a:lnTo>
                <a:lnTo>
                  <a:pt x="5333" y="376174"/>
                </a:lnTo>
                <a:lnTo>
                  <a:pt x="56769" y="352171"/>
                </a:lnTo>
                <a:lnTo>
                  <a:pt x="94615" y="310388"/>
                </a:lnTo>
                <a:lnTo>
                  <a:pt x="117855" y="254635"/>
                </a:lnTo>
                <a:lnTo>
                  <a:pt x="125602" y="188214"/>
                </a:lnTo>
                <a:lnTo>
                  <a:pt x="123698" y="153797"/>
                </a:lnTo>
                <a:lnTo>
                  <a:pt x="108076" y="92583"/>
                </a:lnTo>
                <a:lnTo>
                  <a:pt x="77216" y="42926"/>
                </a:lnTo>
                <a:lnTo>
                  <a:pt x="32638" y="9906"/>
                </a:lnTo>
                <a:lnTo>
                  <a:pt x="5333" y="0"/>
                </a:lnTo>
                <a:close/>
              </a:path>
            </a:pathLst>
          </a:custGeom>
          <a:solidFill>
            <a:srgbClr val="000000"/>
          </a:solidFill>
        </p:spPr>
        <p:txBody>
          <a:bodyPr wrap="square" lIns="0" tIns="0" rIns="0" bIns="0" rtlCol="0"/>
          <a:lstStyle/>
          <a:p>
            <a:endParaRPr/>
          </a:p>
        </p:txBody>
      </p:sp>
      <p:sp>
        <p:nvSpPr>
          <p:cNvPr id="16" name="object 16"/>
          <p:cNvSpPr/>
          <p:nvPr/>
        </p:nvSpPr>
        <p:spPr>
          <a:xfrm>
            <a:off x="8887968" y="4943855"/>
            <a:ext cx="125730" cy="376555"/>
          </a:xfrm>
          <a:custGeom>
            <a:avLst/>
            <a:gdLst/>
            <a:ahLst/>
            <a:cxnLst/>
            <a:rect l="l" t="t" r="r" b="b"/>
            <a:pathLst>
              <a:path w="125729" h="376554">
                <a:moveTo>
                  <a:pt x="120268" y="0"/>
                </a:moveTo>
                <a:lnTo>
                  <a:pt x="68960" y="24130"/>
                </a:lnTo>
                <a:lnTo>
                  <a:pt x="31114" y="66040"/>
                </a:lnTo>
                <a:lnTo>
                  <a:pt x="7747" y="121920"/>
                </a:lnTo>
                <a:lnTo>
                  <a:pt x="0" y="188214"/>
                </a:lnTo>
                <a:lnTo>
                  <a:pt x="1904" y="222758"/>
                </a:lnTo>
                <a:lnTo>
                  <a:pt x="17399" y="283845"/>
                </a:lnTo>
                <a:lnTo>
                  <a:pt x="48259" y="333502"/>
                </a:lnTo>
                <a:lnTo>
                  <a:pt x="92836" y="366395"/>
                </a:lnTo>
                <a:lnTo>
                  <a:pt x="120268" y="376174"/>
                </a:lnTo>
                <a:lnTo>
                  <a:pt x="124967" y="360934"/>
                </a:lnTo>
                <a:lnTo>
                  <a:pt x="103504" y="351409"/>
                </a:lnTo>
                <a:lnTo>
                  <a:pt x="84962" y="338201"/>
                </a:lnTo>
                <a:lnTo>
                  <a:pt x="56768" y="300609"/>
                </a:lnTo>
                <a:lnTo>
                  <a:pt x="40004" y="249555"/>
                </a:lnTo>
                <a:lnTo>
                  <a:pt x="34416" y="186182"/>
                </a:lnTo>
                <a:lnTo>
                  <a:pt x="35813" y="154178"/>
                </a:lnTo>
                <a:lnTo>
                  <a:pt x="46989" y="98425"/>
                </a:lnTo>
                <a:lnTo>
                  <a:pt x="69468" y="54610"/>
                </a:lnTo>
                <a:lnTo>
                  <a:pt x="103885" y="24765"/>
                </a:lnTo>
                <a:lnTo>
                  <a:pt x="125602" y="15367"/>
                </a:lnTo>
                <a:lnTo>
                  <a:pt x="120268" y="0"/>
                </a:lnTo>
                <a:close/>
              </a:path>
            </a:pathLst>
          </a:custGeom>
          <a:solidFill>
            <a:srgbClr val="000000"/>
          </a:solidFill>
        </p:spPr>
        <p:txBody>
          <a:bodyPr wrap="square" lIns="0" tIns="0" rIns="0" bIns="0" rtlCol="0"/>
          <a:lstStyle/>
          <a:p>
            <a:endParaRPr/>
          </a:p>
        </p:txBody>
      </p:sp>
      <p:sp>
        <p:nvSpPr>
          <p:cNvPr id="17" name="object 17"/>
          <p:cNvSpPr txBox="1"/>
          <p:nvPr/>
        </p:nvSpPr>
        <p:spPr>
          <a:xfrm>
            <a:off x="8331834" y="2758567"/>
            <a:ext cx="2980690" cy="2570480"/>
          </a:xfrm>
          <a:prstGeom prst="rect">
            <a:avLst/>
          </a:prstGeom>
        </p:spPr>
        <p:txBody>
          <a:bodyPr vert="horz" wrap="square" lIns="0" tIns="13335" rIns="0" bIns="0" rtlCol="0">
            <a:spAutoFit/>
          </a:bodyPr>
          <a:lstStyle/>
          <a:p>
            <a:pPr marL="50800" marR="43180">
              <a:lnSpc>
                <a:spcPct val="100000"/>
              </a:lnSpc>
              <a:spcBef>
                <a:spcPts val="105"/>
              </a:spcBef>
            </a:pPr>
            <a:r>
              <a:rPr sz="2000" dirty="0">
                <a:latin typeface="Courier New"/>
                <a:cs typeface="Courier New"/>
              </a:rPr>
              <a:t>The</a:t>
            </a:r>
            <a:r>
              <a:rPr sz="2000" spc="-40" dirty="0">
                <a:latin typeface="Courier New"/>
                <a:cs typeface="Courier New"/>
              </a:rPr>
              <a:t> </a:t>
            </a:r>
            <a:r>
              <a:rPr sz="2000" dirty="0">
                <a:latin typeface="Courier New"/>
                <a:cs typeface="Courier New"/>
              </a:rPr>
              <a:t>Bay</a:t>
            </a:r>
            <a:r>
              <a:rPr sz="2000" spc="-25" dirty="0">
                <a:latin typeface="Courier New"/>
                <a:cs typeface="Courier New"/>
              </a:rPr>
              <a:t> </a:t>
            </a:r>
            <a:r>
              <a:rPr sz="2000" dirty="0">
                <a:latin typeface="Courier New"/>
                <a:cs typeface="Courier New"/>
              </a:rPr>
              <a:t>Area</a:t>
            </a:r>
            <a:r>
              <a:rPr sz="2000" spc="-25" dirty="0">
                <a:latin typeface="Courier New"/>
                <a:cs typeface="Courier New"/>
              </a:rPr>
              <a:t> has </a:t>
            </a:r>
            <a:r>
              <a:rPr sz="2000" dirty="0">
                <a:latin typeface="Courier New"/>
                <a:cs typeface="Courier New"/>
              </a:rPr>
              <a:t>good</a:t>
            </a:r>
            <a:r>
              <a:rPr sz="2000" spc="-70" dirty="0">
                <a:latin typeface="Courier New"/>
                <a:cs typeface="Courier New"/>
              </a:rPr>
              <a:t> </a:t>
            </a:r>
            <a:r>
              <a:rPr sz="2000" dirty="0">
                <a:latin typeface="Courier New"/>
                <a:cs typeface="Courier New"/>
              </a:rPr>
              <a:t>weather</a:t>
            </a:r>
            <a:r>
              <a:rPr sz="2000" spc="-50" dirty="0">
                <a:latin typeface="Courier New"/>
                <a:cs typeface="Courier New"/>
              </a:rPr>
              <a:t> </a:t>
            </a:r>
            <a:r>
              <a:rPr sz="2000" dirty="0">
                <a:latin typeface="Courier New"/>
                <a:cs typeface="Courier New"/>
              </a:rPr>
              <a:t>but</a:t>
            </a:r>
            <a:r>
              <a:rPr sz="2000" spc="-45" dirty="0">
                <a:latin typeface="Courier New"/>
                <a:cs typeface="Courier New"/>
              </a:rPr>
              <a:t> </a:t>
            </a:r>
            <a:r>
              <a:rPr sz="2000" spc="-25" dirty="0">
                <a:latin typeface="Courier New"/>
                <a:cs typeface="Courier New"/>
              </a:rPr>
              <a:t>is </a:t>
            </a:r>
            <a:r>
              <a:rPr sz="2000" dirty="0">
                <a:latin typeface="Courier New"/>
                <a:cs typeface="Courier New"/>
              </a:rPr>
              <a:t>prone</a:t>
            </a:r>
            <a:r>
              <a:rPr sz="2000" spc="-45" dirty="0">
                <a:latin typeface="Courier New"/>
                <a:cs typeface="Courier New"/>
              </a:rPr>
              <a:t> </a:t>
            </a:r>
            <a:r>
              <a:rPr sz="2000" spc="-25" dirty="0">
                <a:latin typeface="Courier New"/>
                <a:cs typeface="Courier New"/>
              </a:rPr>
              <a:t>to </a:t>
            </a:r>
            <a:r>
              <a:rPr sz="2000" dirty="0">
                <a:latin typeface="Courier New"/>
                <a:cs typeface="Courier New"/>
              </a:rPr>
              <a:t>earthquakes</a:t>
            </a:r>
            <a:r>
              <a:rPr sz="2000" spc="-114" dirty="0">
                <a:latin typeface="Courier New"/>
                <a:cs typeface="Courier New"/>
              </a:rPr>
              <a:t> </a:t>
            </a:r>
            <a:r>
              <a:rPr sz="2000" spc="-25" dirty="0">
                <a:latin typeface="Courier New"/>
                <a:cs typeface="Courier New"/>
              </a:rPr>
              <a:t>and </a:t>
            </a:r>
            <a:r>
              <a:rPr sz="2000" spc="-10" dirty="0">
                <a:latin typeface="Courier New"/>
                <a:cs typeface="Courier New"/>
              </a:rPr>
              <a:t>wildfires.</a:t>
            </a:r>
            <a:endParaRPr sz="2000">
              <a:latin typeface="Courier New"/>
              <a:cs typeface="Courier New"/>
            </a:endParaRPr>
          </a:p>
          <a:p>
            <a:pPr marR="436245" algn="ctr">
              <a:lnSpc>
                <a:spcPct val="100000"/>
              </a:lnSpc>
              <a:spcBef>
                <a:spcPts val="350"/>
              </a:spcBef>
            </a:pPr>
            <a:r>
              <a:rPr sz="3200" spc="-25" dirty="0">
                <a:latin typeface="Cambria Math"/>
                <a:cs typeface="Cambria Math"/>
              </a:rPr>
              <a:t>𝑠</a:t>
            </a:r>
            <a:r>
              <a:rPr sz="3525" spc="-37" baseline="-11820" dirty="0">
                <a:latin typeface="Cambria Math"/>
                <a:cs typeface="Cambria Math"/>
              </a:rPr>
              <a:t>2</a:t>
            </a:r>
            <a:endParaRPr sz="3525" baseline="-11820">
              <a:latin typeface="Cambria Math"/>
              <a:cs typeface="Cambria Math"/>
            </a:endParaRPr>
          </a:p>
          <a:p>
            <a:pPr marR="417830" algn="ctr">
              <a:lnSpc>
                <a:spcPct val="100000"/>
              </a:lnSpc>
              <a:tabLst>
                <a:tab pos="438784" algn="l"/>
                <a:tab pos="1086485" algn="l"/>
              </a:tabLst>
            </a:pPr>
            <a:r>
              <a:rPr sz="3200" spc="-50" dirty="0">
                <a:latin typeface="Cambria Math"/>
                <a:cs typeface="Cambria Math"/>
              </a:rPr>
              <a:t>𝑅</a:t>
            </a:r>
            <a:r>
              <a:rPr sz="3200" dirty="0">
                <a:latin typeface="Cambria Math"/>
                <a:cs typeface="Cambria Math"/>
              </a:rPr>
              <a:t>	</a:t>
            </a:r>
            <a:r>
              <a:rPr sz="3200" spc="-25" dirty="0">
                <a:latin typeface="Cambria Math"/>
                <a:cs typeface="Cambria Math"/>
              </a:rPr>
              <a:t>𝑠</a:t>
            </a:r>
            <a:r>
              <a:rPr sz="3525" spc="-37" baseline="-11820" dirty="0">
                <a:latin typeface="Cambria Math"/>
                <a:cs typeface="Cambria Math"/>
              </a:rPr>
              <a:t>2</a:t>
            </a:r>
            <a:r>
              <a:rPr sz="3525" baseline="-11820" dirty="0">
                <a:latin typeface="Cambria Math"/>
                <a:cs typeface="Cambria Math"/>
              </a:rPr>
              <a:t>	</a:t>
            </a:r>
            <a:r>
              <a:rPr sz="3200" dirty="0">
                <a:latin typeface="Cambria Math"/>
                <a:cs typeface="Cambria Math"/>
              </a:rPr>
              <a:t>=</a:t>
            </a:r>
            <a:r>
              <a:rPr sz="3200" spc="150" dirty="0">
                <a:latin typeface="Cambria Math"/>
                <a:cs typeface="Cambria Math"/>
              </a:rPr>
              <a:t> </a:t>
            </a:r>
            <a:r>
              <a:rPr sz="3200" spc="-25" dirty="0">
                <a:latin typeface="Cambria Math"/>
                <a:cs typeface="Cambria Math"/>
              </a:rPr>
              <a:t>1.2</a:t>
            </a:r>
            <a:endParaRPr sz="3200">
              <a:latin typeface="Cambria Math"/>
              <a:cs typeface="Cambria Math"/>
            </a:endParaRPr>
          </a:p>
        </p:txBody>
      </p:sp>
      <p:sp>
        <p:nvSpPr>
          <p:cNvPr id="18" name="object 18"/>
          <p:cNvSpPr txBox="1"/>
          <p:nvPr/>
        </p:nvSpPr>
        <p:spPr>
          <a:xfrm>
            <a:off x="7698485" y="6023254"/>
            <a:ext cx="4335145" cy="75755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5F0057"/>
                </a:solidFill>
                <a:latin typeface="Calibri"/>
                <a:cs typeface="Calibri"/>
              </a:rPr>
              <a:t>Note:</a:t>
            </a:r>
            <a:r>
              <a:rPr sz="2400" spc="-45" dirty="0">
                <a:solidFill>
                  <a:srgbClr val="5F0057"/>
                </a:solidFill>
                <a:latin typeface="Calibri"/>
                <a:cs typeface="Calibri"/>
              </a:rPr>
              <a:t> </a:t>
            </a:r>
            <a:r>
              <a:rPr sz="2400" dirty="0">
                <a:solidFill>
                  <a:srgbClr val="5F0057"/>
                </a:solidFill>
                <a:latin typeface="Calibri"/>
                <a:cs typeface="Calibri"/>
              </a:rPr>
              <a:t>for</a:t>
            </a:r>
            <a:r>
              <a:rPr sz="2400" spc="-25" dirty="0">
                <a:solidFill>
                  <a:srgbClr val="5F0057"/>
                </a:solidFill>
                <a:latin typeface="Calibri"/>
                <a:cs typeface="Calibri"/>
              </a:rPr>
              <a:t> </a:t>
            </a:r>
            <a:r>
              <a:rPr sz="2400" dirty="0">
                <a:solidFill>
                  <a:srgbClr val="5F0057"/>
                </a:solidFill>
                <a:latin typeface="Calibri"/>
                <a:cs typeface="Calibri"/>
              </a:rPr>
              <a:t>mathematical</a:t>
            </a:r>
            <a:r>
              <a:rPr sz="2400" spc="-75" dirty="0">
                <a:solidFill>
                  <a:srgbClr val="5F0057"/>
                </a:solidFill>
                <a:latin typeface="Calibri"/>
                <a:cs typeface="Calibri"/>
              </a:rPr>
              <a:t> </a:t>
            </a:r>
            <a:r>
              <a:rPr sz="2400" spc="-10" dirty="0">
                <a:solidFill>
                  <a:srgbClr val="5F0057"/>
                </a:solidFill>
                <a:latin typeface="Calibri"/>
                <a:cs typeface="Calibri"/>
              </a:rPr>
              <a:t>simplicity</a:t>
            </a:r>
            <a:endParaRPr sz="2400">
              <a:latin typeface="Calibri"/>
              <a:cs typeface="Calibri"/>
            </a:endParaRPr>
          </a:p>
          <a:p>
            <a:pPr marL="12700">
              <a:lnSpc>
                <a:spcPct val="100000"/>
              </a:lnSpc>
            </a:pPr>
            <a:r>
              <a:rPr sz="2400" dirty="0">
                <a:solidFill>
                  <a:srgbClr val="5F0057"/>
                </a:solidFill>
                <a:latin typeface="Calibri"/>
                <a:cs typeface="Calibri"/>
              </a:rPr>
              <a:t>we’re</a:t>
            </a:r>
            <a:r>
              <a:rPr sz="2400" spc="-50" dirty="0">
                <a:solidFill>
                  <a:srgbClr val="5F0057"/>
                </a:solidFill>
                <a:latin typeface="Calibri"/>
                <a:cs typeface="Calibri"/>
              </a:rPr>
              <a:t> </a:t>
            </a:r>
            <a:r>
              <a:rPr sz="2400" dirty="0">
                <a:solidFill>
                  <a:srgbClr val="5F0057"/>
                </a:solidFill>
                <a:latin typeface="Calibri"/>
                <a:cs typeface="Calibri"/>
              </a:rPr>
              <a:t>assuming</a:t>
            </a:r>
            <a:r>
              <a:rPr sz="2400" spc="-45" dirty="0">
                <a:solidFill>
                  <a:srgbClr val="5F0057"/>
                </a:solidFill>
                <a:latin typeface="Calibri"/>
                <a:cs typeface="Calibri"/>
              </a:rPr>
              <a:t> </a:t>
            </a:r>
            <a:r>
              <a:rPr sz="2400" dirty="0">
                <a:solidFill>
                  <a:srgbClr val="5F0057"/>
                </a:solidFill>
                <a:latin typeface="Calibri"/>
                <a:cs typeface="Calibri"/>
              </a:rPr>
              <a:t>only</a:t>
            </a:r>
            <a:r>
              <a:rPr sz="2400" spc="-35" dirty="0">
                <a:solidFill>
                  <a:srgbClr val="5F0057"/>
                </a:solidFill>
                <a:latin typeface="Calibri"/>
                <a:cs typeface="Calibri"/>
              </a:rPr>
              <a:t> </a:t>
            </a:r>
            <a:r>
              <a:rPr sz="2400" dirty="0">
                <a:solidFill>
                  <a:srgbClr val="5F0057"/>
                </a:solidFill>
                <a:latin typeface="Calibri"/>
                <a:cs typeface="Calibri"/>
              </a:rPr>
              <a:t>one</a:t>
            </a:r>
            <a:r>
              <a:rPr sz="2400" spc="-10" dirty="0">
                <a:solidFill>
                  <a:srgbClr val="5F0057"/>
                </a:solidFill>
                <a:latin typeface="Calibri"/>
                <a:cs typeface="Calibri"/>
              </a:rPr>
              <a:t> “prompt”</a:t>
            </a:r>
            <a:endParaRPr sz="2400">
              <a:latin typeface="Calibri"/>
              <a:cs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Reinforcement</a:t>
            </a:r>
            <a:r>
              <a:rPr b="0" spc="-80" dirty="0">
                <a:latin typeface="Calibri"/>
                <a:cs typeface="Calibri"/>
              </a:rPr>
              <a:t> </a:t>
            </a:r>
            <a:r>
              <a:rPr b="0" dirty="0">
                <a:latin typeface="Calibri"/>
                <a:cs typeface="Calibri"/>
              </a:rPr>
              <a:t>learning</a:t>
            </a:r>
            <a:r>
              <a:rPr b="0" spc="-10" dirty="0">
                <a:latin typeface="Calibri"/>
                <a:cs typeface="Calibri"/>
              </a:rPr>
              <a:t> </a:t>
            </a:r>
            <a:r>
              <a:rPr b="0" dirty="0">
                <a:latin typeface="Calibri"/>
                <a:cs typeface="Calibri"/>
              </a:rPr>
              <a:t>to</a:t>
            </a:r>
            <a:r>
              <a:rPr b="0" spc="-40" dirty="0">
                <a:latin typeface="Calibri"/>
                <a:cs typeface="Calibri"/>
              </a:rPr>
              <a:t> </a:t>
            </a:r>
            <a:r>
              <a:rPr b="0" dirty="0">
                <a:latin typeface="Calibri"/>
                <a:cs typeface="Calibri"/>
              </a:rPr>
              <a:t>the</a:t>
            </a:r>
            <a:r>
              <a:rPr b="0" spc="-40" dirty="0">
                <a:latin typeface="Calibri"/>
                <a:cs typeface="Calibri"/>
              </a:rPr>
              <a:t> </a:t>
            </a:r>
            <a:r>
              <a:rPr b="0" spc="-10" dirty="0">
                <a:latin typeface="Calibri"/>
                <a:cs typeface="Calibri"/>
              </a:rPr>
              <a:t>rescue</a:t>
            </a:r>
          </a:p>
        </p:txBody>
      </p:sp>
      <p:sp>
        <p:nvSpPr>
          <p:cNvPr id="3" name="object 3"/>
          <p:cNvSpPr txBox="1"/>
          <p:nvPr/>
        </p:nvSpPr>
        <p:spPr>
          <a:xfrm>
            <a:off x="637133" y="1289430"/>
            <a:ext cx="7536180" cy="5086350"/>
          </a:xfrm>
          <a:prstGeom prst="rect">
            <a:avLst/>
          </a:prstGeom>
        </p:spPr>
        <p:txBody>
          <a:bodyPr vert="horz" wrap="square" lIns="0" tIns="12700" rIns="0" bIns="0" rtlCol="0">
            <a:spAutoFit/>
          </a:bodyPr>
          <a:lstStyle/>
          <a:p>
            <a:pPr marL="354965" marR="5080" indent="-342265">
              <a:lnSpc>
                <a:spcPct val="100000"/>
              </a:lnSpc>
              <a:spcBef>
                <a:spcPts val="100"/>
              </a:spcBef>
              <a:buClr>
                <a:srgbClr val="8A1515"/>
              </a:buClr>
              <a:buFont typeface="Times New Roman"/>
              <a:buChar char="•"/>
              <a:tabLst>
                <a:tab pos="354965" algn="l"/>
                <a:tab pos="355600" algn="l"/>
              </a:tabLst>
            </a:pPr>
            <a:r>
              <a:rPr sz="2400" dirty="0">
                <a:latin typeface="Calibri"/>
                <a:cs typeface="Calibri"/>
              </a:rPr>
              <a:t>The</a:t>
            </a:r>
            <a:r>
              <a:rPr sz="2400" spc="-40" dirty="0">
                <a:latin typeface="Calibri"/>
                <a:cs typeface="Calibri"/>
              </a:rPr>
              <a:t> </a:t>
            </a:r>
            <a:r>
              <a:rPr sz="2400" dirty="0">
                <a:latin typeface="Calibri"/>
                <a:cs typeface="Calibri"/>
              </a:rPr>
              <a:t>field</a:t>
            </a:r>
            <a:r>
              <a:rPr sz="2400" spc="-25" dirty="0">
                <a:latin typeface="Calibri"/>
                <a:cs typeface="Calibri"/>
              </a:rPr>
              <a:t> </a:t>
            </a:r>
            <a:r>
              <a:rPr sz="2400" dirty="0">
                <a:latin typeface="Calibri"/>
                <a:cs typeface="Calibri"/>
              </a:rPr>
              <a:t>of</a:t>
            </a:r>
            <a:r>
              <a:rPr sz="2400" spc="-15" dirty="0">
                <a:latin typeface="Calibri"/>
                <a:cs typeface="Calibri"/>
              </a:rPr>
              <a:t> </a:t>
            </a:r>
            <a:r>
              <a:rPr sz="2400" b="1" dirty="0">
                <a:latin typeface="Calibri"/>
                <a:cs typeface="Calibri"/>
              </a:rPr>
              <a:t>reinforcement</a:t>
            </a:r>
            <a:r>
              <a:rPr sz="2400" b="1" spc="-45" dirty="0">
                <a:latin typeface="Calibri"/>
                <a:cs typeface="Calibri"/>
              </a:rPr>
              <a:t> </a:t>
            </a:r>
            <a:r>
              <a:rPr sz="2400" b="1" dirty="0">
                <a:latin typeface="Calibri"/>
                <a:cs typeface="Calibri"/>
              </a:rPr>
              <a:t>learning</a:t>
            </a:r>
            <a:r>
              <a:rPr sz="2400" b="1" spc="-40" dirty="0">
                <a:latin typeface="Calibri"/>
                <a:cs typeface="Calibri"/>
              </a:rPr>
              <a:t> </a:t>
            </a:r>
            <a:r>
              <a:rPr sz="2400" b="1" dirty="0">
                <a:latin typeface="Calibri"/>
                <a:cs typeface="Calibri"/>
              </a:rPr>
              <a:t>(RL)</a:t>
            </a:r>
            <a:r>
              <a:rPr sz="2400" b="1" spc="-25" dirty="0">
                <a:latin typeface="Calibri"/>
                <a:cs typeface="Calibri"/>
              </a:rPr>
              <a:t> </a:t>
            </a:r>
            <a:r>
              <a:rPr sz="2400" dirty="0">
                <a:latin typeface="Calibri"/>
                <a:cs typeface="Calibri"/>
              </a:rPr>
              <a:t>has</a:t>
            </a:r>
            <a:r>
              <a:rPr sz="2400" spc="-25" dirty="0">
                <a:latin typeface="Calibri"/>
                <a:cs typeface="Calibri"/>
              </a:rPr>
              <a:t> </a:t>
            </a:r>
            <a:r>
              <a:rPr sz="2400" dirty="0">
                <a:latin typeface="Calibri"/>
                <a:cs typeface="Calibri"/>
              </a:rPr>
              <a:t>studied</a:t>
            </a:r>
            <a:r>
              <a:rPr sz="2400" spc="-25" dirty="0">
                <a:latin typeface="Calibri"/>
                <a:cs typeface="Calibri"/>
              </a:rPr>
              <a:t> </a:t>
            </a:r>
            <a:r>
              <a:rPr sz="2400" spc="-10" dirty="0">
                <a:latin typeface="Calibri"/>
                <a:cs typeface="Calibri"/>
              </a:rPr>
              <a:t>these </a:t>
            </a:r>
            <a:r>
              <a:rPr sz="2400" dirty="0">
                <a:latin typeface="Calibri"/>
                <a:cs typeface="Calibri"/>
              </a:rPr>
              <a:t>(and</a:t>
            </a:r>
            <a:r>
              <a:rPr sz="2400" spc="-50" dirty="0">
                <a:latin typeface="Calibri"/>
                <a:cs typeface="Calibri"/>
              </a:rPr>
              <a:t> </a:t>
            </a:r>
            <a:r>
              <a:rPr sz="2400" dirty="0">
                <a:latin typeface="Calibri"/>
                <a:cs typeface="Calibri"/>
              </a:rPr>
              <a:t>related)</a:t>
            </a:r>
            <a:r>
              <a:rPr sz="2400" spc="-60" dirty="0">
                <a:latin typeface="Calibri"/>
                <a:cs typeface="Calibri"/>
              </a:rPr>
              <a:t> </a:t>
            </a:r>
            <a:r>
              <a:rPr sz="2400" dirty="0">
                <a:latin typeface="Calibri"/>
                <a:cs typeface="Calibri"/>
              </a:rPr>
              <a:t>problems</a:t>
            </a:r>
            <a:r>
              <a:rPr sz="2400" spc="-20" dirty="0">
                <a:latin typeface="Calibri"/>
                <a:cs typeface="Calibri"/>
              </a:rPr>
              <a:t> </a:t>
            </a:r>
            <a:r>
              <a:rPr sz="2400" dirty="0">
                <a:latin typeface="Calibri"/>
                <a:cs typeface="Calibri"/>
              </a:rPr>
              <a:t>for</a:t>
            </a:r>
            <a:r>
              <a:rPr sz="2400" spc="-20" dirty="0">
                <a:latin typeface="Calibri"/>
                <a:cs typeface="Calibri"/>
              </a:rPr>
              <a:t> </a:t>
            </a:r>
            <a:r>
              <a:rPr sz="2400" dirty="0">
                <a:latin typeface="Calibri"/>
                <a:cs typeface="Calibri"/>
              </a:rPr>
              <a:t>many</a:t>
            </a:r>
            <a:r>
              <a:rPr sz="2400" spc="-50" dirty="0">
                <a:latin typeface="Calibri"/>
                <a:cs typeface="Calibri"/>
              </a:rPr>
              <a:t> </a:t>
            </a:r>
            <a:r>
              <a:rPr sz="2400" dirty="0">
                <a:latin typeface="Calibri"/>
                <a:cs typeface="Calibri"/>
              </a:rPr>
              <a:t>years</a:t>
            </a:r>
            <a:r>
              <a:rPr sz="2400" spc="-30" dirty="0">
                <a:latin typeface="Calibri"/>
                <a:cs typeface="Calibri"/>
              </a:rPr>
              <a:t> </a:t>
            </a:r>
            <a:r>
              <a:rPr sz="2400" spc="-25" dirty="0">
                <a:latin typeface="Calibri"/>
                <a:cs typeface="Calibri"/>
              </a:rPr>
              <a:t>now</a:t>
            </a:r>
            <a:endParaRPr sz="2400">
              <a:latin typeface="Calibri"/>
              <a:cs typeface="Calibri"/>
            </a:endParaRPr>
          </a:p>
          <a:p>
            <a:pPr marL="355600">
              <a:lnSpc>
                <a:spcPct val="100000"/>
              </a:lnSpc>
            </a:pPr>
            <a:r>
              <a:rPr sz="2400" dirty="0">
                <a:latin typeface="Calibri"/>
                <a:cs typeface="Calibri"/>
              </a:rPr>
              <a:t>[</a:t>
            </a:r>
            <a:r>
              <a:rPr sz="2400" u="sng" dirty="0">
                <a:solidFill>
                  <a:srgbClr val="007A92"/>
                </a:solidFill>
                <a:uFill>
                  <a:solidFill>
                    <a:srgbClr val="007A92"/>
                  </a:solidFill>
                </a:uFill>
                <a:latin typeface="Calibri"/>
                <a:cs typeface="Calibri"/>
              </a:rPr>
              <a:t>Williams,</a:t>
            </a:r>
            <a:r>
              <a:rPr sz="2400" u="sng" spc="-5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1992;</a:t>
            </a:r>
            <a:r>
              <a:rPr sz="2400" spc="-50" dirty="0">
                <a:solidFill>
                  <a:srgbClr val="007A92"/>
                </a:solidFill>
                <a:latin typeface="Calibri"/>
                <a:cs typeface="Calibri"/>
              </a:rPr>
              <a:t> </a:t>
            </a:r>
            <a:r>
              <a:rPr sz="2400" u="sng" dirty="0">
                <a:solidFill>
                  <a:srgbClr val="007A92"/>
                </a:solidFill>
                <a:uFill>
                  <a:solidFill>
                    <a:srgbClr val="007A92"/>
                  </a:solidFill>
                </a:uFill>
                <a:latin typeface="Calibri"/>
                <a:cs typeface="Calibri"/>
              </a:rPr>
              <a:t>Sutton</a:t>
            </a:r>
            <a:r>
              <a:rPr sz="2400" u="sng" spc="-3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and</a:t>
            </a:r>
            <a:r>
              <a:rPr sz="2400" u="sng" spc="-2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Barto,</a:t>
            </a:r>
            <a:r>
              <a:rPr sz="2400" u="sng" spc="-70" dirty="0">
                <a:solidFill>
                  <a:srgbClr val="007A92"/>
                </a:solidFill>
                <a:uFill>
                  <a:solidFill>
                    <a:srgbClr val="007A92"/>
                  </a:solidFill>
                </a:uFill>
                <a:latin typeface="Calibri"/>
                <a:cs typeface="Calibri"/>
              </a:rPr>
              <a:t> </a:t>
            </a:r>
            <a:r>
              <a:rPr sz="2400" u="sng" spc="-10" dirty="0">
                <a:solidFill>
                  <a:srgbClr val="007A92"/>
                </a:solidFill>
                <a:uFill>
                  <a:solidFill>
                    <a:srgbClr val="007A92"/>
                  </a:solidFill>
                </a:uFill>
                <a:latin typeface="Calibri"/>
                <a:cs typeface="Calibri"/>
              </a:rPr>
              <a:t>1998</a:t>
            </a:r>
            <a:r>
              <a:rPr sz="2400" spc="-10" dirty="0">
                <a:latin typeface="Calibri"/>
                <a:cs typeface="Calibri"/>
              </a:rPr>
              <a:t>]</a:t>
            </a:r>
            <a:endParaRPr sz="2400">
              <a:latin typeface="Calibri"/>
              <a:cs typeface="Calibri"/>
            </a:endParaRPr>
          </a:p>
          <a:p>
            <a:pPr marL="354965" marR="1030605" indent="-342265">
              <a:lnSpc>
                <a:spcPct val="100000"/>
              </a:lnSpc>
              <a:spcBef>
                <a:spcPts val="600"/>
              </a:spcBef>
              <a:buClr>
                <a:srgbClr val="8A1515"/>
              </a:buClr>
              <a:buFont typeface="Times New Roman"/>
              <a:buChar char="•"/>
              <a:tabLst>
                <a:tab pos="354965" algn="l"/>
                <a:tab pos="355600" algn="l"/>
              </a:tabLst>
            </a:pPr>
            <a:r>
              <a:rPr sz="2400" dirty="0">
                <a:latin typeface="Calibri"/>
                <a:cs typeface="Calibri"/>
              </a:rPr>
              <a:t>Circa</a:t>
            </a:r>
            <a:r>
              <a:rPr sz="2400" spc="-65" dirty="0">
                <a:latin typeface="Calibri"/>
                <a:cs typeface="Calibri"/>
              </a:rPr>
              <a:t> </a:t>
            </a:r>
            <a:r>
              <a:rPr sz="2400" dirty="0">
                <a:latin typeface="Calibri"/>
                <a:cs typeface="Calibri"/>
              </a:rPr>
              <a:t>2013:</a:t>
            </a:r>
            <a:r>
              <a:rPr sz="2400" spc="-30" dirty="0">
                <a:latin typeface="Calibri"/>
                <a:cs typeface="Calibri"/>
              </a:rPr>
              <a:t> </a:t>
            </a:r>
            <a:r>
              <a:rPr sz="2400" dirty="0">
                <a:latin typeface="Calibri"/>
                <a:cs typeface="Calibri"/>
              </a:rPr>
              <a:t>resurgence</a:t>
            </a:r>
            <a:r>
              <a:rPr sz="2400" spc="-20" dirty="0">
                <a:latin typeface="Calibri"/>
                <a:cs typeface="Calibri"/>
              </a:rPr>
              <a:t> </a:t>
            </a:r>
            <a:r>
              <a:rPr sz="2400" dirty="0">
                <a:latin typeface="Calibri"/>
                <a:cs typeface="Calibri"/>
              </a:rPr>
              <a:t>of</a:t>
            </a:r>
            <a:r>
              <a:rPr sz="2400" spc="-20" dirty="0">
                <a:latin typeface="Calibri"/>
                <a:cs typeface="Calibri"/>
              </a:rPr>
              <a:t> </a:t>
            </a:r>
            <a:r>
              <a:rPr sz="2400" dirty="0">
                <a:latin typeface="Calibri"/>
                <a:cs typeface="Calibri"/>
              </a:rPr>
              <a:t>interest</a:t>
            </a:r>
            <a:r>
              <a:rPr sz="2400" spc="-35" dirty="0">
                <a:latin typeface="Calibri"/>
                <a:cs typeface="Calibri"/>
              </a:rPr>
              <a:t> </a:t>
            </a:r>
            <a:r>
              <a:rPr sz="2400" dirty="0">
                <a:latin typeface="Calibri"/>
                <a:cs typeface="Calibri"/>
              </a:rPr>
              <a:t>in</a:t>
            </a:r>
            <a:r>
              <a:rPr sz="2400" spc="-35" dirty="0">
                <a:latin typeface="Calibri"/>
                <a:cs typeface="Calibri"/>
              </a:rPr>
              <a:t> </a:t>
            </a:r>
            <a:r>
              <a:rPr sz="2400" dirty="0">
                <a:latin typeface="Calibri"/>
                <a:cs typeface="Calibri"/>
              </a:rPr>
              <a:t>RL</a:t>
            </a:r>
            <a:r>
              <a:rPr sz="2400" spc="-20" dirty="0">
                <a:latin typeface="Calibri"/>
                <a:cs typeface="Calibri"/>
              </a:rPr>
              <a:t> </a:t>
            </a:r>
            <a:r>
              <a:rPr sz="2400" dirty="0">
                <a:latin typeface="Calibri"/>
                <a:cs typeface="Calibri"/>
              </a:rPr>
              <a:t>applied</a:t>
            </a:r>
            <a:r>
              <a:rPr sz="2400" spc="-20" dirty="0">
                <a:latin typeface="Calibri"/>
                <a:cs typeface="Calibri"/>
              </a:rPr>
              <a:t> </a:t>
            </a:r>
            <a:r>
              <a:rPr sz="2400" spc="-25" dirty="0">
                <a:latin typeface="Calibri"/>
                <a:cs typeface="Calibri"/>
              </a:rPr>
              <a:t>to </a:t>
            </a:r>
            <a:r>
              <a:rPr sz="2400" dirty="0">
                <a:latin typeface="Calibri"/>
                <a:cs typeface="Calibri"/>
              </a:rPr>
              <a:t>deep</a:t>
            </a:r>
            <a:r>
              <a:rPr sz="2400" spc="-15" dirty="0">
                <a:latin typeface="Calibri"/>
                <a:cs typeface="Calibri"/>
              </a:rPr>
              <a:t> </a:t>
            </a:r>
            <a:r>
              <a:rPr sz="2400" dirty="0">
                <a:latin typeface="Calibri"/>
                <a:cs typeface="Calibri"/>
              </a:rPr>
              <a:t>learning,</a:t>
            </a:r>
            <a:r>
              <a:rPr sz="2400" spc="-40" dirty="0">
                <a:latin typeface="Calibri"/>
                <a:cs typeface="Calibri"/>
              </a:rPr>
              <a:t> </a:t>
            </a:r>
            <a:r>
              <a:rPr sz="2400" spc="-10" dirty="0">
                <a:latin typeface="Calibri"/>
                <a:cs typeface="Calibri"/>
              </a:rPr>
              <a:t>game-</a:t>
            </a:r>
            <a:r>
              <a:rPr sz="2400" dirty="0">
                <a:latin typeface="Calibri"/>
                <a:cs typeface="Calibri"/>
              </a:rPr>
              <a:t>playing</a:t>
            </a:r>
            <a:r>
              <a:rPr sz="2400" spc="-35" dirty="0">
                <a:latin typeface="Calibri"/>
                <a:cs typeface="Calibri"/>
              </a:rPr>
              <a:t> </a:t>
            </a:r>
            <a:r>
              <a:rPr sz="2400" dirty="0">
                <a:latin typeface="Calibri"/>
                <a:cs typeface="Calibri"/>
              </a:rPr>
              <a:t>[</a:t>
            </a:r>
            <a:r>
              <a:rPr sz="2400" u="sng" dirty="0">
                <a:solidFill>
                  <a:srgbClr val="007A92"/>
                </a:solidFill>
                <a:uFill>
                  <a:solidFill>
                    <a:srgbClr val="007A92"/>
                  </a:solidFill>
                </a:uFill>
                <a:latin typeface="Calibri"/>
                <a:cs typeface="Calibri"/>
              </a:rPr>
              <a:t>Mnih</a:t>
            </a:r>
            <a:r>
              <a:rPr sz="2400" u="sng" spc="-2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1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30" dirty="0">
                <a:solidFill>
                  <a:srgbClr val="007A92"/>
                </a:solidFill>
                <a:uFill>
                  <a:solidFill>
                    <a:srgbClr val="007A92"/>
                  </a:solidFill>
                </a:uFill>
                <a:latin typeface="Calibri"/>
                <a:cs typeface="Calibri"/>
              </a:rPr>
              <a:t> </a:t>
            </a:r>
            <a:r>
              <a:rPr sz="2400" u="sng" spc="-10" dirty="0">
                <a:solidFill>
                  <a:srgbClr val="007A92"/>
                </a:solidFill>
                <a:uFill>
                  <a:solidFill>
                    <a:srgbClr val="007A92"/>
                  </a:solidFill>
                </a:uFill>
                <a:latin typeface="Calibri"/>
                <a:cs typeface="Calibri"/>
              </a:rPr>
              <a:t>2013</a:t>
            </a:r>
            <a:r>
              <a:rPr sz="2400" spc="-10" dirty="0">
                <a:latin typeface="Calibri"/>
                <a:cs typeface="Calibri"/>
              </a:rPr>
              <a:t>]</a:t>
            </a:r>
            <a:endParaRPr sz="2400">
              <a:latin typeface="Calibri"/>
              <a:cs typeface="Calibri"/>
            </a:endParaRPr>
          </a:p>
          <a:p>
            <a:pPr marL="354965" marR="886460" indent="-342265">
              <a:lnSpc>
                <a:spcPct val="100000"/>
              </a:lnSpc>
              <a:spcBef>
                <a:spcPts val="605"/>
              </a:spcBef>
              <a:buClr>
                <a:srgbClr val="8A1515"/>
              </a:buClr>
              <a:buFont typeface="Times New Roman"/>
              <a:buChar char="•"/>
              <a:tabLst>
                <a:tab pos="354965" algn="l"/>
                <a:tab pos="355600" algn="l"/>
              </a:tabLst>
            </a:pPr>
            <a:r>
              <a:rPr sz="2400" dirty="0">
                <a:latin typeface="Calibri"/>
                <a:cs typeface="Calibri"/>
              </a:rPr>
              <a:t>But</a:t>
            </a:r>
            <a:r>
              <a:rPr sz="2400" spc="-65" dirty="0">
                <a:latin typeface="Calibri"/>
                <a:cs typeface="Calibri"/>
              </a:rPr>
              <a:t> </a:t>
            </a:r>
            <a:r>
              <a:rPr sz="2400" dirty="0">
                <a:latin typeface="Calibri"/>
                <a:cs typeface="Calibri"/>
              </a:rPr>
              <a:t>the</a:t>
            </a:r>
            <a:r>
              <a:rPr sz="2400" spc="-15" dirty="0">
                <a:latin typeface="Calibri"/>
                <a:cs typeface="Calibri"/>
              </a:rPr>
              <a:t> </a:t>
            </a:r>
            <a:r>
              <a:rPr sz="2400" dirty="0">
                <a:latin typeface="Calibri"/>
                <a:cs typeface="Calibri"/>
              </a:rPr>
              <a:t>interest</a:t>
            </a:r>
            <a:r>
              <a:rPr sz="2400" spc="-25" dirty="0">
                <a:latin typeface="Calibri"/>
                <a:cs typeface="Calibri"/>
              </a:rPr>
              <a:t> </a:t>
            </a:r>
            <a:r>
              <a:rPr sz="2400" dirty="0">
                <a:latin typeface="Calibri"/>
                <a:cs typeface="Calibri"/>
              </a:rPr>
              <a:t>in</a:t>
            </a:r>
            <a:r>
              <a:rPr sz="2400" spc="-20" dirty="0">
                <a:latin typeface="Calibri"/>
                <a:cs typeface="Calibri"/>
              </a:rPr>
              <a:t> </a:t>
            </a:r>
            <a:r>
              <a:rPr sz="2400" dirty="0">
                <a:latin typeface="Calibri"/>
                <a:cs typeface="Calibri"/>
              </a:rPr>
              <a:t>applying</a:t>
            </a:r>
            <a:r>
              <a:rPr sz="2400" spc="-40" dirty="0">
                <a:latin typeface="Calibri"/>
                <a:cs typeface="Calibri"/>
              </a:rPr>
              <a:t> </a:t>
            </a:r>
            <a:r>
              <a:rPr sz="2400" dirty="0">
                <a:latin typeface="Calibri"/>
                <a:cs typeface="Calibri"/>
              </a:rPr>
              <a:t>RL</a:t>
            </a:r>
            <a:r>
              <a:rPr sz="2400" spc="-35" dirty="0">
                <a:latin typeface="Calibri"/>
                <a:cs typeface="Calibri"/>
              </a:rPr>
              <a:t> </a:t>
            </a:r>
            <a:r>
              <a:rPr sz="2400" dirty="0">
                <a:latin typeface="Calibri"/>
                <a:cs typeface="Calibri"/>
              </a:rPr>
              <a:t>to</a:t>
            </a:r>
            <a:r>
              <a:rPr sz="2400" spc="-25" dirty="0">
                <a:latin typeface="Calibri"/>
                <a:cs typeface="Calibri"/>
              </a:rPr>
              <a:t> </a:t>
            </a:r>
            <a:r>
              <a:rPr sz="2400" dirty="0">
                <a:latin typeface="Calibri"/>
                <a:cs typeface="Calibri"/>
              </a:rPr>
              <a:t>modern</a:t>
            </a:r>
            <a:r>
              <a:rPr sz="2400" spc="-15" dirty="0">
                <a:latin typeface="Calibri"/>
                <a:cs typeface="Calibri"/>
              </a:rPr>
              <a:t> </a:t>
            </a:r>
            <a:r>
              <a:rPr sz="2400" dirty="0">
                <a:latin typeface="Calibri"/>
                <a:cs typeface="Calibri"/>
              </a:rPr>
              <a:t>LMs</a:t>
            </a:r>
            <a:r>
              <a:rPr sz="2400" spc="-20" dirty="0">
                <a:latin typeface="Calibri"/>
                <a:cs typeface="Calibri"/>
              </a:rPr>
              <a:t> </a:t>
            </a:r>
            <a:r>
              <a:rPr sz="2400" dirty="0">
                <a:latin typeface="Calibri"/>
                <a:cs typeface="Calibri"/>
              </a:rPr>
              <a:t>is</a:t>
            </a:r>
            <a:r>
              <a:rPr sz="2400" spc="-20" dirty="0">
                <a:latin typeface="Calibri"/>
                <a:cs typeface="Calibri"/>
              </a:rPr>
              <a:t> </a:t>
            </a:r>
            <a:r>
              <a:rPr sz="2400" spc="-25" dirty="0">
                <a:latin typeface="Calibri"/>
                <a:cs typeface="Calibri"/>
              </a:rPr>
              <a:t>an </a:t>
            </a:r>
            <a:r>
              <a:rPr sz="2400" dirty="0">
                <a:latin typeface="Calibri"/>
                <a:cs typeface="Calibri"/>
              </a:rPr>
              <a:t>even</a:t>
            </a:r>
            <a:r>
              <a:rPr sz="2400" spc="-20" dirty="0">
                <a:latin typeface="Calibri"/>
                <a:cs typeface="Calibri"/>
              </a:rPr>
              <a:t> </a:t>
            </a:r>
            <a:r>
              <a:rPr sz="2400" dirty="0">
                <a:latin typeface="Calibri"/>
                <a:cs typeface="Calibri"/>
              </a:rPr>
              <a:t>newer</a:t>
            </a:r>
            <a:r>
              <a:rPr sz="2400" spc="-30" dirty="0">
                <a:latin typeface="Calibri"/>
                <a:cs typeface="Calibri"/>
              </a:rPr>
              <a:t> </a:t>
            </a:r>
            <a:r>
              <a:rPr sz="2400" dirty="0">
                <a:latin typeface="Calibri"/>
                <a:cs typeface="Calibri"/>
              </a:rPr>
              <a:t>phenomenon</a:t>
            </a:r>
            <a:r>
              <a:rPr sz="2400" spc="-15" dirty="0">
                <a:latin typeface="Calibri"/>
                <a:cs typeface="Calibri"/>
              </a:rPr>
              <a:t> </a:t>
            </a:r>
            <a:r>
              <a:rPr sz="2400" dirty="0">
                <a:latin typeface="Calibri"/>
                <a:cs typeface="Calibri"/>
              </a:rPr>
              <a:t>[</a:t>
            </a:r>
            <a:r>
              <a:rPr sz="2400" u="sng" dirty="0">
                <a:solidFill>
                  <a:srgbClr val="007A92"/>
                </a:solidFill>
                <a:uFill>
                  <a:solidFill>
                    <a:srgbClr val="007A92"/>
                  </a:solidFill>
                </a:uFill>
                <a:latin typeface="Calibri"/>
                <a:cs typeface="Calibri"/>
              </a:rPr>
              <a:t>Ziegler</a:t>
            </a:r>
            <a:r>
              <a:rPr sz="2400" u="sng" spc="-2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3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20" dirty="0">
                <a:solidFill>
                  <a:srgbClr val="007A92"/>
                </a:solidFill>
                <a:uFill>
                  <a:solidFill>
                    <a:srgbClr val="007A92"/>
                  </a:solidFill>
                </a:uFill>
                <a:latin typeface="Calibri"/>
                <a:cs typeface="Calibri"/>
              </a:rPr>
              <a:t> </a:t>
            </a:r>
            <a:r>
              <a:rPr sz="2400" u="sng" spc="-10" dirty="0">
                <a:solidFill>
                  <a:srgbClr val="007A92"/>
                </a:solidFill>
                <a:uFill>
                  <a:solidFill>
                    <a:srgbClr val="007A92"/>
                  </a:solidFill>
                </a:uFill>
                <a:latin typeface="Calibri"/>
                <a:cs typeface="Calibri"/>
              </a:rPr>
              <a:t>2019;</a:t>
            </a:r>
            <a:r>
              <a:rPr sz="2400" spc="-10" dirty="0">
                <a:solidFill>
                  <a:srgbClr val="007A92"/>
                </a:solidFill>
                <a:latin typeface="Calibri"/>
                <a:cs typeface="Calibri"/>
              </a:rPr>
              <a:t> </a:t>
            </a:r>
            <a:r>
              <a:rPr sz="2400" u="sng" dirty="0">
                <a:solidFill>
                  <a:srgbClr val="007A92"/>
                </a:solidFill>
                <a:uFill>
                  <a:solidFill>
                    <a:srgbClr val="007A92"/>
                  </a:solidFill>
                </a:uFill>
                <a:latin typeface="Calibri"/>
                <a:cs typeface="Calibri"/>
              </a:rPr>
              <a:t>Stiennon</a:t>
            </a:r>
            <a:r>
              <a:rPr sz="2400" u="sng" spc="-6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4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4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2020;</a:t>
            </a:r>
            <a:r>
              <a:rPr sz="2400" u="sng" spc="-6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Ouyang</a:t>
            </a:r>
            <a:r>
              <a:rPr sz="2400" u="sng" spc="-3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5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6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2022</a:t>
            </a:r>
            <a:r>
              <a:rPr sz="2400" dirty="0">
                <a:latin typeface="Calibri"/>
                <a:cs typeface="Calibri"/>
              </a:rPr>
              <a:t>].</a:t>
            </a:r>
            <a:r>
              <a:rPr sz="2400" spc="-35" dirty="0">
                <a:latin typeface="Calibri"/>
                <a:cs typeface="Calibri"/>
              </a:rPr>
              <a:t> </a:t>
            </a:r>
            <a:r>
              <a:rPr sz="2400" b="1" spc="-20" dirty="0">
                <a:latin typeface="Calibri"/>
                <a:cs typeface="Calibri"/>
              </a:rPr>
              <a:t>Why?</a:t>
            </a:r>
            <a:endParaRPr sz="2400">
              <a:latin typeface="Calibri"/>
              <a:cs typeface="Calibri"/>
            </a:endParaRPr>
          </a:p>
          <a:p>
            <a:pPr marL="698500" marR="479425" lvl="1" indent="-229235">
              <a:lnSpc>
                <a:spcPct val="100000"/>
              </a:lnSpc>
              <a:spcBef>
                <a:spcPts val="600"/>
              </a:spcBef>
              <a:buClr>
                <a:srgbClr val="007A92"/>
              </a:buClr>
              <a:buFont typeface="Times New Roman"/>
              <a:buChar char="•"/>
              <a:tabLst>
                <a:tab pos="699135" algn="l"/>
              </a:tabLst>
            </a:pPr>
            <a:r>
              <a:rPr sz="2400" dirty="0">
                <a:latin typeface="Calibri"/>
                <a:cs typeface="Calibri"/>
              </a:rPr>
              <a:t>RL</a:t>
            </a:r>
            <a:r>
              <a:rPr sz="2400" spc="-35" dirty="0">
                <a:latin typeface="Calibri"/>
                <a:cs typeface="Calibri"/>
              </a:rPr>
              <a:t> </a:t>
            </a:r>
            <a:r>
              <a:rPr sz="2400" dirty="0">
                <a:latin typeface="Calibri"/>
                <a:cs typeface="Calibri"/>
              </a:rPr>
              <a:t>w/ LMs</a:t>
            </a:r>
            <a:r>
              <a:rPr sz="2400" spc="-30" dirty="0">
                <a:latin typeface="Calibri"/>
                <a:cs typeface="Calibri"/>
              </a:rPr>
              <a:t> </a:t>
            </a:r>
            <a:r>
              <a:rPr sz="2400" dirty="0">
                <a:latin typeface="Calibri"/>
                <a:cs typeface="Calibri"/>
              </a:rPr>
              <a:t>has</a:t>
            </a:r>
            <a:r>
              <a:rPr sz="2400" spc="-15" dirty="0">
                <a:latin typeface="Calibri"/>
                <a:cs typeface="Calibri"/>
              </a:rPr>
              <a:t> </a:t>
            </a:r>
            <a:r>
              <a:rPr sz="2400" dirty="0">
                <a:latin typeface="Calibri"/>
                <a:cs typeface="Calibri"/>
              </a:rPr>
              <a:t>commonly</a:t>
            </a:r>
            <a:r>
              <a:rPr sz="2400" spc="-65" dirty="0">
                <a:latin typeface="Calibri"/>
                <a:cs typeface="Calibri"/>
              </a:rPr>
              <a:t> </a:t>
            </a:r>
            <a:r>
              <a:rPr sz="2400" dirty="0">
                <a:latin typeface="Calibri"/>
                <a:cs typeface="Calibri"/>
              </a:rPr>
              <a:t>been</a:t>
            </a:r>
            <a:r>
              <a:rPr sz="2400" spc="-5" dirty="0">
                <a:latin typeface="Calibri"/>
                <a:cs typeface="Calibri"/>
              </a:rPr>
              <a:t> </a:t>
            </a:r>
            <a:r>
              <a:rPr sz="2400" dirty="0">
                <a:latin typeface="Calibri"/>
                <a:cs typeface="Calibri"/>
              </a:rPr>
              <a:t>viewed</a:t>
            </a:r>
            <a:r>
              <a:rPr sz="2400" spc="10" dirty="0">
                <a:latin typeface="Calibri"/>
                <a:cs typeface="Calibri"/>
              </a:rPr>
              <a:t> </a:t>
            </a:r>
            <a:r>
              <a:rPr sz="2400" dirty="0">
                <a:latin typeface="Calibri"/>
                <a:cs typeface="Calibri"/>
              </a:rPr>
              <a:t>as</a:t>
            </a:r>
            <a:r>
              <a:rPr sz="2400" spc="-30" dirty="0">
                <a:latin typeface="Calibri"/>
                <a:cs typeface="Calibri"/>
              </a:rPr>
              <a:t> </a:t>
            </a:r>
            <a:r>
              <a:rPr sz="2400" dirty="0">
                <a:latin typeface="Calibri"/>
                <a:cs typeface="Calibri"/>
              </a:rPr>
              <a:t>very</a:t>
            </a:r>
            <a:r>
              <a:rPr sz="2400" spc="5" dirty="0">
                <a:latin typeface="Calibri"/>
                <a:cs typeface="Calibri"/>
              </a:rPr>
              <a:t> </a:t>
            </a:r>
            <a:r>
              <a:rPr sz="2400" spc="-20" dirty="0">
                <a:latin typeface="Calibri"/>
                <a:cs typeface="Calibri"/>
              </a:rPr>
              <a:t>hard </a:t>
            </a:r>
            <a:r>
              <a:rPr sz="2400" dirty="0">
                <a:latin typeface="Calibri"/>
                <a:cs typeface="Calibri"/>
              </a:rPr>
              <a:t>to</a:t>
            </a:r>
            <a:r>
              <a:rPr sz="2400" spc="-40" dirty="0">
                <a:latin typeface="Calibri"/>
                <a:cs typeface="Calibri"/>
              </a:rPr>
              <a:t> </a:t>
            </a:r>
            <a:r>
              <a:rPr sz="2400" dirty="0">
                <a:latin typeface="Calibri"/>
                <a:cs typeface="Calibri"/>
              </a:rPr>
              <a:t>get</a:t>
            </a:r>
            <a:r>
              <a:rPr sz="2400" spc="-30" dirty="0">
                <a:latin typeface="Calibri"/>
                <a:cs typeface="Calibri"/>
              </a:rPr>
              <a:t> </a:t>
            </a:r>
            <a:r>
              <a:rPr sz="2400" dirty="0">
                <a:latin typeface="Calibri"/>
                <a:cs typeface="Calibri"/>
              </a:rPr>
              <a:t>right</a:t>
            </a:r>
            <a:r>
              <a:rPr sz="2400" spc="-50" dirty="0">
                <a:latin typeface="Calibri"/>
                <a:cs typeface="Calibri"/>
              </a:rPr>
              <a:t> </a:t>
            </a:r>
            <a:r>
              <a:rPr sz="2400" dirty="0">
                <a:latin typeface="Calibri"/>
                <a:cs typeface="Calibri"/>
              </a:rPr>
              <a:t>(still</a:t>
            </a:r>
            <a:r>
              <a:rPr sz="2400" spc="-45" dirty="0">
                <a:latin typeface="Calibri"/>
                <a:cs typeface="Calibri"/>
              </a:rPr>
              <a:t> </a:t>
            </a:r>
            <a:r>
              <a:rPr sz="2400" spc="-20" dirty="0">
                <a:latin typeface="Calibri"/>
                <a:cs typeface="Calibri"/>
              </a:rPr>
              <a:t>is!)</a:t>
            </a:r>
            <a:endParaRPr sz="2400">
              <a:latin typeface="Calibri"/>
              <a:cs typeface="Calibri"/>
            </a:endParaRPr>
          </a:p>
          <a:p>
            <a:pPr marL="698500" marR="962025" lvl="1" indent="-229235">
              <a:lnSpc>
                <a:spcPct val="100000"/>
              </a:lnSpc>
              <a:spcBef>
                <a:spcPts val="600"/>
              </a:spcBef>
              <a:buClr>
                <a:srgbClr val="007A92"/>
              </a:buClr>
              <a:buFont typeface="Times New Roman"/>
              <a:buChar char="•"/>
              <a:tabLst>
                <a:tab pos="699135" algn="l"/>
              </a:tabLst>
            </a:pPr>
            <a:r>
              <a:rPr sz="2400" dirty="0">
                <a:latin typeface="Calibri"/>
                <a:cs typeface="Calibri"/>
              </a:rPr>
              <a:t>Newer</a:t>
            </a:r>
            <a:r>
              <a:rPr sz="2400" spc="-30" dirty="0">
                <a:latin typeface="Calibri"/>
                <a:cs typeface="Calibri"/>
              </a:rPr>
              <a:t> </a:t>
            </a:r>
            <a:r>
              <a:rPr sz="2400" dirty="0">
                <a:latin typeface="Calibri"/>
                <a:cs typeface="Calibri"/>
              </a:rPr>
              <a:t>advances</a:t>
            </a:r>
            <a:r>
              <a:rPr sz="2400" spc="-25" dirty="0">
                <a:latin typeface="Calibri"/>
                <a:cs typeface="Calibri"/>
              </a:rPr>
              <a:t> </a:t>
            </a:r>
            <a:r>
              <a:rPr sz="2400" dirty="0">
                <a:latin typeface="Calibri"/>
                <a:cs typeface="Calibri"/>
              </a:rPr>
              <a:t>in</a:t>
            </a:r>
            <a:r>
              <a:rPr sz="2400" spc="-10" dirty="0">
                <a:latin typeface="Calibri"/>
                <a:cs typeface="Calibri"/>
              </a:rPr>
              <a:t> </a:t>
            </a:r>
            <a:r>
              <a:rPr sz="2400" dirty="0">
                <a:latin typeface="Calibri"/>
                <a:cs typeface="Calibri"/>
              </a:rPr>
              <a:t>RL</a:t>
            </a:r>
            <a:r>
              <a:rPr sz="2400" spc="-15" dirty="0">
                <a:latin typeface="Calibri"/>
                <a:cs typeface="Calibri"/>
              </a:rPr>
              <a:t> </a:t>
            </a:r>
            <a:r>
              <a:rPr sz="2400" dirty="0">
                <a:latin typeface="Calibri"/>
                <a:cs typeface="Calibri"/>
              </a:rPr>
              <a:t>algorithms</a:t>
            </a:r>
            <a:r>
              <a:rPr sz="2400" spc="-55" dirty="0">
                <a:latin typeface="Calibri"/>
                <a:cs typeface="Calibri"/>
              </a:rPr>
              <a:t> </a:t>
            </a:r>
            <a:r>
              <a:rPr sz="2400" dirty="0">
                <a:latin typeface="Calibri"/>
                <a:cs typeface="Calibri"/>
              </a:rPr>
              <a:t>that</a:t>
            </a:r>
            <a:r>
              <a:rPr sz="2400" spc="-35" dirty="0">
                <a:latin typeface="Calibri"/>
                <a:cs typeface="Calibri"/>
              </a:rPr>
              <a:t> </a:t>
            </a:r>
            <a:r>
              <a:rPr sz="2400" dirty="0">
                <a:latin typeface="Calibri"/>
                <a:cs typeface="Calibri"/>
              </a:rPr>
              <a:t>work</a:t>
            </a:r>
            <a:r>
              <a:rPr sz="2400" spc="-20" dirty="0">
                <a:latin typeface="Calibri"/>
                <a:cs typeface="Calibri"/>
              </a:rPr>
              <a:t> </a:t>
            </a:r>
            <a:r>
              <a:rPr sz="2400" spc="-25" dirty="0">
                <a:latin typeface="Calibri"/>
                <a:cs typeface="Calibri"/>
              </a:rPr>
              <a:t>for </a:t>
            </a:r>
            <a:r>
              <a:rPr sz="2400" dirty="0">
                <a:latin typeface="Calibri"/>
                <a:cs typeface="Calibri"/>
              </a:rPr>
              <a:t>large</a:t>
            </a:r>
            <a:r>
              <a:rPr sz="2400" spc="-50" dirty="0">
                <a:latin typeface="Calibri"/>
                <a:cs typeface="Calibri"/>
              </a:rPr>
              <a:t> </a:t>
            </a:r>
            <a:r>
              <a:rPr sz="2400" dirty="0">
                <a:latin typeface="Calibri"/>
                <a:cs typeface="Calibri"/>
              </a:rPr>
              <a:t>neural models,</a:t>
            </a:r>
            <a:r>
              <a:rPr sz="2400" spc="-55" dirty="0">
                <a:latin typeface="Calibri"/>
                <a:cs typeface="Calibri"/>
              </a:rPr>
              <a:t> </a:t>
            </a:r>
            <a:r>
              <a:rPr sz="2400" dirty="0">
                <a:latin typeface="Calibri"/>
                <a:cs typeface="Calibri"/>
              </a:rPr>
              <a:t>including</a:t>
            </a:r>
            <a:r>
              <a:rPr sz="2400" spc="-30" dirty="0">
                <a:latin typeface="Calibri"/>
                <a:cs typeface="Calibri"/>
              </a:rPr>
              <a:t> </a:t>
            </a:r>
            <a:r>
              <a:rPr sz="2400" dirty="0">
                <a:latin typeface="Calibri"/>
                <a:cs typeface="Calibri"/>
              </a:rPr>
              <a:t>language</a:t>
            </a:r>
            <a:r>
              <a:rPr sz="2400" spc="-25" dirty="0">
                <a:latin typeface="Calibri"/>
                <a:cs typeface="Calibri"/>
              </a:rPr>
              <a:t> </a:t>
            </a:r>
            <a:r>
              <a:rPr sz="2400" spc="-10" dirty="0">
                <a:latin typeface="Calibri"/>
                <a:cs typeface="Calibri"/>
              </a:rPr>
              <a:t>models </a:t>
            </a:r>
            <a:r>
              <a:rPr sz="2400" dirty="0">
                <a:latin typeface="Calibri"/>
                <a:cs typeface="Calibri"/>
              </a:rPr>
              <a:t>(e.g.</a:t>
            </a:r>
            <a:r>
              <a:rPr sz="2400" spc="-85" dirty="0">
                <a:latin typeface="Calibri"/>
                <a:cs typeface="Calibri"/>
              </a:rPr>
              <a:t> </a:t>
            </a:r>
            <a:r>
              <a:rPr sz="2400" dirty="0">
                <a:latin typeface="Calibri"/>
                <a:cs typeface="Calibri"/>
              </a:rPr>
              <a:t>PPO;</a:t>
            </a:r>
            <a:r>
              <a:rPr sz="2400" spc="-45" dirty="0">
                <a:latin typeface="Calibri"/>
                <a:cs typeface="Calibri"/>
              </a:rPr>
              <a:t> </a:t>
            </a:r>
            <a:r>
              <a:rPr sz="2400" dirty="0">
                <a:latin typeface="Calibri"/>
                <a:cs typeface="Calibri"/>
              </a:rPr>
              <a:t>[</a:t>
            </a:r>
            <a:r>
              <a:rPr sz="2400" u="sng" dirty="0">
                <a:solidFill>
                  <a:srgbClr val="007A92"/>
                </a:solidFill>
                <a:uFill>
                  <a:solidFill>
                    <a:srgbClr val="007A92"/>
                  </a:solidFill>
                </a:uFill>
                <a:latin typeface="Calibri"/>
                <a:cs typeface="Calibri"/>
              </a:rPr>
              <a:t>Schulman</a:t>
            </a:r>
            <a:r>
              <a:rPr sz="2400" u="sng" spc="-2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2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45" dirty="0">
                <a:solidFill>
                  <a:srgbClr val="007A92"/>
                </a:solidFill>
                <a:uFill>
                  <a:solidFill>
                    <a:srgbClr val="007A92"/>
                  </a:solidFill>
                </a:uFill>
                <a:latin typeface="Calibri"/>
                <a:cs typeface="Calibri"/>
              </a:rPr>
              <a:t> </a:t>
            </a:r>
            <a:r>
              <a:rPr sz="2400" u="sng" spc="-10" dirty="0">
                <a:solidFill>
                  <a:srgbClr val="007A92"/>
                </a:solidFill>
                <a:uFill>
                  <a:solidFill>
                    <a:srgbClr val="007A92"/>
                  </a:solidFill>
                </a:uFill>
                <a:latin typeface="Calibri"/>
                <a:cs typeface="Calibri"/>
              </a:rPr>
              <a:t>2017</a:t>
            </a:r>
            <a:r>
              <a:rPr sz="2400" spc="-10" dirty="0">
                <a:latin typeface="Calibri"/>
                <a:cs typeface="Calibri"/>
              </a:rPr>
              <a:t>])</a:t>
            </a:r>
            <a:endParaRPr sz="2400">
              <a:latin typeface="Calibri"/>
              <a:cs typeface="Calibri"/>
            </a:endParaRPr>
          </a:p>
        </p:txBody>
      </p:sp>
      <p:pic>
        <p:nvPicPr>
          <p:cNvPr id="4" name="object 4"/>
          <p:cNvPicPr/>
          <p:nvPr/>
        </p:nvPicPr>
        <p:blipFill>
          <a:blip r:embed="rId3" cstate="print"/>
          <a:stretch>
            <a:fillRect/>
          </a:stretch>
        </p:blipFill>
        <p:spPr>
          <a:xfrm>
            <a:off x="8484107" y="1447800"/>
            <a:ext cx="3325367" cy="3657600"/>
          </a:xfrm>
          <a:prstGeom prst="rect">
            <a:avLst/>
          </a:prstGeom>
        </p:spPr>
      </p:pic>
      <p:pic>
        <p:nvPicPr>
          <p:cNvPr id="5" name="object 5"/>
          <p:cNvPicPr/>
          <p:nvPr/>
        </p:nvPicPr>
        <p:blipFill>
          <a:blip r:embed="rId4" cstate="print"/>
          <a:stretch>
            <a:fillRect/>
          </a:stretch>
        </p:blipFill>
        <p:spPr>
          <a:xfrm>
            <a:off x="8476488" y="5291328"/>
            <a:ext cx="3322320" cy="867156"/>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51</a:t>
            </a:fld>
            <a:endParaRPr spc="-25"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Optimizing</a:t>
            </a:r>
            <a:r>
              <a:rPr b="0" spc="25" dirty="0">
                <a:latin typeface="Calibri"/>
                <a:cs typeface="Calibri"/>
              </a:rPr>
              <a:t> </a:t>
            </a:r>
            <a:r>
              <a:rPr b="0" dirty="0">
                <a:latin typeface="Calibri"/>
                <a:cs typeface="Calibri"/>
              </a:rPr>
              <a:t>for</a:t>
            </a:r>
            <a:r>
              <a:rPr b="0" spc="-90" dirty="0">
                <a:latin typeface="Calibri"/>
                <a:cs typeface="Calibri"/>
              </a:rPr>
              <a:t> </a:t>
            </a:r>
            <a:r>
              <a:rPr b="0" dirty="0">
                <a:latin typeface="Calibri"/>
                <a:cs typeface="Calibri"/>
              </a:rPr>
              <a:t>human</a:t>
            </a:r>
            <a:r>
              <a:rPr b="0" spc="-10" dirty="0">
                <a:latin typeface="Calibri"/>
                <a:cs typeface="Calibri"/>
              </a:rPr>
              <a:t> preferences</a:t>
            </a:r>
          </a:p>
        </p:txBody>
      </p:sp>
      <p:sp>
        <p:nvSpPr>
          <p:cNvPr id="3" name="object 3"/>
          <p:cNvSpPr/>
          <p:nvPr/>
        </p:nvSpPr>
        <p:spPr>
          <a:xfrm>
            <a:off x="6908292" y="1814829"/>
            <a:ext cx="66675" cy="283210"/>
          </a:xfrm>
          <a:custGeom>
            <a:avLst/>
            <a:gdLst/>
            <a:ahLst/>
            <a:cxnLst/>
            <a:rect l="l" t="t" r="r" b="b"/>
            <a:pathLst>
              <a:path w="66675" h="283210">
                <a:moveTo>
                  <a:pt x="66675" y="0"/>
                </a:moveTo>
                <a:lnTo>
                  <a:pt x="0" y="0"/>
                </a:lnTo>
                <a:lnTo>
                  <a:pt x="0" y="11430"/>
                </a:lnTo>
                <a:lnTo>
                  <a:pt x="41910" y="11430"/>
                </a:lnTo>
                <a:lnTo>
                  <a:pt x="41910" y="271780"/>
                </a:lnTo>
                <a:lnTo>
                  <a:pt x="0" y="271780"/>
                </a:lnTo>
                <a:lnTo>
                  <a:pt x="0" y="283210"/>
                </a:lnTo>
                <a:lnTo>
                  <a:pt x="66675" y="283210"/>
                </a:lnTo>
                <a:lnTo>
                  <a:pt x="66675" y="271780"/>
                </a:lnTo>
                <a:lnTo>
                  <a:pt x="66675" y="11430"/>
                </a:lnTo>
                <a:lnTo>
                  <a:pt x="66675" y="0"/>
                </a:lnTo>
                <a:close/>
              </a:path>
            </a:pathLst>
          </a:custGeom>
          <a:solidFill>
            <a:srgbClr val="000000"/>
          </a:solidFill>
        </p:spPr>
        <p:txBody>
          <a:bodyPr wrap="square" lIns="0" tIns="0" rIns="0" bIns="0" rtlCol="0"/>
          <a:lstStyle/>
          <a:p>
            <a:endParaRPr/>
          </a:p>
        </p:txBody>
      </p:sp>
      <p:sp>
        <p:nvSpPr>
          <p:cNvPr id="4" name="object 4"/>
          <p:cNvSpPr/>
          <p:nvPr/>
        </p:nvSpPr>
        <p:spPr>
          <a:xfrm>
            <a:off x="6224016" y="1814829"/>
            <a:ext cx="67310" cy="283210"/>
          </a:xfrm>
          <a:custGeom>
            <a:avLst/>
            <a:gdLst/>
            <a:ahLst/>
            <a:cxnLst/>
            <a:rect l="l" t="t" r="r" b="b"/>
            <a:pathLst>
              <a:path w="67310" h="283210">
                <a:moveTo>
                  <a:pt x="66802" y="0"/>
                </a:moveTo>
                <a:lnTo>
                  <a:pt x="0" y="0"/>
                </a:lnTo>
                <a:lnTo>
                  <a:pt x="0" y="11430"/>
                </a:lnTo>
                <a:lnTo>
                  <a:pt x="0" y="271780"/>
                </a:lnTo>
                <a:lnTo>
                  <a:pt x="0" y="283210"/>
                </a:lnTo>
                <a:lnTo>
                  <a:pt x="66802" y="283210"/>
                </a:lnTo>
                <a:lnTo>
                  <a:pt x="66802" y="271780"/>
                </a:lnTo>
                <a:lnTo>
                  <a:pt x="24892" y="271780"/>
                </a:lnTo>
                <a:lnTo>
                  <a:pt x="24892" y="11430"/>
                </a:lnTo>
                <a:lnTo>
                  <a:pt x="66802" y="11430"/>
                </a:lnTo>
                <a:lnTo>
                  <a:pt x="66802" y="0"/>
                </a:lnTo>
                <a:close/>
              </a:path>
            </a:pathLst>
          </a:custGeom>
          <a:solidFill>
            <a:srgbClr val="000000"/>
          </a:solidFill>
        </p:spPr>
        <p:txBody>
          <a:bodyPr wrap="square" lIns="0" tIns="0" rIns="0" bIns="0" rtlCol="0"/>
          <a:lstStyle/>
          <a:p>
            <a:endParaRPr/>
          </a:p>
        </p:txBody>
      </p:sp>
      <p:sp>
        <p:nvSpPr>
          <p:cNvPr id="5" name="object 5"/>
          <p:cNvSpPr txBox="1"/>
          <p:nvPr/>
        </p:nvSpPr>
        <p:spPr>
          <a:xfrm>
            <a:off x="599338" y="1170605"/>
            <a:ext cx="8751570" cy="1409700"/>
          </a:xfrm>
          <a:prstGeom prst="rect">
            <a:avLst/>
          </a:prstGeom>
        </p:spPr>
        <p:txBody>
          <a:bodyPr vert="horz" wrap="square" lIns="0" tIns="135255" rIns="0" bIns="0" rtlCol="0">
            <a:spAutoFit/>
          </a:bodyPr>
          <a:lstStyle/>
          <a:p>
            <a:pPr marL="393065" indent="-342265">
              <a:lnSpc>
                <a:spcPct val="100000"/>
              </a:lnSpc>
              <a:spcBef>
                <a:spcPts val="1065"/>
              </a:spcBef>
              <a:buClr>
                <a:srgbClr val="8A1515"/>
              </a:buClr>
              <a:buFont typeface="Times New Roman"/>
              <a:buChar char="•"/>
              <a:tabLst>
                <a:tab pos="393065" algn="l"/>
                <a:tab pos="393700" algn="l"/>
              </a:tabLst>
            </a:pPr>
            <a:r>
              <a:rPr sz="2400" dirty="0">
                <a:latin typeface="Calibri"/>
                <a:cs typeface="Calibri"/>
              </a:rPr>
              <a:t>How</a:t>
            </a:r>
            <a:r>
              <a:rPr sz="2400" spc="-40" dirty="0">
                <a:latin typeface="Calibri"/>
                <a:cs typeface="Calibri"/>
              </a:rPr>
              <a:t> </a:t>
            </a:r>
            <a:r>
              <a:rPr sz="2400" dirty="0">
                <a:latin typeface="Calibri"/>
                <a:cs typeface="Calibri"/>
              </a:rPr>
              <a:t>do</a:t>
            </a:r>
            <a:r>
              <a:rPr sz="2400" spc="-30" dirty="0">
                <a:latin typeface="Calibri"/>
                <a:cs typeface="Calibri"/>
              </a:rPr>
              <a:t> </a:t>
            </a:r>
            <a:r>
              <a:rPr sz="2400" dirty="0">
                <a:latin typeface="Calibri"/>
                <a:cs typeface="Calibri"/>
              </a:rPr>
              <a:t>we</a:t>
            </a:r>
            <a:r>
              <a:rPr sz="2400" spc="-30" dirty="0">
                <a:latin typeface="Calibri"/>
                <a:cs typeface="Calibri"/>
              </a:rPr>
              <a:t> </a:t>
            </a:r>
            <a:r>
              <a:rPr sz="2400" dirty="0">
                <a:latin typeface="Calibri"/>
                <a:cs typeface="Calibri"/>
              </a:rPr>
              <a:t>actually</a:t>
            </a:r>
            <a:r>
              <a:rPr sz="2400" spc="-45" dirty="0">
                <a:latin typeface="Calibri"/>
                <a:cs typeface="Calibri"/>
              </a:rPr>
              <a:t> </a:t>
            </a:r>
            <a:r>
              <a:rPr sz="2400" dirty="0">
                <a:latin typeface="Calibri"/>
                <a:cs typeface="Calibri"/>
              </a:rPr>
              <a:t>change</a:t>
            </a:r>
            <a:r>
              <a:rPr sz="2400" spc="-15" dirty="0">
                <a:latin typeface="Calibri"/>
                <a:cs typeface="Calibri"/>
              </a:rPr>
              <a:t> </a:t>
            </a:r>
            <a:r>
              <a:rPr sz="2400" dirty="0">
                <a:latin typeface="Calibri"/>
                <a:cs typeface="Calibri"/>
              </a:rPr>
              <a:t>our</a:t>
            </a:r>
            <a:r>
              <a:rPr sz="2400" spc="-20" dirty="0">
                <a:latin typeface="Calibri"/>
                <a:cs typeface="Calibri"/>
              </a:rPr>
              <a:t> </a:t>
            </a:r>
            <a:r>
              <a:rPr sz="2400" dirty="0">
                <a:latin typeface="Calibri"/>
                <a:cs typeface="Calibri"/>
              </a:rPr>
              <a:t>LM</a:t>
            </a:r>
            <a:r>
              <a:rPr sz="2400" spc="-20" dirty="0">
                <a:latin typeface="Calibri"/>
                <a:cs typeface="Calibri"/>
              </a:rPr>
              <a:t> </a:t>
            </a:r>
            <a:r>
              <a:rPr sz="2400" dirty="0">
                <a:latin typeface="Calibri"/>
                <a:cs typeface="Calibri"/>
              </a:rPr>
              <a:t>parameters</a:t>
            </a:r>
            <a:r>
              <a:rPr sz="2400" spc="-25" dirty="0">
                <a:latin typeface="Calibri"/>
                <a:cs typeface="Calibri"/>
              </a:rPr>
              <a:t> </a:t>
            </a:r>
            <a:r>
              <a:rPr sz="2400" dirty="0">
                <a:latin typeface="Cambria Math"/>
                <a:cs typeface="Cambria Math"/>
              </a:rPr>
              <a:t>𝜃</a:t>
            </a:r>
            <a:r>
              <a:rPr sz="2400" spc="60" dirty="0">
                <a:latin typeface="Cambria Math"/>
                <a:cs typeface="Cambria Math"/>
              </a:rPr>
              <a:t> </a:t>
            </a:r>
            <a:r>
              <a:rPr sz="2400" dirty="0">
                <a:latin typeface="Calibri"/>
                <a:cs typeface="Calibri"/>
              </a:rPr>
              <a:t>to</a:t>
            </a:r>
            <a:r>
              <a:rPr sz="2400" spc="-40" dirty="0">
                <a:latin typeface="Calibri"/>
                <a:cs typeface="Calibri"/>
              </a:rPr>
              <a:t> </a:t>
            </a:r>
            <a:r>
              <a:rPr sz="2400" dirty="0">
                <a:latin typeface="Calibri"/>
                <a:cs typeface="Calibri"/>
              </a:rPr>
              <a:t>maximize</a:t>
            </a:r>
            <a:r>
              <a:rPr sz="2400" spc="-55" dirty="0">
                <a:latin typeface="Calibri"/>
                <a:cs typeface="Calibri"/>
              </a:rPr>
              <a:t> </a:t>
            </a:r>
            <a:r>
              <a:rPr sz="2400" spc="-10" dirty="0">
                <a:latin typeface="Calibri"/>
                <a:cs typeface="Calibri"/>
              </a:rPr>
              <a:t>this?</a:t>
            </a:r>
            <a:endParaRPr sz="2400">
              <a:latin typeface="Calibri"/>
              <a:cs typeface="Calibri"/>
            </a:endParaRPr>
          </a:p>
          <a:p>
            <a:pPr marL="4542155">
              <a:lnSpc>
                <a:spcPct val="100000"/>
              </a:lnSpc>
              <a:spcBef>
                <a:spcPts val="975"/>
              </a:spcBef>
            </a:pPr>
            <a:r>
              <a:rPr sz="3600" spc="75" baseline="10416" dirty="0">
                <a:latin typeface="Cambria Math"/>
                <a:cs typeface="Cambria Math"/>
              </a:rPr>
              <a:t>𝔼</a:t>
            </a:r>
            <a:r>
              <a:rPr sz="1750" spc="15" dirty="0">
                <a:latin typeface="Cambria Math"/>
                <a:cs typeface="Cambria Math"/>
              </a:rPr>
              <a:t>𝑠</a:t>
            </a:r>
            <a:r>
              <a:rPr sz="2625" spc="-1177" baseline="1587" dirty="0">
                <a:latin typeface="Cambria Math"/>
                <a:cs typeface="Cambria Math"/>
              </a:rPr>
              <a:t>Ƹ</a:t>
            </a:r>
            <a:r>
              <a:rPr sz="1750" spc="55" dirty="0">
                <a:latin typeface="Cambria Math"/>
                <a:cs typeface="Cambria Math"/>
              </a:rPr>
              <a:t>~</a:t>
            </a:r>
            <a:r>
              <a:rPr sz="1750" spc="50" dirty="0">
                <a:latin typeface="Cambria Math"/>
                <a:cs typeface="Cambria Math"/>
              </a:rPr>
              <a:t>𝑝</a:t>
            </a:r>
            <a:r>
              <a:rPr sz="2175" baseline="-11494" dirty="0">
                <a:latin typeface="Cambria Math"/>
                <a:cs typeface="Cambria Math"/>
              </a:rPr>
              <a:t>𝜃</a:t>
            </a:r>
            <a:r>
              <a:rPr sz="2175" spc="-270" baseline="-11494" dirty="0">
                <a:latin typeface="Cambria Math"/>
                <a:cs typeface="Cambria Math"/>
              </a:rPr>
              <a:t> </a:t>
            </a:r>
            <a:r>
              <a:rPr sz="1750" spc="50" dirty="0">
                <a:latin typeface="Cambria Math"/>
                <a:cs typeface="Cambria Math"/>
              </a:rPr>
              <a:t>(𝑠)</a:t>
            </a:r>
            <a:r>
              <a:rPr sz="1750" spc="385" dirty="0">
                <a:latin typeface="Cambria Math"/>
                <a:cs typeface="Cambria Math"/>
              </a:rPr>
              <a:t> </a:t>
            </a:r>
            <a:r>
              <a:rPr sz="3600" spc="487" baseline="10416" dirty="0">
                <a:latin typeface="Cambria Math"/>
                <a:cs typeface="Cambria Math"/>
              </a:rPr>
              <a:t>𝑅</a:t>
            </a:r>
            <a:r>
              <a:rPr sz="3600" spc="382" baseline="10416" dirty="0">
                <a:latin typeface="Cambria Math"/>
                <a:cs typeface="Cambria Math"/>
              </a:rPr>
              <a:t>(</a:t>
            </a:r>
            <a:r>
              <a:rPr sz="3600" spc="217" baseline="10416" dirty="0">
                <a:latin typeface="Cambria Math"/>
                <a:cs typeface="Cambria Math"/>
              </a:rPr>
              <a:t>𝑠</a:t>
            </a:r>
            <a:r>
              <a:rPr sz="3600" spc="-1289" baseline="10416" dirty="0">
                <a:latin typeface="Cambria Math"/>
                <a:cs typeface="Cambria Math"/>
              </a:rPr>
              <a:t>Ƹ</a:t>
            </a:r>
            <a:r>
              <a:rPr sz="3600" spc="120" baseline="10416" dirty="0">
                <a:latin typeface="Cambria Math"/>
                <a:cs typeface="Cambria Math"/>
              </a:rPr>
              <a:t>)</a:t>
            </a:r>
            <a:endParaRPr sz="3600" baseline="10416">
              <a:latin typeface="Cambria Math"/>
              <a:cs typeface="Cambria Math"/>
            </a:endParaRPr>
          </a:p>
          <a:p>
            <a:pPr marL="393065" indent="-342265">
              <a:lnSpc>
                <a:spcPct val="100000"/>
              </a:lnSpc>
              <a:spcBef>
                <a:spcPts val="315"/>
              </a:spcBef>
              <a:buClr>
                <a:srgbClr val="8A1515"/>
              </a:buClr>
              <a:buFont typeface="Times New Roman"/>
              <a:buChar char="•"/>
              <a:tabLst>
                <a:tab pos="393065" algn="l"/>
                <a:tab pos="393700" algn="l"/>
              </a:tabLst>
            </a:pPr>
            <a:r>
              <a:rPr sz="2400" dirty="0">
                <a:latin typeface="Calibri"/>
                <a:cs typeface="Calibri"/>
              </a:rPr>
              <a:t>Let’s</a:t>
            </a:r>
            <a:r>
              <a:rPr sz="2400" spc="-35" dirty="0">
                <a:latin typeface="Calibri"/>
                <a:cs typeface="Calibri"/>
              </a:rPr>
              <a:t> </a:t>
            </a:r>
            <a:r>
              <a:rPr sz="2400" dirty="0">
                <a:latin typeface="Calibri"/>
                <a:cs typeface="Calibri"/>
              </a:rPr>
              <a:t>try</a:t>
            </a:r>
            <a:r>
              <a:rPr sz="2400" spc="-25" dirty="0">
                <a:latin typeface="Calibri"/>
                <a:cs typeface="Calibri"/>
              </a:rPr>
              <a:t> </a:t>
            </a:r>
            <a:r>
              <a:rPr sz="2400" dirty="0">
                <a:latin typeface="Calibri"/>
                <a:cs typeface="Calibri"/>
              </a:rPr>
              <a:t>doing</a:t>
            </a:r>
            <a:r>
              <a:rPr sz="2400" spc="-30" dirty="0">
                <a:latin typeface="Calibri"/>
                <a:cs typeface="Calibri"/>
              </a:rPr>
              <a:t> </a:t>
            </a:r>
            <a:r>
              <a:rPr sz="2400" dirty="0">
                <a:latin typeface="Calibri"/>
                <a:cs typeface="Calibri"/>
              </a:rPr>
              <a:t>gradient</a:t>
            </a:r>
            <a:r>
              <a:rPr sz="2400" spc="-40" dirty="0">
                <a:latin typeface="Calibri"/>
                <a:cs typeface="Calibri"/>
              </a:rPr>
              <a:t> </a:t>
            </a:r>
            <a:r>
              <a:rPr sz="2400" spc="-10" dirty="0">
                <a:latin typeface="Calibri"/>
                <a:cs typeface="Calibri"/>
              </a:rPr>
              <a:t>ascent!</a:t>
            </a:r>
            <a:endParaRPr sz="2400">
              <a:latin typeface="Calibri"/>
              <a:cs typeface="Calibri"/>
            </a:endParaRPr>
          </a:p>
        </p:txBody>
      </p:sp>
      <p:sp>
        <p:nvSpPr>
          <p:cNvPr id="6" name="object 6"/>
          <p:cNvSpPr/>
          <p:nvPr/>
        </p:nvSpPr>
        <p:spPr>
          <a:xfrm>
            <a:off x="8295132" y="2711449"/>
            <a:ext cx="66675" cy="284480"/>
          </a:xfrm>
          <a:custGeom>
            <a:avLst/>
            <a:gdLst/>
            <a:ahLst/>
            <a:cxnLst/>
            <a:rect l="l" t="t" r="r" b="b"/>
            <a:pathLst>
              <a:path w="66675" h="284480">
                <a:moveTo>
                  <a:pt x="66675" y="0"/>
                </a:moveTo>
                <a:lnTo>
                  <a:pt x="0" y="0"/>
                </a:lnTo>
                <a:lnTo>
                  <a:pt x="0" y="11430"/>
                </a:lnTo>
                <a:lnTo>
                  <a:pt x="41910" y="11430"/>
                </a:lnTo>
                <a:lnTo>
                  <a:pt x="41910" y="273050"/>
                </a:lnTo>
                <a:lnTo>
                  <a:pt x="0" y="273050"/>
                </a:lnTo>
                <a:lnTo>
                  <a:pt x="0" y="284480"/>
                </a:lnTo>
                <a:lnTo>
                  <a:pt x="66675" y="284480"/>
                </a:lnTo>
                <a:lnTo>
                  <a:pt x="66675" y="273050"/>
                </a:lnTo>
                <a:lnTo>
                  <a:pt x="66675" y="11430"/>
                </a:lnTo>
                <a:lnTo>
                  <a:pt x="66675" y="0"/>
                </a:lnTo>
                <a:close/>
              </a:path>
            </a:pathLst>
          </a:custGeom>
          <a:solidFill>
            <a:srgbClr val="000000"/>
          </a:solidFill>
        </p:spPr>
        <p:txBody>
          <a:bodyPr wrap="square" lIns="0" tIns="0" rIns="0" bIns="0" rtlCol="0"/>
          <a:lstStyle/>
          <a:p>
            <a:endParaRPr/>
          </a:p>
        </p:txBody>
      </p:sp>
      <p:sp>
        <p:nvSpPr>
          <p:cNvPr id="7" name="object 7"/>
          <p:cNvSpPr/>
          <p:nvPr/>
        </p:nvSpPr>
        <p:spPr>
          <a:xfrm>
            <a:off x="7612380" y="2711449"/>
            <a:ext cx="67310" cy="284480"/>
          </a:xfrm>
          <a:custGeom>
            <a:avLst/>
            <a:gdLst/>
            <a:ahLst/>
            <a:cxnLst/>
            <a:rect l="l" t="t" r="r" b="b"/>
            <a:pathLst>
              <a:path w="67309" h="284480">
                <a:moveTo>
                  <a:pt x="66802" y="0"/>
                </a:moveTo>
                <a:lnTo>
                  <a:pt x="0" y="0"/>
                </a:lnTo>
                <a:lnTo>
                  <a:pt x="0" y="11430"/>
                </a:lnTo>
                <a:lnTo>
                  <a:pt x="0" y="273050"/>
                </a:lnTo>
                <a:lnTo>
                  <a:pt x="0" y="284480"/>
                </a:lnTo>
                <a:lnTo>
                  <a:pt x="66802" y="284480"/>
                </a:lnTo>
                <a:lnTo>
                  <a:pt x="66802" y="273050"/>
                </a:lnTo>
                <a:lnTo>
                  <a:pt x="24892" y="273050"/>
                </a:lnTo>
                <a:lnTo>
                  <a:pt x="24892" y="11430"/>
                </a:lnTo>
                <a:lnTo>
                  <a:pt x="66802" y="11430"/>
                </a:lnTo>
                <a:lnTo>
                  <a:pt x="66802" y="0"/>
                </a:lnTo>
                <a:close/>
              </a:path>
            </a:pathLst>
          </a:custGeom>
          <a:solidFill>
            <a:srgbClr val="000000"/>
          </a:solidFill>
        </p:spPr>
        <p:txBody>
          <a:bodyPr wrap="square" lIns="0" tIns="0" rIns="0" bIns="0" rtlCol="0"/>
          <a:lstStyle/>
          <a:p>
            <a:endParaRPr/>
          </a:p>
        </p:txBody>
      </p:sp>
      <p:sp>
        <p:nvSpPr>
          <p:cNvPr id="8" name="object 8"/>
          <p:cNvSpPr txBox="1"/>
          <p:nvPr/>
        </p:nvSpPr>
        <p:spPr>
          <a:xfrm>
            <a:off x="637133" y="4001465"/>
            <a:ext cx="10984230" cy="1565910"/>
          </a:xfrm>
          <a:prstGeom prst="rect">
            <a:avLst/>
          </a:prstGeom>
        </p:spPr>
        <p:txBody>
          <a:bodyPr vert="horz" wrap="square" lIns="0" tIns="12700" rIns="0" bIns="0" rtlCol="0">
            <a:spAutoFit/>
          </a:bodyPr>
          <a:lstStyle/>
          <a:p>
            <a:pPr marL="354965" indent="-342265">
              <a:lnSpc>
                <a:spcPct val="100000"/>
              </a:lnSpc>
              <a:spcBef>
                <a:spcPts val="100"/>
              </a:spcBef>
              <a:buClr>
                <a:srgbClr val="8A1515"/>
              </a:buClr>
              <a:buFont typeface="Times New Roman"/>
              <a:buChar char="•"/>
              <a:tabLst>
                <a:tab pos="354965" algn="l"/>
                <a:tab pos="355600" algn="l"/>
              </a:tabLst>
            </a:pPr>
            <a:r>
              <a:rPr sz="2400" b="1" dirty="0">
                <a:latin typeface="Calibri"/>
                <a:cs typeface="Calibri"/>
              </a:rPr>
              <a:t>Policy</a:t>
            </a:r>
            <a:r>
              <a:rPr sz="2400" b="1" spc="-70" dirty="0">
                <a:latin typeface="Calibri"/>
                <a:cs typeface="Calibri"/>
              </a:rPr>
              <a:t> </a:t>
            </a:r>
            <a:r>
              <a:rPr sz="2400" b="1" dirty="0">
                <a:latin typeface="Calibri"/>
                <a:cs typeface="Calibri"/>
              </a:rPr>
              <a:t>gradient</a:t>
            </a:r>
            <a:r>
              <a:rPr sz="2400" b="1" spc="-25" dirty="0">
                <a:latin typeface="Calibri"/>
                <a:cs typeface="Calibri"/>
              </a:rPr>
              <a:t> </a:t>
            </a:r>
            <a:r>
              <a:rPr sz="2400" dirty="0">
                <a:latin typeface="Calibri"/>
                <a:cs typeface="Calibri"/>
              </a:rPr>
              <a:t>methods</a:t>
            </a:r>
            <a:r>
              <a:rPr sz="2400" spc="-50" dirty="0">
                <a:latin typeface="Calibri"/>
                <a:cs typeface="Calibri"/>
              </a:rPr>
              <a:t> </a:t>
            </a:r>
            <a:r>
              <a:rPr sz="2400" dirty="0">
                <a:latin typeface="Calibri"/>
                <a:cs typeface="Calibri"/>
              </a:rPr>
              <a:t>in</a:t>
            </a:r>
            <a:r>
              <a:rPr sz="2400" spc="-45" dirty="0">
                <a:latin typeface="Calibri"/>
                <a:cs typeface="Calibri"/>
              </a:rPr>
              <a:t> </a:t>
            </a:r>
            <a:r>
              <a:rPr sz="2400" dirty="0">
                <a:latin typeface="Calibri"/>
                <a:cs typeface="Calibri"/>
              </a:rPr>
              <a:t>RL</a:t>
            </a:r>
            <a:r>
              <a:rPr sz="2400" spc="-45" dirty="0">
                <a:latin typeface="Calibri"/>
                <a:cs typeface="Calibri"/>
              </a:rPr>
              <a:t> </a:t>
            </a:r>
            <a:r>
              <a:rPr sz="2400" dirty="0">
                <a:latin typeface="Calibri"/>
                <a:cs typeface="Calibri"/>
              </a:rPr>
              <a:t>(e.g.,</a:t>
            </a:r>
            <a:r>
              <a:rPr sz="2400" spc="-70" dirty="0">
                <a:latin typeface="Calibri"/>
                <a:cs typeface="Calibri"/>
              </a:rPr>
              <a:t> </a:t>
            </a:r>
            <a:r>
              <a:rPr sz="2400" dirty="0">
                <a:latin typeface="Calibri"/>
                <a:cs typeface="Calibri"/>
              </a:rPr>
              <a:t>REINFORCE;</a:t>
            </a:r>
            <a:r>
              <a:rPr sz="2400" spc="-95" dirty="0">
                <a:latin typeface="Calibri"/>
                <a:cs typeface="Calibri"/>
              </a:rPr>
              <a:t> </a:t>
            </a:r>
            <a:r>
              <a:rPr sz="2400" dirty="0">
                <a:latin typeface="Calibri"/>
                <a:cs typeface="Calibri"/>
              </a:rPr>
              <a:t>[</a:t>
            </a:r>
            <a:r>
              <a:rPr sz="2400" u="sng" dirty="0">
                <a:solidFill>
                  <a:srgbClr val="007A92"/>
                </a:solidFill>
                <a:uFill>
                  <a:solidFill>
                    <a:srgbClr val="007A92"/>
                  </a:solidFill>
                </a:uFill>
                <a:latin typeface="Calibri"/>
                <a:cs typeface="Calibri"/>
              </a:rPr>
              <a:t>Williams,</a:t>
            </a:r>
            <a:r>
              <a:rPr sz="2400" u="sng" spc="-6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1992</a:t>
            </a:r>
            <a:r>
              <a:rPr sz="2400" dirty="0">
                <a:latin typeface="Calibri"/>
                <a:cs typeface="Calibri"/>
              </a:rPr>
              <a:t>])</a:t>
            </a:r>
            <a:r>
              <a:rPr sz="2400" spc="-35" dirty="0">
                <a:latin typeface="Calibri"/>
                <a:cs typeface="Calibri"/>
              </a:rPr>
              <a:t> </a:t>
            </a:r>
            <a:r>
              <a:rPr sz="2400" dirty="0">
                <a:latin typeface="Calibri"/>
                <a:cs typeface="Calibri"/>
              </a:rPr>
              <a:t>give</a:t>
            </a:r>
            <a:r>
              <a:rPr sz="2400" spc="-25" dirty="0">
                <a:latin typeface="Calibri"/>
                <a:cs typeface="Calibri"/>
              </a:rPr>
              <a:t> </a:t>
            </a:r>
            <a:r>
              <a:rPr sz="2400" dirty="0">
                <a:latin typeface="Calibri"/>
                <a:cs typeface="Calibri"/>
              </a:rPr>
              <a:t>us</a:t>
            </a:r>
            <a:r>
              <a:rPr sz="2400" spc="-50" dirty="0">
                <a:latin typeface="Calibri"/>
                <a:cs typeface="Calibri"/>
              </a:rPr>
              <a:t> </a:t>
            </a:r>
            <a:r>
              <a:rPr sz="2400" dirty="0">
                <a:latin typeface="Calibri"/>
                <a:cs typeface="Calibri"/>
              </a:rPr>
              <a:t>tools</a:t>
            </a:r>
            <a:r>
              <a:rPr sz="2400" spc="-35" dirty="0">
                <a:latin typeface="Calibri"/>
                <a:cs typeface="Calibri"/>
              </a:rPr>
              <a:t> </a:t>
            </a:r>
            <a:r>
              <a:rPr sz="2400" spc="-25" dirty="0">
                <a:latin typeface="Calibri"/>
                <a:cs typeface="Calibri"/>
              </a:rPr>
              <a:t>for</a:t>
            </a:r>
            <a:endParaRPr sz="2400">
              <a:latin typeface="Calibri"/>
              <a:cs typeface="Calibri"/>
            </a:endParaRPr>
          </a:p>
          <a:p>
            <a:pPr marL="355600">
              <a:lnSpc>
                <a:spcPct val="100000"/>
              </a:lnSpc>
              <a:spcBef>
                <a:spcPts val="5"/>
              </a:spcBef>
            </a:pPr>
            <a:r>
              <a:rPr sz="2400" dirty="0">
                <a:latin typeface="Calibri"/>
                <a:cs typeface="Calibri"/>
              </a:rPr>
              <a:t>estimating</a:t>
            </a:r>
            <a:r>
              <a:rPr sz="2400" spc="-110" dirty="0">
                <a:latin typeface="Calibri"/>
                <a:cs typeface="Calibri"/>
              </a:rPr>
              <a:t> </a:t>
            </a:r>
            <a:r>
              <a:rPr sz="2400" dirty="0">
                <a:latin typeface="Calibri"/>
                <a:cs typeface="Calibri"/>
              </a:rPr>
              <a:t>and</a:t>
            </a:r>
            <a:r>
              <a:rPr sz="2400" spc="-20" dirty="0">
                <a:latin typeface="Calibri"/>
                <a:cs typeface="Calibri"/>
              </a:rPr>
              <a:t> </a:t>
            </a:r>
            <a:r>
              <a:rPr sz="2400" dirty="0">
                <a:latin typeface="Calibri"/>
                <a:cs typeface="Calibri"/>
              </a:rPr>
              <a:t>optimizing</a:t>
            </a:r>
            <a:r>
              <a:rPr sz="2400" spc="-70" dirty="0">
                <a:latin typeface="Calibri"/>
                <a:cs typeface="Calibri"/>
              </a:rPr>
              <a:t> </a:t>
            </a:r>
            <a:r>
              <a:rPr sz="2400" dirty="0">
                <a:latin typeface="Calibri"/>
                <a:cs typeface="Calibri"/>
              </a:rPr>
              <a:t>this</a:t>
            </a:r>
            <a:r>
              <a:rPr sz="2400" spc="-25" dirty="0">
                <a:latin typeface="Calibri"/>
                <a:cs typeface="Calibri"/>
              </a:rPr>
              <a:t> </a:t>
            </a:r>
            <a:r>
              <a:rPr sz="2400" spc="-10" dirty="0">
                <a:latin typeface="Calibri"/>
                <a:cs typeface="Calibri"/>
              </a:rPr>
              <a:t>objective.</a:t>
            </a:r>
            <a:endParaRPr sz="2400">
              <a:latin typeface="Calibri"/>
              <a:cs typeface="Calibri"/>
            </a:endParaRPr>
          </a:p>
          <a:p>
            <a:pPr marL="354965" marR="5080" indent="-342265">
              <a:lnSpc>
                <a:spcPct val="100000"/>
              </a:lnSpc>
              <a:spcBef>
                <a:spcPts val="600"/>
              </a:spcBef>
              <a:buClr>
                <a:srgbClr val="8A1515"/>
              </a:buClr>
              <a:buFont typeface="Times New Roman"/>
              <a:buChar char="•"/>
              <a:tabLst>
                <a:tab pos="354965" algn="l"/>
                <a:tab pos="355600" algn="l"/>
              </a:tabLst>
            </a:pPr>
            <a:r>
              <a:rPr sz="2400" dirty="0">
                <a:latin typeface="Calibri"/>
                <a:cs typeface="Calibri"/>
              </a:rPr>
              <a:t>We’ll</a:t>
            </a:r>
            <a:r>
              <a:rPr sz="2400" spc="-15" dirty="0">
                <a:latin typeface="Calibri"/>
                <a:cs typeface="Calibri"/>
              </a:rPr>
              <a:t> </a:t>
            </a:r>
            <a:r>
              <a:rPr sz="2400" dirty="0">
                <a:latin typeface="Calibri"/>
                <a:cs typeface="Calibri"/>
              </a:rPr>
              <a:t>describe</a:t>
            </a:r>
            <a:r>
              <a:rPr sz="2400" spc="-20" dirty="0">
                <a:latin typeface="Calibri"/>
                <a:cs typeface="Calibri"/>
              </a:rPr>
              <a:t> </a:t>
            </a:r>
            <a:r>
              <a:rPr sz="2400" dirty="0">
                <a:latin typeface="Calibri"/>
                <a:cs typeface="Calibri"/>
              </a:rPr>
              <a:t>a</a:t>
            </a:r>
            <a:r>
              <a:rPr sz="2400" spc="-15" dirty="0">
                <a:latin typeface="Calibri"/>
                <a:cs typeface="Calibri"/>
              </a:rPr>
              <a:t> </a:t>
            </a:r>
            <a:r>
              <a:rPr sz="2400" i="1" dirty="0">
                <a:solidFill>
                  <a:srgbClr val="C00000"/>
                </a:solidFill>
                <a:latin typeface="Calibri"/>
                <a:cs typeface="Calibri"/>
              </a:rPr>
              <a:t>very</a:t>
            </a:r>
            <a:r>
              <a:rPr sz="2400" i="1" spc="-5" dirty="0">
                <a:solidFill>
                  <a:srgbClr val="C00000"/>
                </a:solidFill>
                <a:latin typeface="Calibri"/>
                <a:cs typeface="Calibri"/>
              </a:rPr>
              <a:t> </a:t>
            </a:r>
            <a:r>
              <a:rPr sz="2400" i="1" spc="-20" dirty="0">
                <a:solidFill>
                  <a:srgbClr val="C00000"/>
                </a:solidFill>
                <a:latin typeface="Calibri"/>
                <a:cs typeface="Calibri"/>
              </a:rPr>
              <a:t>high-</a:t>
            </a:r>
            <a:r>
              <a:rPr sz="2400" i="1" dirty="0">
                <a:solidFill>
                  <a:srgbClr val="C00000"/>
                </a:solidFill>
                <a:latin typeface="Calibri"/>
                <a:cs typeface="Calibri"/>
              </a:rPr>
              <a:t>level</a:t>
            </a:r>
            <a:r>
              <a:rPr sz="2400" i="1" spc="10" dirty="0">
                <a:solidFill>
                  <a:srgbClr val="C00000"/>
                </a:solidFill>
                <a:latin typeface="Calibri"/>
                <a:cs typeface="Calibri"/>
              </a:rPr>
              <a:t> </a:t>
            </a:r>
            <a:r>
              <a:rPr sz="2400" i="1" dirty="0">
                <a:latin typeface="Calibri"/>
                <a:cs typeface="Calibri"/>
              </a:rPr>
              <a:t>mathematical</a:t>
            </a:r>
            <a:r>
              <a:rPr sz="2400" i="1" spc="-5" dirty="0">
                <a:latin typeface="Calibri"/>
                <a:cs typeface="Calibri"/>
              </a:rPr>
              <a:t> </a:t>
            </a:r>
            <a:r>
              <a:rPr sz="2400" dirty="0">
                <a:latin typeface="Calibri"/>
                <a:cs typeface="Calibri"/>
              </a:rPr>
              <a:t>overview of</a:t>
            </a:r>
            <a:r>
              <a:rPr sz="2400" spc="-5" dirty="0">
                <a:latin typeface="Calibri"/>
                <a:cs typeface="Calibri"/>
              </a:rPr>
              <a:t> </a:t>
            </a:r>
            <a:r>
              <a:rPr sz="2400" dirty="0">
                <a:latin typeface="Calibri"/>
                <a:cs typeface="Calibri"/>
              </a:rPr>
              <a:t>the</a:t>
            </a:r>
            <a:r>
              <a:rPr sz="2400" spc="-30" dirty="0">
                <a:latin typeface="Calibri"/>
                <a:cs typeface="Calibri"/>
              </a:rPr>
              <a:t> </a:t>
            </a:r>
            <a:r>
              <a:rPr sz="2400" dirty="0">
                <a:latin typeface="Calibri"/>
                <a:cs typeface="Calibri"/>
              </a:rPr>
              <a:t>simplest</a:t>
            </a:r>
            <a:r>
              <a:rPr sz="2400" spc="-40" dirty="0">
                <a:latin typeface="Calibri"/>
                <a:cs typeface="Calibri"/>
              </a:rPr>
              <a:t> </a:t>
            </a:r>
            <a:r>
              <a:rPr sz="2400" dirty="0">
                <a:latin typeface="Calibri"/>
                <a:cs typeface="Calibri"/>
              </a:rPr>
              <a:t>policy</a:t>
            </a:r>
            <a:r>
              <a:rPr sz="2400" spc="-35" dirty="0">
                <a:latin typeface="Calibri"/>
                <a:cs typeface="Calibri"/>
              </a:rPr>
              <a:t> </a:t>
            </a:r>
            <a:r>
              <a:rPr sz="2400" spc="-10" dirty="0">
                <a:latin typeface="Calibri"/>
                <a:cs typeface="Calibri"/>
              </a:rPr>
              <a:t>gradient </a:t>
            </a:r>
            <a:r>
              <a:rPr sz="2400" dirty="0">
                <a:latin typeface="Calibri"/>
                <a:cs typeface="Calibri"/>
              </a:rPr>
              <a:t>estimator,</a:t>
            </a:r>
            <a:r>
              <a:rPr sz="2400" spc="-80" dirty="0">
                <a:latin typeface="Calibri"/>
                <a:cs typeface="Calibri"/>
              </a:rPr>
              <a:t> </a:t>
            </a:r>
            <a:r>
              <a:rPr sz="2400" dirty="0">
                <a:latin typeface="Calibri"/>
                <a:cs typeface="Calibri"/>
              </a:rPr>
              <a:t>but</a:t>
            </a:r>
            <a:r>
              <a:rPr sz="2400" spc="-25" dirty="0">
                <a:latin typeface="Calibri"/>
                <a:cs typeface="Calibri"/>
              </a:rPr>
              <a:t> </a:t>
            </a:r>
            <a:r>
              <a:rPr sz="2400" dirty="0">
                <a:latin typeface="Calibri"/>
                <a:cs typeface="Calibri"/>
              </a:rPr>
              <a:t>a</a:t>
            </a:r>
            <a:r>
              <a:rPr sz="2400" spc="-35" dirty="0">
                <a:latin typeface="Calibri"/>
                <a:cs typeface="Calibri"/>
              </a:rPr>
              <a:t> </a:t>
            </a:r>
            <a:r>
              <a:rPr sz="2400" dirty="0">
                <a:latin typeface="Calibri"/>
                <a:cs typeface="Calibri"/>
              </a:rPr>
              <a:t>full</a:t>
            </a:r>
            <a:r>
              <a:rPr sz="2400" spc="-15" dirty="0">
                <a:latin typeface="Calibri"/>
                <a:cs typeface="Calibri"/>
              </a:rPr>
              <a:t> </a:t>
            </a:r>
            <a:r>
              <a:rPr sz="2400" dirty="0">
                <a:latin typeface="Calibri"/>
                <a:cs typeface="Calibri"/>
              </a:rPr>
              <a:t>treatment</a:t>
            </a:r>
            <a:r>
              <a:rPr sz="2400" spc="-75" dirty="0">
                <a:latin typeface="Calibri"/>
                <a:cs typeface="Calibri"/>
              </a:rPr>
              <a:t> </a:t>
            </a:r>
            <a:r>
              <a:rPr sz="2400" dirty="0">
                <a:latin typeface="Calibri"/>
                <a:cs typeface="Calibri"/>
              </a:rPr>
              <a:t>of</a:t>
            </a:r>
            <a:r>
              <a:rPr sz="2400" spc="-30" dirty="0">
                <a:latin typeface="Calibri"/>
                <a:cs typeface="Calibri"/>
              </a:rPr>
              <a:t> </a:t>
            </a:r>
            <a:r>
              <a:rPr sz="2400" dirty="0">
                <a:latin typeface="Calibri"/>
                <a:cs typeface="Calibri"/>
              </a:rPr>
              <a:t>RL</a:t>
            </a:r>
            <a:r>
              <a:rPr sz="2400" spc="-25" dirty="0">
                <a:latin typeface="Calibri"/>
                <a:cs typeface="Calibri"/>
              </a:rPr>
              <a:t> </a:t>
            </a:r>
            <a:r>
              <a:rPr sz="2400" dirty="0">
                <a:latin typeface="Calibri"/>
                <a:cs typeface="Calibri"/>
              </a:rPr>
              <a:t>is</a:t>
            </a:r>
            <a:r>
              <a:rPr sz="2400" spc="-30" dirty="0">
                <a:latin typeface="Calibri"/>
                <a:cs typeface="Calibri"/>
              </a:rPr>
              <a:t> </a:t>
            </a:r>
            <a:r>
              <a:rPr sz="2400" dirty="0">
                <a:latin typeface="Calibri"/>
                <a:cs typeface="Calibri"/>
              </a:rPr>
              <a:t>outside</a:t>
            </a:r>
            <a:r>
              <a:rPr sz="2400" spc="-25" dirty="0">
                <a:latin typeface="Calibri"/>
                <a:cs typeface="Calibri"/>
              </a:rPr>
              <a:t> </a:t>
            </a:r>
            <a:r>
              <a:rPr sz="2400" dirty="0">
                <a:latin typeface="Calibri"/>
                <a:cs typeface="Calibri"/>
              </a:rPr>
              <a:t>the</a:t>
            </a:r>
            <a:r>
              <a:rPr sz="2400" spc="-25" dirty="0">
                <a:latin typeface="Calibri"/>
                <a:cs typeface="Calibri"/>
              </a:rPr>
              <a:t> </a:t>
            </a:r>
            <a:r>
              <a:rPr sz="2400" dirty="0">
                <a:latin typeface="Calibri"/>
                <a:cs typeface="Calibri"/>
              </a:rPr>
              <a:t>scope</a:t>
            </a:r>
            <a:r>
              <a:rPr sz="2400" spc="-35" dirty="0">
                <a:latin typeface="Calibri"/>
                <a:cs typeface="Calibri"/>
              </a:rPr>
              <a:t> </a:t>
            </a:r>
            <a:r>
              <a:rPr sz="2400" dirty="0">
                <a:latin typeface="Calibri"/>
                <a:cs typeface="Calibri"/>
              </a:rPr>
              <a:t>of</a:t>
            </a:r>
            <a:r>
              <a:rPr sz="2400" spc="-15" dirty="0">
                <a:latin typeface="Calibri"/>
                <a:cs typeface="Calibri"/>
              </a:rPr>
              <a:t> </a:t>
            </a:r>
            <a:r>
              <a:rPr sz="2400" dirty="0">
                <a:latin typeface="Calibri"/>
                <a:cs typeface="Calibri"/>
              </a:rPr>
              <a:t>this</a:t>
            </a:r>
            <a:r>
              <a:rPr sz="2400" spc="-40" dirty="0">
                <a:latin typeface="Calibri"/>
                <a:cs typeface="Calibri"/>
              </a:rPr>
              <a:t> </a:t>
            </a:r>
            <a:r>
              <a:rPr sz="2400" spc="-10" dirty="0">
                <a:latin typeface="Calibri"/>
                <a:cs typeface="Calibri"/>
              </a:rPr>
              <a:t>course.</a:t>
            </a:r>
            <a:endParaRPr sz="2400">
              <a:latin typeface="Calibri"/>
              <a:cs typeface="Calibri"/>
            </a:endParaRPr>
          </a:p>
        </p:txBody>
      </p:sp>
      <p:sp>
        <p:nvSpPr>
          <p:cNvPr id="9" name="object 9"/>
          <p:cNvSpPr txBox="1"/>
          <p:nvPr/>
        </p:nvSpPr>
        <p:spPr>
          <a:xfrm>
            <a:off x="8768842" y="2757042"/>
            <a:ext cx="2426335" cy="1123315"/>
          </a:xfrm>
          <a:prstGeom prst="rect">
            <a:avLst/>
          </a:prstGeom>
        </p:spPr>
        <p:txBody>
          <a:bodyPr vert="horz" wrap="square" lIns="0" tIns="12700" rIns="0" bIns="0" rtlCol="0">
            <a:spAutoFit/>
          </a:bodyPr>
          <a:lstStyle/>
          <a:p>
            <a:pPr marL="12700" marR="5080">
              <a:lnSpc>
                <a:spcPct val="100000"/>
              </a:lnSpc>
              <a:spcBef>
                <a:spcPts val="100"/>
              </a:spcBef>
            </a:pPr>
            <a:r>
              <a:rPr sz="2400" b="1" dirty="0">
                <a:solidFill>
                  <a:srgbClr val="5F0057"/>
                </a:solidFill>
                <a:latin typeface="Calibri"/>
                <a:cs typeface="Calibri"/>
              </a:rPr>
              <a:t>What</a:t>
            </a:r>
            <a:r>
              <a:rPr sz="2400" b="1" spc="-25" dirty="0">
                <a:solidFill>
                  <a:srgbClr val="5F0057"/>
                </a:solidFill>
                <a:latin typeface="Calibri"/>
                <a:cs typeface="Calibri"/>
              </a:rPr>
              <a:t> </a:t>
            </a:r>
            <a:r>
              <a:rPr sz="2400" b="1" dirty="0">
                <a:solidFill>
                  <a:srgbClr val="5F0057"/>
                </a:solidFill>
                <a:latin typeface="Calibri"/>
                <a:cs typeface="Calibri"/>
              </a:rPr>
              <a:t>if</a:t>
            </a:r>
            <a:r>
              <a:rPr sz="2400" b="1" spc="-25" dirty="0">
                <a:solidFill>
                  <a:srgbClr val="5F0057"/>
                </a:solidFill>
                <a:latin typeface="Calibri"/>
                <a:cs typeface="Calibri"/>
              </a:rPr>
              <a:t> </a:t>
            </a:r>
            <a:r>
              <a:rPr sz="2400" b="1" dirty="0">
                <a:solidFill>
                  <a:srgbClr val="5F0057"/>
                </a:solidFill>
                <a:latin typeface="Calibri"/>
                <a:cs typeface="Calibri"/>
              </a:rPr>
              <a:t>our</a:t>
            </a:r>
            <a:r>
              <a:rPr sz="2400" b="1" spc="-35" dirty="0">
                <a:solidFill>
                  <a:srgbClr val="5F0057"/>
                </a:solidFill>
                <a:latin typeface="Calibri"/>
                <a:cs typeface="Calibri"/>
              </a:rPr>
              <a:t> </a:t>
            </a:r>
            <a:r>
              <a:rPr sz="2400" b="1" spc="-30" dirty="0">
                <a:solidFill>
                  <a:srgbClr val="5F0057"/>
                </a:solidFill>
                <a:latin typeface="Calibri"/>
                <a:cs typeface="Calibri"/>
              </a:rPr>
              <a:t>reward </a:t>
            </a:r>
            <a:r>
              <a:rPr sz="2400" b="1" dirty="0">
                <a:solidFill>
                  <a:srgbClr val="5F0057"/>
                </a:solidFill>
                <a:latin typeface="Calibri"/>
                <a:cs typeface="Calibri"/>
              </a:rPr>
              <a:t>function</a:t>
            </a:r>
            <a:r>
              <a:rPr sz="2400" b="1" spc="-35" dirty="0">
                <a:solidFill>
                  <a:srgbClr val="5F0057"/>
                </a:solidFill>
                <a:latin typeface="Calibri"/>
                <a:cs typeface="Calibri"/>
              </a:rPr>
              <a:t> </a:t>
            </a:r>
            <a:r>
              <a:rPr sz="2400" b="1" dirty="0">
                <a:solidFill>
                  <a:srgbClr val="5F0057"/>
                </a:solidFill>
                <a:latin typeface="Calibri"/>
                <a:cs typeface="Calibri"/>
              </a:rPr>
              <a:t>is</a:t>
            </a:r>
            <a:r>
              <a:rPr sz="2400" b="1" spc="-30" dirty="0">
                <a:solidFill>
                  <a:srgbClr val="5F0057"/>
                </a:solidFill>
                <a:latin typeface="Calibri"/>
                <a:cs typeface="Calibri"/>
              </a:rPr>
              <a:t> </a:t>
            </a:r>
            <a:r>
              <a:rPr sz="2400" b="1" spc="-20" dirty="0">
                <a:solidFill>
                  <a:srgbClr val="5F0057"/>
                </a:solidFill>
                <a:latin typeface="Calibri"/>
                <a:cs typeface="Calibri"/>
              </a:rPr>
              <a:t>non- </a:t>
            </a:r>
            <a:r>
              <a:rPr sz="2400" b="1" spc="-10" dirty="0">
                <a:solidFill>
                  <a:srgbClr val="5F0057"/>
                </a:solidFill>
                <a:latin typeface="Calibri"/>
                <a:cs typeface="Calibri"/>
              </a:rPr>
              <a:t>differentiable??</a:t>
            </a:r>
            <a:endParaRPr sz="2400">
              <a:latin typeface="Calibri"/>
              <a:cs typeface="Calibri"/>
            </a:endParaRPr>
          </a:p>
        </p:txBody>
      </p:sp>
      <p:grpSp>
        <p:nvGrpSpPr>
          <p:cNvPr id="10" name="object 10"/>
          <p:cNvGrpSpPr/>
          <p:nvPr/>
        </p:nvGrpSpPr>
        <p:grpSpPr>
          <a:xfrm>
            <a:off x="8001000" y="3144011"/>
            <a:ext cx="488950" cy="415925"/>
            <a:chOff x="8001000" y="3144011"/>
            <a:chExt cx="488950" cy="415925"/>
          </a:xfrm>
        </p:grpSpPr>
        <p:sp>
          <p:nvSpPr>
            <p:cNvPr id="11" name="object 11"/>
            <p:cNvSpPr/>
            <p:nvPr/>
          </p:nvSpPr>
          <p:spPr>
            <a:xfrm>
              <a:off x="8076310" y="3203066"/>
              <a:ext cx="414020" cy="356870"/>
            </a:xfrm>
            <a:custGeom>
              <a:avLst/>
              <a:gdLst/>
              <a:ahLst/>
              <a:cxnLst/>
              <a:rect l="l" t="t" r="r" b="b"/>
              <a:pathLst>
                <a:path w="414020" h="356870">
                  <a:moveTo>
                    <a:pt x="24384" y="0"/>
                  </a:moveTo>
                  <a:lnTo>
                    <a:pt x="0" y="29337"/>
                  </a:lnTo>
                  <a:lnTo>
                    <a:pt x="389000" y="356870"/>
                  </a:lnTo>
                  <a:lnTo>
                    <a:pt x="413512" y="327533"/>
                  </a:lnTo>
                  <a:lnTo>
                    <a:pt x="24384" y="0"/>
                  </a:lnTo>
                  <a:close/>
                </a:path>
              </a:pathLst>
            </a:custGeom>
            <a:solidFill>
              <a:srgbClr val="5F0057"/>
            </a:solidFill>
          </p:spPr>
          <p:txBody>
            <a:bodyPr wrap="square" lIns="0" tIns="0" rIns="0" bIns="0" rtlCol="0"/>
            <a:lstStyle/>
            <a:p>
              <a:endParaRPr/>
            </a:p>
          </p:txBody>
        </p:sp>
        <p:pic>
          <p:nvPicPr>
            <p:cNvPr id="12" name="object 12"/>
            <p:cNvPicPr/>
            <p:nvPr/>
          </p:nvPicPr>
          <p:blipFill>
            <a:blip r:embed="rId3" cstate="print"/>
            <a:stretch>
              <a:fillRect/>
            </a:stretch>
          </p:blipFill>
          <p:spPr>
            <a:xfrm>
              <a:off x="8001000" y="3144011"/>
              <a:ext cx="124205" cy="117601"/>
            </a:xfrm>
            <a:prstGeom prst="rect">
              <a:avLst/>
            </a:prstGeom>
          </p:spPr>
        </p:pic>
      </p:grpSp>
      <p:sp>
        <p:nvSpPr>
          <p:cNvPr id="13" name="object 13"/>
          <p:cNvSpPr txBox="1"/>
          <p:nvPr/>
        </p:nvSpPr>
        <p:spPr>
          <a:xfrm>
            <a:off x="3960621" y="2474976"/>
            <a:ext cx="4383405" cy="1403985"/>
          </a:xfrm>
          <a:prstGeom prst="rect">
            <a:avLst/>
          </a:prstGeom>
        </p:spPr>
        <p:txBody>
          <a:bodyPr vert="horz" wrap="square" lIns="0" tIns="153035" rIns="0" bIns="0" rtlCol="0">
            <a:spAutoFit/>
          </a:bodyPr>
          <a:lstStyle/>
          <a:p>
            <a:pPr marL="137160">
              <a:lnSpc>
                <a:spcPct val="100000"/>
              </a:lnSpc>
              <a:spcBef>
                <a:spcPts val="1205"/>
              </a:spcBef>
            </a:pPr>
            <a:r>
              <a:rPr sz="2400" dirty="0">
                <a:latin typeface="Cambria Math"/>
                <a:cs typeface="Cambria Math"/>
              </a:rPr>
              <a:t>𝜃</a:t>
            </a:r>
            <a:r>
              <a:rPr sz="2625" baseline="-12698" dirty="0">
                <a:latin typeface="Cambria Math"/>
                <a:cs typeface="Cambria Math"/>
              </a:rPr>
              <a:t>𝑡+1</a:t>
            </a:r>
            <a:r>
              <a:rPr sz="2625" spc="517" baseline="-12698" dirty="0">
                <a:latin typeface="Cambria Math"/>
                <a:cs typeface="Cambria Math"/>
              </a:rPr>
              <a:t> </a:t>
            </a:r>
            <a:r>
              <a:rPr sz="2400" dirty="0">
                <a:latin typeface="Cambria Math"/>
                <a:cs typeface="Cambria Math"/>
              </a:rPr>
              <a:t>≔</a:t>
            </a:r>
            <a:r>
              <a:rPr sz="2400" spc="120" dirty="0">
                <a:latin typeface="Cambria Math"/>
                <a:cs typeface="Cambria Math"/>
              </a:rPr>
              <a:t> </a:t>
            </a:r>
            <a:r>
              <a:rPr sz="2400" dirty="0">
                <a:latin typeface="Cambria Math"/>
                <a:cs typeface="Cambria Math"/>
              </a:rPr>
              <a:t>𝜃</a:t>
            </a:r>
            <a:r>
              <a:rPr sz="2625" baseline="-12698" dirty="0">
                <a:latin typeface="Cambria Math"/>
                <a:cs typeface="Cambria Math"/>
              </a:rPr>
              <a:t>𝑡</a:t>
            </a:r>
            <a:r>
              <a:rPr sz="2625" spc="367" baseline="-12698" dirty="0">
                <a:latin typeface="Cambria Math"/>
                <a:cs typeface="Cambria Math"/>
              </a:rPr>
              <a:t> </a:t>
            </a:r>
            <a:r>
              <a:rPr sz="2400" dirty="0">
                <a:latin typeface="Cambria Math"/>
                <a:cs typeface="Cambria Math"/>
              </a:rPr>
              <a:t>+</a:t>
            </a:r>
            <a:r>
              <a:rPr sz="2400" spc="-15" dirty="0">
                <a:latin typeface="Cambria Math"/>
                <a:cs typeface="Cambria Math"/>
              </a:rPr>
              <a:t> </a:t>
            </a:r>
            <a:r>
              <a:rPr sz="2400" dirty="0">
                <a:latin typeface="Cambria Math"/>
                <a:cs typeface="Cambria Math"/>
              </a:rPr>
              <a:t>𝛼</a:t>
            </a:r>
            <a:r>
              <a:rPr sz="2400" spc="50" dirty="0">
                <a:latin typeface="Cambria Math"/>
                <a:cs typeface="Cambria Math"/>
              </a:rPr>
              <a:t> </a:t>
            </a:r>
            <a:r>
              <a:rPr sz="2400" spc="-10" dirty="0">
                <a:latin typeface="Cambria Math"/>
                <a:cs typeface="Cambria Math"/>
              </a:rPr>
              <a:t>∇</a:t>
            </a:r>
            <a:r>
              <a:rPr sz="2625" spc="-15" baseline="-12698" dirty="0">
                <a:latin typeface="Cambria Math"/>
                <a:cs typeface="Cambria Math"/>
              </a:rPr>
              <a:t>𝜃</a:t>
            </a:r>
            <a:r>
              <a:rPr sz="2175" spc="-15" baseline="-26819" dirty="0">
                <a:latin typeface="Cambria Math"/>
                <a:cs typeface="Cambria Math"/>
              </a:rPr>
              <a:t>𝑡</a:t>
            </a:r>
            <a:r>
              <a:rPr sz="2175" spc="-209" baseline="-26819" dirty="0">
                <a:latin typeface="Cambria Math"/>
                <a:cs typeface="Cambria Math"/>
              </a:rPr>
              <a:t> </a:t>
            </a:r>
            <a:r>
              <a:rPr sz="2400" spc="65" dirty="0">
                <a:latin typeface="Cambria Math"/>
                <a:cs typeface="Cambria Math"/>
              </a:rPr>
              <a:t>𝔼</a:t>
            </a:r>
            <a:r>
              <a:rPr sz="2625" spc="22" baseline="-12698" dirty="0">
                <a:latin typeface="Cambria Math"/>
                <a:cs typeface="Cambria Math"/>
              </a:rPr>
              <a:t>𝑠</a:t>
            </a:r>
            <a:r>
              <a:rPr sz="2625" spc="-1177" baseline="-11111" dirty="0">
                <a:latin typeface="Cambria Math"/>
                <a:cs typeface="Cambria Math"/>
              </a:rPr>
              <a:t>Ƹ</a:t>
            </a:r>
            <a:r>
              <a:rPr sz="2625" spc="104" baseline="-12698" dirty="0">
                <a:latin typeface="Cambria Math"/>
                <a:cs typeface="Cambria Math"/>
              </a:rPr>
              <a:t>~</a:t>
            </a:r>
            <a:r>
              <a:rPr sz="2625" spc="97" baseline="-12698" dirty="0">
                <a:latin typeface="Cambria Math"/>
                <a:cs typeface="Cambria Math"/>
              </a:rPr>
              <a:t>𝑝</a:t>
            </a:r>
            <a:r>
              <a:rPr sz="2175" spc="120" baseline="-28735" dirty="0">
                <a:latin typeface="Cambria Math"/>
                <a:cs typeface="Cambria Math"/>
              </a:rPr>
              <a:t>𝜃</a:t>
            </a:r>
            <a:r>
              <a:rPr sz="2175" baseline="-40229" dirty="0">
                <a:latin typeface="Cambria Math"/>
                <a:cs typeface="Cambria Math"/>
              </a:rPr>
              <a:t>𝑡</a:t>
            </a:r>
            <a:r>
              <a:rPr sz="2175" spc="-187" baseline="-40229" dirty="0">
                <a:latin typeface="Cambria Math"/>
                <a:cs typeface="Cambria Math"/>
              </a:rPr>
              <a:t> </a:t>
            </a:r>
            <a:r>
              <a:rPr sz="2625" spc="82" baseline="-12698" dirty="0">
                <a:latin typeface="Cambria Math"/>
                <a:cs typeface="Cambria Math"/>
              </a:rPr>
              <a:t>(𝑠)</a:t>
            </a:r>
            <a:r>
              <a:rPr sz="2625" spc="157" baseline="-12698" dirty="0">
                <a:latin typeface="Cambria Math"/>
                <a:cs typeface="Cambria Math"/>
              </a:rPr>
              <a:t>  </a:t>
            </a:r>
            <a:r>
              <a:rPr sz="2400" spc="185" dirty="0">
                <a:latin typeface="Cambria Math"/>
                <a:cs typeface="Cambria Math"/>
              </a:rPr>
              <a:t>𝑅</a:t>
            </a:r>
            <a:r>
              <a:rPr sz="2400" spc="114" dirty="0">
                <a:latin typeface="Cambria Math"/>
                <a:cs typeface="Cambria Math"/>
              </a:rPr>
              <a:t>(</a:t>
            </a:r>
            <a:r>
              <a:rPr sz="2400" spc="5" dirty="0">
                <a:latin typeface="Cambria Math"/>
                <a:cs typeface="Cambria Math"/>
              </a:rPr>
              <a:t>𝑠</a:t>
            </a:r>
            <a:r>
              <a:rPr sz="2400" spc="-1000" dirty="0">
                <a:latin typeface="Cambria Math"/>
                <a:cs typeface="Cambria Math"/>
              </a:rPr>
              <a:t>Ƹ</a:t>
            </a:r>
            <a:r>
              <a:rPr sz="2400" spc="60" dirty="0">
                <a:latin typeface="Cambria Math"/>
                <a:cs typeface="Cambria Math"/>
              </a:rPr>
              <a:t>)</a:t>
            </a:r>
            <a:endParaRPr sz="2400">
              <a:latin typeface="Cambria Math"/>
              <a:cs typeface="Cambria Math"/>
            </a:endParaRPr>
          </a:p>
          <a:p>
            <a:pPr marL="38100" marR="1757680">
              <a:lnSpc>
                <a:spcPct val="100000"/>
              </a:lnSpc>
              <a:spcBef>
                <a:spcPts val="1105"/>
              </a:spcBef>
            </a:pPr>
            <a:r>
              <a:rPr sz="2400" b="1" dirty="0">
                <a:solidFill>
                  <a:srgbClr val="5F0057"/>
                </a:solidFill>
                <a:latin typeface="Calibri"/>
                <a:cs typeface="Calibri"/>
              </a:rPr>
              <a:t>How</a:t>
            </a:r>
            <a:r>
              <a:rPr sz="2400" b="1" spc="-45" dirty="0">
                <a:solidFill>
                  <a:srgbClr val="5F0057"/>
                </a:solidFill>
                <a:latin typeface="Calibri"/>
                <a:cs typeface="Calibri"/>
              </a:rPr>
              <a:t> </a:t>
            </a:r>
            <a:r>
              <a:rPr sz="2400" b="1" dirty="0">
                <a:solidFill>
                  <a:srgbClr val="5F0057"/>
                </a:solidFill>
                <a:latin typeface="Calibri"/>
                <a:cs typeface="Calibri"/>
              </a:rPr>
              <a:t>do</a:t>
            </a:r>
            <a:r>
              <a:rPr sz="2400" b="1" spc="-40" dirty="0">
                <a:solidFill>
                  <a:srgbClr val="5F0057"/>
                </a:solidFill>
                <a:latin typeface="Calibri"/>
                <a:cs typeface="Calibri"/>
              </a:rPr>
              <a:t> </a:t>
            </a:r>
            <a:r>
              <a:rPr sz="2400" b="1" dirty="0">
                <a:solidFill>
                  <a:srgbClr val="5F0057"/>
                </a:solidFill>
                <a:latin typeface="Calibri"/>
                <a:cs typeface="Calibri"/>
              </a:rPr>
              <a:t>we</a:t>
            </a:r>
            <a:r>
              <a:rPr sz="2400" b="1" spc="-15" dirty="0">
                <a:solidFill>
                  <a:srgbClr val="5F0057"/>
                </a:solidFill>
                <a:latin typeface="Calibri"/>
                <a:cs typeface="Calibri"/>
              </a:rPr>
              <a:t> </a:t>
            </a:r>
            <a:r>
              <a:rPr sz="2400" b="1" spc="-30" dirty="0">
                <a:solidFill>
                  <a:srgbClr val="5F0057"/>
                </a:solidFill>
                <a:latin typeface="Calibri"/>
                <a:cs typeface="Calibri"/>
              </a:rPr>
              <a:t>estimate </a:t>
            </a:r>
            <a:r>
              <a:rPr sz="2400" b="1" dirty="0">
                <a:solidFill>
                  <a:srgbClr val="5F0057"/>
                </a:solidFill>
                <a:latin typeface="Calibri"/>
                <a:cs typeface="Calibri"/>
              </a:rPr>
              <a:t>this</a:t>
            </a:r>
            <a:r>
              <a:rPr sz="2400" b="1" spc="-15" dirty="0">
                <a:solidFill>
                  <a:srgbClr val="5F0057"/>
                </a:solidFill>
                <a:latin typeface="Calibri"/>
                <a:cs typeface="Calibri"/>
              </a:rPr>
              <a:t> </a:t>
            </a:r>
            <a:r>
              <a:rPr sz="2400" b="1" spc="-10" dirty="0">
                <a:solidFill>
                  <a:srgbClr val="5F0057"/>
                </a:solidFill>
                <a:latin typeface="Calibri"/>
                <a:cs typeface="Calibri"/>
              </a:rPr>
              <a:t>expectation??</a:t>
            </a:r>
            <a:endParaRPr sz="2400">
              <a:latin typeface="Calibri"/>
              <a:cs typeface="Calibri"/>
            </a:endParaRPr>
          </a:p>
        </p:txBody>
      </p:sp>
      <p:grpSp>
        <p:nvGrpSpPr>
          <p:cNvPr id="14" name="object 14"/>
          <p:cNvGrpSpPr/>
          <p:nvPr/>
        </p:nvGrpSpPr>
        <p:grpSpPr>
          <a:xfrm>
            <a:off x="6691883" y="3166872"/>
            <a:ext cx="394970" cy="396240"/>
            <a:chOff x="6691883" y="3166872"/>
            <a:chExt cx="394970" cy="396240"/>
          </a:xfrm>
        </p:grpSpPr>
        <p:sp>
          <p:nvSpPr>
            <p:cNvPr id="15" name="object 15"/>
            <p:cNvSpPr/>
            <p:nvPr/>
          </p:nvSpPr>
          <p:spPr>
            <a:xfrm>
              <a:off x="6691883" y="3234309"/>
              <a:ext cx="327660" cy="328295"/>
            </a:xfrm>
            <a:custGeom>
              <a:avLst/>
              <a:gdLst/>
              <a:ahLst/>
              <a:cxnLst/>
              <a:rect l="l" t="t" r="r" b="b"/>
              <a:pathLst>
                <a:path w="327659" h="328295">
                  <a:moveTo>
                    <a:pt x="300355" y="0"/>
                  </a:moveTo>
                  <a:lnTo>
                    <a:pt x="0" y="301243"/>
                  </a:lnTo>
                  <a:lnTo>
                    <a:pt x="26924" y="328294"/>
                  </a:lnTo>
                  <a:lnTo>
                    <a:pt x="327151" y="27050"/>
                  </a:lnTo>
                  <a:lnTo>
                    <a:pt x="300355" y="0"/>
                  </a:lnTo>
                  <a:close/>
                </a:path>
              </a:pathLst>
            </a:custGeom>
            <a:solidFill>
              <a:srgbClr val="5F0057"/>
            </a:solidFill>
          </p:spPr>
          <p:txBody>
            <a:bodyPr wrap="square" lIns="0" tIns="0" rIns="0" bIns="0" rtlCol="0"/>
            <a:lstStyle/>
            <a:p>
              <a:endParaRPr/>
            </a:p>
          </p:txBody>
        </p:sp>
        <p:pic>
          <p:nvPicPr>
            <p:cNvPr id="16" name="object 16"/>
            <p:cNvPicPr/>
            <p:nvPr/>
          </p:nvPicPr>
          <p:blipFill>
            <a:blip r:embed="rId4" cstate="print"/>
            <a:stretch>
              <a:fillRect/>
            </a:stretch>
          </p:blipFill>
          <p:spPr>
            <a:xfrm>
              <a:off x="6965314" y="3166872"/>
              <a:ext cx="121030" cy="121538"/>
            </a:xfrm>
            <a:prstGeom prst="rect">
              <a:avLst/>
            </a:prstGeom>
          </p:spPr>
        </p:pic>
      </p:grpSp>
      <p:pic>
        <p:nvPicPr>
          <p:cNvPr id="17" name="object 17"/>
          <p:cNvPicPr/>
          <p:nvPr/>
        </p:nvPicPr>
        <p:blipFill>
          <a:blip r:embed="rId5" cstate="print"/>
          <a:stretch>
            <a:fillRect/>
          </a:stretch>
        </p:blipFill>
        <p:spPr>
          <a:xfrm>
            <a:off x="3835908" y="2557272"/>
            <a:ext cx="4908803" cy="560831"/>
          </a:xfrm>
          <a:prstGeom prst="rect">
            <a:avLst/>
          </a:prstGeom>
        </p:spPr>
      </p:pic>
      <p:pic>
        <p:nvPicPr>
          <p:cNvPr id="18" name="object 18"/>
          <p:cNvPicPr/>
          <p:nvPr/>
        </p:nvPicPr>
        <p:blipFill>
          <a:blip r:embed="rId6" cstate="print"/>
          <a:stretch>
            <a:fillRect/>
          </a:stretch>
        </p:blipFill>
        <p:spPr>
          <a:xfrm>
            <a:off x="4957571" y="1702307"/>
            <a:ext cx="2125979" cy="469391"/>
          </a:xfrm>
          <a:prstGeom prst="rect">
            <a:avLst/>
          </a:prstGeom>
        </p:spPr>
      </p:pic>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52</a:t>
            </a:fld>
            <a:endParaRPr spc="-25"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713476" y="5029200"/>
            <a:ext cx="1219200" cy="914400"/>
          </a:xfrm>
          <a:custGeom>
            <a:avLst/>
            <a:gdLst/>
            <a:ahLst/>
            <a:cxnLst/>
            <a:rect l="l" t="t" r="r" b="b"/>
            <a:pathLst>
              <a:path w="1219200" h="914400">
                <a:moveTo>
                  <a:pt x="1219200" y="0"/>
                </a:moveTo>
                <a:lnTo>
                  <a:pt x="0" y="0"/>
                </a:lnTo>
                <a:lnTo>
                  <a:pt x="0" y="914400"/>
                </a:lnTo>
                <a:lnTo>
                  <a:pt x="1219200" y="914400"/>
                </a:lnTo>
                <a:lnTo>
                  <a:pt x="1219200" y="0"/>
                </a:lnTo>
                <a:close/>
              </a:path>
            </a:pathLst>
          </a:custGeom>
          <a:solidFill>
            <a:srgbClr val="F6C2C2"/>
          </a:solidFill>
        </p:spPr>
        <p:txBody>
          <a:bodyPr wrap="square" lIns="0" tIns="0" rIns="0" bIns="0" rtlCol="0"/>
          <a:lstStyle/>
          <a:p>
            <a:endParaRPr/>
          </a:p>
        </p:txBody>
      </p:sp>
      <p:grpSp>
        <p:nvGrpSpPr>
          <p:cNvPr id="3" name="object 3"/>
          <p:cNvGrpSpPr/>
          <p:nvPr/>
        </p:nvGrpSpPr>
        <p:grpSpPr>
          <a:xfrm>
            <a:off x="4260913" y="5176837"/>
            <a:ext cx="1152525" cy="542925"/>
            <a:chOff x="4260913" y="5176837"/>
            <a:chExt cx="1152525" cy="542925"/>
          </a:xfrm>
        </p:grpSpPr>
        <p:sp>
          <p:nvSpPr>
            <p:cNvPr id="4" name="object 4"/>
            <p:cNvSpPr/>
            <p:nvPr/>
          </p:nvSpPr>
          <p:spPr>
            <a:xfrm>
              <a:off x="4265676" y="5181600"/>
              <a:ext cx="1143000" cy="533400"/>
            </a:xfrm>
            <a:custGeom>
              <a:avLst/>
              <a:gdLst/>
              <a:ahLst/>
              <a:cxnLst/>
              <a:rect l="l" t="t" r="r" b="b"/>
              <a:pathLst>
                <a:path w="1143000" h="533400">
                  <a:moveTo>
                    <a:pt x="1143000" y="0"/>
                  </a:moveTo>
                  <a:lnTo>
                    <a:pt x="0" y="0"/>
                  </a:lnTo>
                  <a:lnTo>
                    <a:pt x="0" y="533400"/>
                  </a:lnTo>
                  <a:lnTo>
                    <a:pt x="1143000" y="533400"/>
                  </a:lnTo>
                  <a:lnTo>
                    <a:pt x="1143000" y="0"/>
                  </a:lnTo>
                  <a:close/>
                </a:path>
              </a:pathLst>
            </a:custGeom>
            <a:solidFill>
              <a:srgbClr val="FFFF00"/>
            </a:solidFill>
          </p:spPr>
          <p:txBody>
            <a:bodyPr wrap="square" lIns="0" tIns="0" rIns="0" bIns="0" rtlCol="0"/>
            <a:lstStyle/>
            <a:p>
              <a:endParaRPr/>
            </a:p>
          </p:txBody>
        </p:sp>
        <p:sp>
          <p:nvSpPr>
            <p:cNvPr id="5" name="object 5"/>
            <p:cNvSpPr/>
            <p:nvPr/>
          </p:nvSpPr>
          <p:spPr>
            <a:xfrm>
              <a:off x="4265676" y="5181600"/>
              <a:ext cx="1143000" cy="533400"/>
            </a:xfrm>
            <a:custGeom>
              <a:avLst/>
              <a:gdLst/>
              <a:ahLst/>
              <a:cxnLst/>
              <a:rect l="l" t="t" r="r" b="b"/>
              <a:pathLst>
                <a:path w="1143000" h="533400">
                  <a:moveTo>
                    <a:pt x="0" y="533400"/>
                  </a:moveTo>
                  <a:lnTo>
                    <a:pt x="1143000" y="533400"/>
                  </a:lnTo>
                  <a:lnTo>
                    <a:pt x="1143000" y="0"/>
                  </a:lnTo>
                  <a:lnTo>
                    <a:pt x="0" y="0"/>
                  </a:lnTo>
                  <a:lnTo>
                    <a:pt x="0" y="533400"/>
                  </a:lnTo>
                  <a:close/>
                </a:path>
              </a:pathLst>
            </a:custGeom>
            <a:ln w="9525">
              <a:solidFill>
                <a:srgbClr val="FFFF00"/>
              </a:solidFill>
            </a:ln>
          </p:spPr>
          <p:txBody>
            <a:bodyPr wrap="square" lIns="0" tIns="0" rIns="0" bIns="0" rtlCol="0"/>
            <a:lstStyle/>
            <a:p>
              <a:endParaRPr/>
            </a:p>
          </p:txBody>
        </p:sp>
      </p:grpSp>
      <p:grpSp>
        <p:nvGrpSpPr>
          <p:cNvPr id="6" name="object 6"/>
          <p:cNvGrpSpPr/>
          <p:nvPr/>
        </p:nvGrpSpPr>
        <p:grpSpPr>
          <a:xfrm>
            <a:off x="8832913" y="1824037"/>
            <a:ext cx="1152525" cy="542925"/>
            <a:chOff x="8832913" y="1824037"/>
            <a:chExt cx="1152525" cy="542925"/>
          </a:xfrm>
        </p:grpSpPr>
        <p:sp>
          <p:nvSpPr>
            <p:cNvPr id="7" name="object 7"/>
            <p:cNvSpPr/>
            <p:nvPr/>
          </p:nvSpPr>
          <p:spPr>
            <a:xfrm>
              <a:off x="8837676" y="1828800"/>
              <a:ext cx="1143000" cy="533400"/>
            </a:xfrm>
            <a:custGeom>
              <a:avLst/>
              <a:gdLst/>
              <a:ahLst/>
              <a:cxnLst/>
              <a:rect l="l" t="t" r="r" b="b"/>
              <a:pathLst>
                <a:path w="1143000" h="533400">
                  <a:moveTo>
                    <a:pt x="1143000" y="0"/>
                  </a:moveTo>
                  <a:lnTo>
                    <a:pt x="0" y="0"/>
                  </a:lnTo>
                  <a:lnTo>
                    <a:pt x="0" y="533400"/>
                  </a:lnTo>
                  <a:lnTo>
                    <a:pt x="1143000" y="533400"/>
                  </a:lnTo>
                  <a:lnTo>
                    <a:pt x="1143000" y="0"/>
                  </a:lnTo>
                  <a:close/>
                </a:path>
              </a:pathLst>
            </a:custGeom>
            <a:solidFill>
              <a:srgbClr val="FFFF00"/>
            </a:solidFill>
          </p:spPr>
          <p:txBody>
            <a:bodyPr wrap="square" lIns="0" tIns="0" rIns="0" bIns="0" rtlCol="0"/>
            <a:lstStyle/>
            <a:p>
              <a:endParaRPr/>
            </a:p>
          </p:txBody>
        </p:sp>
        <p:sp>
          <p:nvSpPr>
            <p:cNvPr id="8" name="object 8"/>
            <p:cNvSpPr/>
            <p:nvPr/>
          </p:nvSpPr>
          <p:spPr>
            <a:xfrm>
              <a:off x="8837676" y="1828800"/>
              <a:ext cx="1143000" cy="533400"/>
            </a:xfrm>
            <a:custGeom>
              <a:avLst/>
              <a:gdLst/>
              <a:ahLst/>
              <a:cxnLst/>
              <a:rect l="l" t="t" r="r" b="b"/>
              <a:pathLst>
                <a:path w="1143000" h="533400">
                  <a:moveTo>
                    <a:pt x="0" y="533400"/>
                  </a:moveTo>
                  <a:lnTo>
                    <a:pt x="1143000" y="533400"/>
                  </a:lnTo>
                  <a:lnTo>
                    <a:pt x="1143000" y="0"/>
                  </a:lnTo>
                  <a:lnTo>
                    <a:pt x="0" y="0"/>
                  </a:lnTo>
                  <a:lnTo>
                    <a:pt x="0" y="533400"/>
                  </a:lnTo>
                  <a:close/>
                </a:path>
              </a:pathLst>
            </a:custGeom>
            <a:ln w="9525">
              <a:solidFill>
                <a:srgbClr val="FFFF00"/>
              </a:solidFill>
            </a:ln>
          </p:spPr>
          <p:txBody>
            <a:bodyPr wrap="square" lIns="0" tIns="0" rIns="0" bIns="0" rtlCol="0"/>
            <a:lstStyle/>
            <a:p>
              <a:endParaRPr/>
            </a:p>
          </p:txBody>
        </p:sp>
      </p:grpSp>
      <p:grpSp>
        <p:nvGrpSpPr>
          <p:cNvPr id="9" name="object 9"/>
          <p:cNvGrpSpPr/>
          <p:nvPr/>
        </p:nvGrpSpPr>
        <p:grpSpPr>
          <a:xfrm>
            <a:off x="6903529" y="3511105"/>
            <a:ext cx="1152525" cy="542925"/>
            <a:chOff x="6903529" y="3511105"/>
            <a:chExt cx="1152525" cy="542925"/>
          </a:xfrm>
        </p:grpSpPr>
        <p:sp>
          <p:nvSpPr>
            <p:cNvPr id="10" name="object 10"/>
            <p:cNvSpPr/>
            <p:nvPr/>
          </p:nvSpPr>
          <p:spPr>
            <a:xfrm>
              <a:off x="6908292" y="3515867"/>
              <a:ext cx="1143000" cy="533400"/>
            </a:xfrm>
            <a:custGeom>
              <a:avLst/>
              <a:gdLst/>
              <a:ahLst/>
              <a:cxnLst/>
              <a:rect l="l" t="t" r="r" b="b"/>
              <a:pathLst>
                <a:path w="1143000" h="533400">
                  <a:moveTo>
                    <a:pt x="1143000" y="0"/>
                  </a:moveTo>
                  <a:lnTo>
                    <a:pt x="0" y="0"/>
                  </a:lnTo>
                  <a:lnTo>
                    <a:pt x="0" y="533399"/>
                  </a:lnTo>
                  <a:lnTo>
                    <a:pt x="1143000" y="533399"/>
                  </a:lnTo>
                  <a:lnTo>
                    <a:pt x="1143000" y="0"/>
                  </a:lnTo>
                  <a:close/>
                </a:path>
              </a:pathLst>
            </a:custGeom>
            <a:solidFill>
              <a:srgbClr val="FFFF00"/>
            </a:solidFill>
          </p:spPr>
          <p:txBody>
            <a:bodyPr wrap="square" lIns="0" tIns="0" rIns="0" bIns="0" rtlCol="0"/>
            <a:lstStyle/>
            <a:p>
              <a:endParaRPr/>
            </a:p>
          </p:txBody>
        </p:sp>
        <p:sp>
          <p:nvSpPr>
            <p:cNvPr id="11" name="object 11"/>
            <p:cNvSpPr/>
            <p:nvPr/>
          </p:nvSpPr>
          <p:spPr>
            <a:xfrm>
              <a:off x="6908292" y="3515867"/>
              <a:ext cx="1143000" cy="533400"/>
            </a:xfrm>
            <a:custGeom>
              <a:avLst/>
              <a:gdLst/>
              <a:ahLst/>
              <a:cxnLst/>
              <a:rect l="l" t="t" r="r" b="b"/>
              <a:pathLst>
                <a:path w="1143000" h="533400">
                  <a:moveTo>
                    <a:pt x="0" y="533399"/>
                  </a:moveTo>
                  <a:lnTo>
                    <a:pt x="1143000" y="533399"/>
                  </a:lnTo>
                  <a:lnTo>
                    <a:pt x="1143000" y="0"/>
                  </a:lnTo>
                  <a:lnTo>
                    <a:pt x="0" y="0"/>
                  </a:lnTo>
                  <a:lnTo>
                    <a:pt x="0" y="533399"/>
                  </a:lnTo>
                  <a:close/>
                </a:path>
              </a:pathLst>
            </a:custGeom>
            <a:ln w="9525">
              <a:solidFill>
                <a:srgbClr val="FFFF00"/>
              </a:solidFill>
            </a:ln>
          </p:spPr>
          <p:txBody>
            <a:bodyPr wrap="square" lIns="0" tIns="0" rIns="0" bIns="0" rtlCol="0"/>
            <a:lstStyle/>
            <a:p>
              <a:endParaRPr/>
            </a:p>
          </p:txBody>
        </p:sp>
        <p:sp>
          <p:nvSpPr>
            <p:cNvPr id="12" name="object 12"/>
            <p:cNvSpPr/>
            <p:nvPr/>
          </p:nvSpPr>
          <p:spPr>
            <a:xfrm>
              <a:off x="7700772" y="3662171"/>
              <a:ext cx="346075" cy="283210"/>
            </a:xfrm>
            <a:custGeom>
              <a:avLst/>
              <a:gdLst/>
              <a:ahLst/>
              <a:cxnLst/>
              <a:rect l="l" t="t" r="r" b="b"/>
              <a:pathLst>
                <a:path w="346075" h="283210">
                  <a:moveTo>
                    <a:pt x="94107" y="11430"/>
                  </a:moveTo>
                  <a:lnTo>
                    <a:pt x="51689" y="18161"/>
                  </a:lnTo>
                  <a:lnTo>
                    <a:pt x="23368" y="49657"/>
                  </a:lnTo>
                  <a:lnTo>
                    <a:pt x="5842" y="91694"/>
                  </a:lnTo>
                  <a:lnTo>
                    <a:pt x="0" y="141605"/>
                  </a:lnTo>
                  <a:lnTo>
                    <a:pt x="1397" y="167767"/>
                  </a:lnTo>
                  <a:lnTo>
                    <a:pt x="13081" y="213741"/>
                  </a:lnTo>
                  <a:lnTo>
                    <a:pt x="36068" y="251079"/>
                  </a:lnTo>
                  <a:lnTo>
                    <a:pt x="69469" y="275844"/>
                  </a:lnTo>
                  <a:lnTo>
                    <a:pt x="90043" y="283210"/>
                  </a:lnTo>
                  <a:lnTo>
                    <a:pt x="93599" y="271780"/>
                  </a:lnTo>
                  <a:lnTo>
                    <a:pt x="77470" y="264541"/>
                  </a:lnTo>
                  <a:lnTo>
                    <a:pt x="63627" y="254635"/>
                  </a:lnTo>
                  <a:lnTo>
                    <a:pt x="35179" y="208280"/>
                  </a:lnTo>
                  <a:lnTo>
                    <a:pt x="26797" y="165100"/>
                  </a:lnTo>
                  <a:lnTo>
                    <a:pt x="25781" y="140081"/>
                  </a:lnTo>
                  <a:lnTo>
                    <a:pt x="26797" y="115951"/>
                  </a:lnTo>
                  <a:lnTo>
                    <a:pt x="35179" y="74041"/>
                  </a:lnTo>
                  <a:lnTo>
                    <a:pt x="63754" y="28448"/>
                  </a:lnTo>
                  <a:lnTo>
                    <a:pt x="94107" y="11430"/>
                  </a:lnTo>
                  <a:close/>
                </a:path>
                <a:path w="346075" h="283210">
                  <a:moveTo>
                    <a:pt x="345694" y="141605"/>
                  </a:moveTo>
                  <a:lnTo>
                    <a:pt x="332486" y="69723"/>
                  </a:lnTo>
                  <a:lnTo>
                    <a:pt x="309499" y="32258"/>
                  </a:lnTo>
                  <a:lnTo>
                    <a:pt x="276098" y="7366"/>
                  </a:lnTo>
                  <a:lnTo>
                    <a:pt x="255651" y="0"/>
                  </a:lnTo>
                  <a:lnTo>
                    <a:pt x="251587" y="11430"/>
                  </a:lnTo>
                  <a:lnTo>
                    <a:pt x="267970" y="18542"/>
                  </a:lnTo>
                  <a:lnTo>
                    <a:pt x="282067" y="28448"/>
                  </a:lnTo>
                  <a:lnTo>
                    <a:pt x="310515" y="74041"/>
                  </a:lnTo>
                  <a:lnTo>
                    <a:pt x="318897" y="115951"/>
                  </a:lnTo>
                  <a:lnTo>
                    <a:pt x="319913" y="140081"/>
                  </a:lnTo>
                  <a:lnTo>
                    <a:pt x="318897" y="165100"/>
                  </a:lnTo>
                  <a:lnTo>
                    <a:pt x="310515" y="208280"/>
                  </a:lnTo>
                  <a:lnTo>
                    <a:pt x="282067" y="254635"/>
                  </a:lnTo>
                  <a:lnTo>
                    <a:pt x="251968" y="271780"/>
                  </a:lnTo>
                  <a:lnTo>
                    <a:pt x="255651" y="283210"/>
                  </a:lnTo>
                  <a:lnTo>
                    <a:pt x="294132" y="265049"/>
                  </a:lnTo>
                  <a:lnTo>
                    <a:pt x="322453" y="233807"/>
                  </a:lnTo>
                  <a:lnTo>
                    <a:pt x="339852" y="191770"/>
                  </a:lnTo>
                  <a:lnTo>
                    <a:pt x="345694" y="141605"/>
                  </a:lnTo>
                  <a:close/>
                </a:path>
              </a:pathLst>
            </a:custGeom>
            <a:solidFill>
              <a:srgbClr val="000000"/>
            </a:solidFill>
          </p:spPr>
          <p:txBody>
            <a:bodyPr wrap="square" lIns="0" tIns="0" rIns="0" bIns="0" rtlCol="0"/>
            <a:lstStyle/>
            <a:p>
              <a:endParaRPr/>
            </a:p>
          </p:txBody>
        </p:sp>
      </p:grpSp>
      <p:sp>
        <p:nvSpPr>
          <p:cNvPr id="13" name="object 13"/>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A</a:t>
            </a:r>
            <a:r>
              <a:rPr b="0" spc="-55" dirty="0">
                <a:latin typeface="Calibri"/>
                <a:cs typeface="Calibri"/>
              </a:rPr>
              <a:t> </a:t>
            </a:r>
            <a:r>
              <a:rPr b="0" dirty="0">
                <a:latin typeface="Calibri"/>
                <a:cs typeface="Calibri"/>
              </a:rPr>
              <a:t>(very!)</a:t>
            </a:r>
            <a:r>
              <a:rPr b="0" spc="-80" dirty="0">
                <a:latin typeface="Calibri"/>
                <a:cs typeface="Calibri"/>
              </a:rPr>
              <a:t> </a:t>
            </a:r>
            <a:r>
              <a:rPr b="0" dirty="0">
                <a:latin typeface="Calibri"/>
                <a:cs typeface="Calibri"/>
              </a:rPr>
              <a:t>brief</a:t>
            </a:r>
            <a:r>
              <a:rPr b="0" spc="-75" dirty="0">
                <a:latin typeface="Calibri"/>
                <a:cs typeface="Calibri"/>
              </a:rPr>
              <a:t> </a:t>
            </a:r>
            <a:r>
              <a:rPr b="0" dirty="0">
                <a:latin typeface="Calibri"/>
                <a:cs typeface="Calibri"/>
              </a:rPr>
              <a:t>introduction</a:t>
            </a:r>
            <a:r>
              <a:rPr b="0" spc="10" dirty="0">
                <a:latin typeface="Calibri"/>
                <a:cs typeface="Calibri"/>
              </a:rPr>
              <a:t> </a:t>
            </a:r>
            <a:r>
              <a:rPr b="0" dirty="0">
                <a:latin typeface="Calibri"/>
                <a:cs typeface="Calibri"/>
              </a:rPr>
              <a:t>to</a:t>
            </a:r>
            <a:r>
              <a:rPr b="0" spc="-80" dirty="0">
                <a:latin typeface="Calibri"/>
                <a:cs typeface="Calibri"/>
              </a:rPr>
              <a:t> </a:t>
            </a:r>
            <a:r>
              <a:rPr b="0" dirty="0">
                <a:latin typeface="Calibri"/>
                <a:cs typeface="Calibri"/>
              </a:rPr>
              <a:t>policy</a:t>
            </a:r>
            <a:r>
              <a:rPr b="0" spc="-40" dirty="0">
                <a:latin typeface="Calibri"/>
                <a:cs typeface="Calibri"/>
              </a:rPr>
              <a:t> </a:t>
            </a:r>
            <a:r>
              <a:rPr b="0" dirty="0">
                <a:latin typeface="Calibri"/>
                <a:cs typeface="Calibri"/>
              </a:rPr>
              <a:t>gradient/REINFORCE</a:t>
            </a:r>
            <a:r>
              <a:rPr b="0" spc="20" dirty="0">
                <a:latin typeface="Calibri"/>
                <a:cs typeface="Calibri"/>
              </a:rPr>
              <a:t> </a:t>
            </a:r>
            <a:r>
              <a:rPr sz="2000" b="0" dirty="0">
                <a:latin typeface="Calibri"/>
                <a:cs typeface="Calibri"/>
              </a:rPr>
              <a:t>[Williams,</a:t>
            </a:r>
            <a:r>
              <a:rPr sz="2000" b="0" spc="10" dirty="0">
                <a:latin typeface="Calibri"/>
                <a:cs typeface="Calibri"/>
              </a:rPr>
              <a:t> </a:t>
            </a:r>
            <a:r>
              <a:rPr sz="2000" b="0" spc="-10" dirty="0">
                <a:latin typeface="Calibri"/>
                <a:cs typeface="Calibri"/>
              </a:rPr>
              <a:t>1992]</a:t>
            </a:r>
            <a:endParaRPr sz="2000">
              <a:latin typeface="Calibri"/>
              <a:cs typeface="Calibri"/>
            </a:endParaRPr>
          </a:p>
        </p:txBody>
      </p:sp>
      <p:sp>
        <p:nvSpPr>
          <p:cNvPr id="14" name="object 14"/>
          <p:cNvSpPr txBox="1"/>
          <p:nvPr/>
        </p:nvSpPr>
        <p:spPr>
          <a:xfrm>
            <a:off x="2896616" y="4173473"/>
            <a:ext cx="1192530"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5F0057"/>
                </a:solidFill>
                <a:latin typeface="Calibri"/>
                <a:cs typeface="Calibri"/>
              </a:rPr>
              <a:t>(chain</a:t>
            </a:r>
            <a:r>
              <a:rPr sz="2000" spc="-25" dirty="0">
                <a:solidFill>
                  <a:srgbClr val="5F0057"/>
                </a:solidFill>
                <a:latin typeface="Calibri"/>
                <a:cs typeface="Calibri"/>
              </a:rPr>
              <a:t> </a:t>
            </a:r>
            <a:r>
              <a:rPr sz="2000" spc="-10" dirty="0">
                <a:solidFill>
                  <a:srgbClr val="5F0057"/>
                </a:solidFill>
                <a:latin typeface="Calibri"/>
                <a:cs typeface="Calibri"/>
              </a:rPr>
              <a:t>rule)</a:t>
            </a:r>
            <a:endParaRPr sz="2000">
              <a:latin typeface="Calibri"/>
              <a:cs typeface="Calibri"/>
            </a:endParaRPr>
          </a:p>
        </p:txBody>
      </p:sp>
      <p:sp>
        <p:nvSpPr>
          <p:cNvPr id="15" name="object 15"/>
          <p:cNvSpPr txBox="1"/>
          <p:nvPr/>
        </p:nvSpPr>
        <p:spPr>
          <a:xfrm>
            <a:off x="7698993" y="4611116"/>
            <a:ext cx="78676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AE50"/>
                </a:solidFill>
                <a:latin typeface="Calibri"/>
                <a:cs typeface="Calibri"/>
              </a:rPr>
              <a:t>of</a:t>
            </a:r>
            <a:r>
              <a:rPr sz="2400" spc="-50" dirty="0">
                <a:solidFill>
                  <a:srgbClr val="00AE50"/>
                </a:solidFill>
                <a:latin typeface="Calibri"/>
                <a:cs typeface="Calibri"/>
              </a:rPr>
              <a:t> </a:t>
            </a:r>
            <a:r>
              <a:rPr sz="2400" spc="-20" dirty="0">
                <a:solidFill>
                  <a:srgbClr val="00AE50"/>
                </a:solidFill>
                <a:latin typeface="Calibri"/>
                <a:cs typeface="Calibri"/>
              </a:rPr>
              <a:t>this</a:t>
            </a:r>
            <a:endParaRPr sz="2400">
              <a:latin typeface="Calibri"/>
              <a:cs typeface="Calibri"/>
            </a:endParaRPr>
          </a:p>
        </p:txBody>
      </p:sp>
      <p:sp>
        <p:nvSpPr>
          <p:cNvPr id="16" name="object 16"/>
          <p:cNvSpPr/>
          <p:nvPr/>
        </p:nvSpPr>
        <p:spPr>
          <a:xfrm>
            <a:off x="6588252" y="5295900"/>
            <a:ext cx="94615" cy="281940"/>
          </a:xfrm>
          <a:custGeom>
            <a:avLst/>
            <a:gdLst/>
            <a:ahLst/>
            <a:cxnLst/>
            <a:rect l="l" t="t" r="r" b="b"/>
            <a:pathLst>
              <a:path w="94615" h="281939">
                <a:moveTo>
                  <a:pt x="90043" y="0"/>
                </a:moveTo>
                <a:lnTo>
                  <a:pt x="51562" y="18034"/>
                </a:lnTo>
                <a:lnTo>
                  <a:pt x="23241" y="49275"/>
                </a:lnTo>
                <a:lnTo>
                  <a:pt x="5842" y="91186"/>
                </a:lnTo>
                <a:lnTo>
                  <a:pt x="0" y="140843"/>
                </a:lnTo>
                <a:lnTo>
                  <a:pt x="1397" y="166750"/>
                </a:lnTo>
                <a:lnTo>
                  <a:pt x="13080" y="212471"/>
                </a:lnTo>
                <a:lnTo>
                  <a:pt x="36068" y="249681"/>
                </a:lnTo>
                <a:lnTo>
                  <a:pt x="69469" y="274319"/>
                </a:lnTo>
                <a:lnTo>
                  <a:pt x="90043" y="281686"/>
                </a:lnTo>
                <a:lnTo>
                  <a:pt x="93599" y="270128"/>
                </a:lnTo>
                <a:lnTo>
                  <a:pt x="77470" y="263016"/>
                </a:lnTo>
                <a:lnTo>
                  <a:pt x="63626" y="253237"/>
                </a:lnTo>
                <a:lnTo>
                  <a:pt x="35178" y="207009"/>
                </a:lnTo>
                <a:lnTo>
                  <a:pt x="26797" y="164211"/>
                </a:lnTo>
                <a:lnTo>
                  <a:pt x="25780" y="139446"/>
                </a:lnTo>
                <a:lnTo>
                  <a:pt x="26797" y="115315"/>
                </a:lnTo>
                <a:lnTo>
                  <a:pt x="35178" y="73659"/>
                </a:lnTo>
                <a:lnTo>
                  <a:pt x="63753" y="28193"/>
                </a:lnTo>
                <a:lnTo>
                  <a:pt x="94106" y="11430"/>
                </a:lnTo>
                <a:lnTo>
                  <a:pt x="90043" y="0"/>
                </a:lnTo>
                <a:close/>
              </a:path>
            </a:pathLst>
          </a:custGeom>
          <a:solidFill>
            <a:srgbClr val="000000"/>
          </a:solidFill>
        </p:spPr>
        <p:txBody>
          <a:bodyPr wrap="square" lIns="0" tIns="0" rIns="0" bIns="0" rtlCol="0"/>
          <a:lstStyle/>
          <a:p>
            <a:endParaRPr/>
          </a:p>
        </p:txBody>
      </p:sp>
      <p:sp>
        <p:nvSpPr>
          <p:cNvPr id="17" name="object 17"/>
          <p:cNvSpPr txBox="1"/>
          <p:nvPr/>
        </p:nvSpPr>
        <p:spPr>
          <a:xfrm>
            <a:off x="6903529" y="3511105"/>
            <a:ext cx="1152525" cy="542925"/>
          </a:xfrm>
          <a:prstGeom prst="rect">
            <a:avLst/>
          </a:prstGeom>
        </p:spPr>
        <p:txBody>
          <a:bodyPr vert="horz" wrap="square" lIns="0" tIns="67945" rIns="0" bIns="0" rtlCol="0">
            <a:spAutoFit/>
          </a:bodyPr>
          <a:lstStyle/>
          <a:p>
            <a:pPr marL="69215">
              <a:lnSpc>
                <a:spcPct val="100000"/>
              </a:lnSpc>
              <a:spcBef>
                <a:spcPts val="535"/>
              </a:spcBef>
              <a:tabLst>
                <a:tab pos="897890" algn="l"/>
              </a:tabLst>
            </a:pPr>
            <a:r>
              <a:rPr sz="2400" dirty="0">
                <a:latin typeface="Cambria Math"/>
                <a:cs typeface="Cambria Math"/>
              </a:rPr>
              <a:t>∇</a:t>
            </a:r>
            <a:r>
              <a:rPr sz="2625" baseline="-12698" dirty="0">
                <a:latin typeface="Cambria Math"/>
                <a:cs typeface="Cambria Math"/>
              </a:rPr>
              <a:t>𝜃</a:t>
            </a:r>
            <a:r>
              <a:rPr sz="2625" spc="270" baseline="-12698" dirty="0">
                <a:latin typeface="Cambria Math"/>
                <a:cs typeface="Cambria Math"/>
              </a:rPr>
              <a:t> </a:t>
            </a:r>
            <a:r>
              <a:rPr sz="2400" spc="-25" dirty="0">
                <a:latin typeface="Cambria Math"/>
                <a:cs typeface="Cambria Math"/>
              </a:rPr>
              <a:t>𝑝</a:t>
            </a:r>
            <a:r>
              <a:rPr sz="2625" spc="-37" baseline="-12698" dirty="0">
                <a:latin typeface="Cambria Math"/>
                <a:cs typeface="Cambria Math"/>
              </a:rPr>
              <a:t>𝜃</a:t>
            </a:r>
            <a:r>
              <a:rPr sz="2625" baseline="-12698" dirty="0">
                <a:latin typeface="Cambria Math"/>
                <a:cs typeface="Cambria Math"/>
              </a:rPr>
              <a:t>	</a:t>
            </a:r>
            <a:r>
              <a:rPr sz="2400" spc="-50" dirty="0">
                <a:latin typeface="Cambria Math"/>
                <a:cs typeface="Cambria Math"/>
              </a:rPr>
              <a:t>𝑠</a:t>
            </a:r>
            <a:endParaRPr sz="2400">
              <a:latin typeface="Cambria Math"/>
              <a:cs typeface="Cambria Math"/>
            </a:endParaRPr>
          </a:p>
        </p:txBody>
      </p:sp>
      <p:sp>
        <p:nvSpPr>
          <p:cNvPr id="18" name="object 18"/>
          <p:cNvSpPr/>
          <p:nvPr/>
        </p:nvSpPr>
        <p:spPr>
          <a:xfrm>
            <a:off x="10006710" y="3662171"/>
            <a:ext cx="94615" cy="283210"/>
          </a:xfrm>
          <a:custGeom>
            <a:avLst/>
            <a:gdLst/>
            <a:ahLst/>
            <a:cxnLst/>
            <a:rect l="l" t="t" r="r" b="b"/>
            <a:pathLst>
              <a:path w="94615" h="283210">
                <a:moveTo>
                  <a:pt x="4064" y="0"/>
                </a:moveTo>
                <a:lnTo>
                  <a:pt x="0" y="11429"/>
                </a:lnTo>
                <a:lnTo>
                  <a:pt x="16383" y="18541"/>
                </a:lnTo>
                <a:lnTo>
                  <a:pt x="30480" y="28447"/>
                </a:lnTo>
                <a:lnTo>
                  <a:pt x="58928" y="74040"/>
                </a:lnTo>
                <a:lnTo>
                  <a:pt x="67310" y="115950"/>
                </a:lnTo>
                <a:lnTo>
                  <a:pt x="68325" y="140080"/>
                </a:lnTo>
                <a:lnTo>
                  <a:pt x="67310" y="165100"/>
                </a:lnTo>
                <a:lnTo>
                  <a:pt x="58928" y="208279"/>
                </a:lnTo>
                <a:lnTo>
                  <a:pt x="30480" y="254634"/>
                </a:lnTo>
                <a:lnTo>
                  <a:pt x="381" y="271779"/>
                </a:lnTo>
                <a:lnTo>
                  <a:pt x="4064" y="283209"/>
                </a:lnTo>
                <a:lnTo>
                  <a:pt x="42545" y="265048"/>
                </a:lnTo>
                <a:lnTo>
                  <a:pt x="70866" y="233806"/>
                </a:lnTo>
                <a:lnTo>
                  <a:pt x="88265" y="191769"/>
                </a:lnTo>
                <a:lnTo>
                  <a:pt x="94107" y="141604"/>
                </a:lnTo>
                <a:lnTo>
                  <a:pt x="92583" y="115696"/>
                </a:lnTo>
                <a:lnTo>
                  <a:pt x="80899" y="69722"/>
                </a:lnTo>
                <a:lnTo>
                  <a:pt x="57912" y="32257"/>
                </a:lnTo>
                <a:lnTo>
                  <a:pt x="24511" y="7365"/>
                </a:lnTo>
                <a:lnTo>
                  <a:pt x="4064" y="0"/>
                </a:lnTo>
                <a:close/>
              </a:path>
            </a:pathLst>
          </a:custGeom>
          <a:solidFill>
            <a:srgbClr val="000000"/>
          </a:solidFill>
        </p:spPr>
        <p:txBody>
          <a:bodyPr wrap="square" lIns="0" tIns="0" rIns="0" bIns="0" rtlCol="0"/>
          <a:lstStyle/>
          <a:p>
            <a:endParaRPr/>
          </a:p>
        </p:txBody>
      </p:sp>
      <p:sp>
        <p:nvSpPr>
          <p:cNvPr id="19" name="object 19"/>
          <p:cNvSpPr/>
          <p:nvPr/>
        </p:nvSpPr>
        <p:spPr>
          <a:xfrm>
            <a:off x="9755123" y="3662171"/>
            <a:ext cx="94615" cy="283210"/>
          </a:xfrm>
          <a:custGeom>
            <a:avLst/>
            <a:gdLst/>
            <a:ahLst/>
            <a:cxnLst/>
            <a:rect l="l" t="t" r="r" b="b"/>
            <a:pathLst>
              <a:path w="94615" h="283210">
                <a:moveTo>
                  <a:pt x="90043" y="0"/>
                </a:moveTo>
                <a:lnTo>
                  <a:pt x="51689" y="18160"/>
                </a:lnTo>
                <a:lnTo>
                  <a:pt x="23368" y="49656"/>
                </a:lnTo>
                <a:lnTo>
                  <a:pt x="5842" y="91693"/>
                </a:lnTo>
                <a:lnTo>
                  <a:pt x="0" y="141604"/>
                </a:lnTo>
                <a:lnTo>
                  <a:pt x="1397" y="167766"/>
                </a:lnTo>
                <a:lnTo>
                  <a:pt x="13080" y="213740"/>
                </a:lnTo>
                <a:lnTo>
                  <a:pt x="36068" y="251078"/>
                </a:lnTo>
                <a:lnTo>
                  <a:pt x="69469" y="275844"/>
                </a:lnTo>
                <a:lnTo>
                  <a:pt x="90043" y="283209"/>
                </a:lnTo>
                <a:lnTo>
                  <a:pt x="93599" y="271779"/>
                </a:lnTo>
                <a:lnTo>
                  <a:pt x="77470" y="264540"/>
                </a:lnTo>
                <a:lnTo>
                  <a:pt x="63626" y="254634"/>
                </a:lnTo>
                <a:lnTo>
                  <a:pt x="35178" y="208279"/>
                </a:lnTo>
                <a:lnTo>
                  <a:pt x="26797" y="165100"/>
                </a:lnTo>
                <a:lnTo>
                  <a:pt x="25780" y="140080"/>
                </a:lnTo>
                <a:lnTo>
                  <a:pt x="26797" y="115950"/>
                </a:lnTo>
                <a:lnTo>
                  <a:pt x="35178" y="74040"/>
                </a:lnTo>
                <a:lnTo>
                  <a:pt x="63753" y="28447"/>
                </a:lnTo>
                <a:lnTo>
                  <a:pt x="94106" y="11429"/>
                </a:lnTo>
                <a:lnTo>
                  <a:pt x="90043" y="0"/>
                </a:lnTo>
                <a:close/>
              </a:path>
            </a:pathLst>
          </a:custGeom>
          <a:solidFill>
            <a:srgbClr val="000000"/>
          </a:solidFill>
        </p:spPr>
        <p:txBody>
          <a:bodyPr wrap="square" lIns="0" tIns="0" rIns="0" bIns="0" rtlCol="0"/>
          <a:lstStyle/>
          <a:p>
            <a:endParaRPr/>
          </a:p>
        </p:txBody>
      </p:sp>
      <p:sp>
        <p:nvSpPr>
          <p:cNvPr id="20" name="object 20"/>
          <p:cNvSpPr/>
          <p:nvPr/>
        </p:nvSpPr>
        <p:spPr>
          <a:xfrm>
            <a:off x="10794618" y="3662171"/>
            <a:ext cx="94615" cy="283210"/>
          </a:xfrm>
          <a:custGeom>
            <a:avLst/>
            <a:gdLst/>
            <a:ahLst/>
            <a:cxnLst/>
            <a:rect l="l" t="t" r="r" b="b"/>
            <a:pathLst>
              <a:path w="94615" h="283210">
                <a:moveTo>
                  <a:pt x="4063" y="0"/>
                </a:moveTo>
                <a:lnTo>
                  <a:pt x="0" y="11429"/>
                </a:lnTo>
                <a:lnTo>
                  <a:pt x="16382" y="18541"/>
                </a:lnTo>
                <a:lnTo>
                  <a:pt x="30479" y="28447"/>
                </a:lnTo>
                <a:lnTo>
                  <a:pt x="58927" y="74040"/>
                </a:lnTo>
                <a:lnTo>
                  <a:pt x="67309" y="115950"/>
                </a:lnTo>
                <a:lnTo>
                  <a:pt x="68325" y="140080"/>
                </a:lnTo>
                <a:lnTo>
                  <a:pt x="67309" y="165100"/>
                </a:lnTo>
                <a:lnTo>
                  <a:pt x="58927" y="208279"/>
                </a:lnTo>
                <a:lnTo>
                  <a:pt x="30479" y="254634"/>
                </a:lnTo>
                <a:lnTo>
                  <a:pt x="380" y="271779"/>
                </a:lnTo>
                <a:lnTo>
                  <a:pt x="4063" y="283209"/>
                </a:lnTo>
                <a:lnTo>
                  <a:pt x="42545" y="265048"/>
                </a:lnTo>
                <a:lnTo>
                  <a:pt x="70865" y="233806"/>
                </a:lnTo>
                <a:lnTo>
                  <a:pt x="88264" y="191769"/>
                </a:lnTo>
                <a:lnTo>
                  <a:pt x="94106" y="141604"/>
                </a:lnTo>
                <a:lnTo>
                  <a:pt x="92582" y="115696"/>
                </a:lnTo>
                <a:lnTo>
                  <a:pt x="80899" y="69722"/>
                </a:lnTo>
                <a:lnTo>
                  <a:pt x="57911" y="32257"/>
                </a:lnTo>
                <a:lnTo>
                  <a:pt x="24510" y="7365"/>
                </a:lnTo>
                <a:lnTo>
                  <a:pt x="4063" y="0"/>
                </a:lnTo>
                <a:close/>
              </a:path>
            </a:pathLst>
          </a:custGeom>
          <a:solidFill>
            <a:srgbClr val="000000"/>
          </a:solidFill>
        </p:spPr>
        <p:txBody>
          <a:bodyPr wrap="square" lIns="0" tIns="0" rIns="0" bIns="0" rtlCol="0"/>
          <a:lstStyle/>
          <a:p>
            <a:endParaRPr/>
          </a:p>
        </p:txBody>
      </p:sp>
      <p:sp>
        <p:nvSpPr>
          <p:cNvPr id="21" name="object 21"/>
          <p:cNvSpPr/>
          <p:nvPr/>
        </p:nvSpPr>
        <p:spPr>
          <a:xfrm>
            <a:off x="10543031" y="3662171"/>
            <a:ext cx="94615" cy="283210"/>
          </a:xfrm>
          <a:custGeom>
            <a:avLst/>
            <a:gdLst/>
            <a:ahLst/>
            <a:cxnLst/>
            <a:rect l="l" t="t" r="r" b="b"/>
            <a:pathLst>
              <a:path w="94615" h="283210">
                <a:moveTo>
                  <a:pt x="90043" y="0"/>
                </a:moveTo>
                <a:lnTo>
                  <a:pt x="51689" y="18160"/>
                </a:lnTo>
                <a:lnTo>
                  <a:pt x="23368" y="49656"/>
                </a:lnTo>
                <a:lnTo>
                  <a:pt x="5842" y="91693"/>
                </a:lnTo>
                <a:lnTo>
                  <a:pt x="0" y="141604"/>
                </a:lnTo>
                <a:lnTo>
                  <a:pt x="1397" y="167766"/>
                </a:lnTo>
                <a:lnTo>
                  <a:pt x="13081" y="213740"/>
                </a:lnTo>
                <a:lnTo>
                  <a:pt x="36068" y="251078"/>
                </a:lnTo>
                <a:lnTo>
                  <a:pt x="69469" y="275844"/>
                </a:lnTo>
                <a:lnTo>
                  <a:pt x="90043" y="283209"/>
                </a:lnTo>
                <a:lnTo>
                  <a:pt x="93599" y="271779"/>
                </a:lnTo>
                <a:lnTo>
                  <a:pt x="77470" y="264540"/>
                </a:lnTo>
                <a:lnTo>
                  <a:pt x="63626" y="254634"/>
                </a:lnTo>
                <a:lnTo>
                  <a:pt x="35178" y="208279"/>
                </a:lnTo>
                <a:lnTo>
                  <a:pt x="26797" y="165100"/>
                </a:lnTo>
                <a:lnTo>
                  <a:pt x="25781" y="140080"/>
                </a:lnTo>
                <a:lnTo>
                  <a:pt x="26797" y="115950"/>
                </a:lnTo>
                <a:lnTo>
                  <a:pt x="35178" y="74040"/>
                </a:lnTo>
                <a:lnTo>
                  <a:pt x="63753" y="28447"/>
                </a:lnTo>
                <a:lnTo>
                  <a:pt x="94107" y="11429"/>
                </a:lnTo>
                <a:lnTo>
                  <a:pt x="90043" y="0"/>
                </a:lnTo>
                <a:close/>
              </a:path>
            </a:pathLst>
          </a:custGeom>
          <a:solidFill>
            <a:srgbClr val="000000"/>
          </a:solidFill>
        </p:spPr>
        <p:txBody>
          <a:bodyPr wrap="square" lIns="0" tIns="0" rIns="0" bIns="0" rtlCol="0"/>
          <a:lstStyle/>
          <a:p>
            <a:endParaRPr/>
          </a:p>
        </p:txBody>
      </p:sp>
      <p:sp>
        <p:nvSpPr>
          <p:cNvPr id="22" name="object 22"/>
          <p:cNvSpPr txBox="1"/>
          <p:nvPr/>
        </p:nvSpPr>
        <p:spPr>
          <a:xfrm>
            <a:off x="8122284" y="3566541"/>
            <a:ext cx="1616075" cy="391160"/>
          </a:xfrm>
          <a:prstGeom prst="rect">
            <a:avLst/>
          </a:prstGeom>
        </p:spPr>
        <p:txBody>
          <a:bodyPr vert="horz" wrap="square" lIns="0" tIns="12700" rIns="0" bIns="0" rtlCol="0">
            <a:spAutoFit/>
          </a:bodyPr>
          <a:lstStyle/>
          <a:p>
            <a:pPr marL="38100">
              <a:lnSpc>
                <a:spcPct val="100000"/>
              </a:lnSpc>
              <a:spcBef>
                <a:spcPts val="100"/>
              </a:spcBef>
              <a:tabLst>
                <a:tab pos="417195" algn="l"/>
              </a:tabLst>
            </a:pPr>
            <a:r>
              <a:rPr sz="2400" spc="-50" dirty="0">
                <a:latin typeface="Cambria Math"/>
                <a:cs typeface="Cambria Math"/>
              </a:rPr>
              <a:t>=</a:t>
            </a:r>
            <a:r>
              <a:rPr sz="2400" dirty="0">
                <a:latin typeface="Cambria Math"/>
                <a:cs typeface="Cambria Math"/>
              </a:rPr>
              <a:t>	∇</a:t>
            </a:r>
            <a:r>
              <a:rPr sz="2625" baseline="-12698" dirty="0">
                <a:latin typeface="Cambria Math"/>
                <a:cs typeface="Cambria Math"/>
              </a:rPr>
              <a:t>𝜃</a:t>
            </a:r>
            <a:r>
              <a:rPr sz="2625" spc="532" baseline="-12698" dirty="0">
                <a:latin typeface="Cambria Math"/>
                <a:cs typeface="Cambria Math"/>
              </a:rPr>
              <a:t> </a:t>
            </a:r>
            <a:r>
              <a:rPr sz="2400" dirty="0">
                <a:latin typeface="Cambria Math"/>
                <a:cs typeface="Cambria Math"/>
              </a:rPr>
              <a:t>log</a:t>
            </a:r>
            <a:r>
              <a:rPr sz="2400" spc="20" dirty="0">
                <a:latin typeface="Cambria Math"/>
                <a:cs typeface="Cambria Math"/>
              </a:rPr>
              <a:t> </a:t>
            </a:r>
            <a:r>
              <a:rPr sz="2400" spc="-25" dirty="0">
                <a:latin typeface="Cambria Math"/>
                <a:cs typeface="Cambria Math"/>
              </a:rPr>
              <a:t>𝑝</a:t>
            </a:r>
            <a:r>
              <a:rPr sz="2625" spc="-37" baseline="-12698" dirty="0">
                <a:latin typeface="Cambria Math"/>
                <a:cs typeface="Cambria Math"/>
              </a:rPr>
              <a:t>𝜃</a:t>
            </a:r>
            <a:endParaRPr sz="2625" baseline="-12698">
              <a:latin typeface="Cambria Math"/>
              <a:cs typeface="Cambria Math"/>
            </a:endParaRPr>
          </a:p>
        </p:txBody>
      </p:sp>
      <p:sp>
        <p:nvSpPr>
          <p:cNvPr id="23" name="object 23"/>
          <p:cNvSpPr txBox="1"/>
          <p:nvPr/>
        </p:nvSpPr>
        <p:spPr>
          <a:xfrm>
            <a:off x="9818878" y="3566541"/>
            <a:ext cx="1017905" cy="391160"/>
          </a:xfrm>
          <a:prstGeom prst="rect">
            <a:avLst/>
          </a:prstGeom>
        </p:spPr>
        <p:txBody>
          <a:bodyPr vert="horz" wrap="square" lIns="0" tIns="12700" rIns="0" bIns="0" rtlCol="0">
            <a:spAutoFit/>
          </a:bodyPr>
          <a:lstStyle/>
          <a:p>
            <a:pPr marL="38100">
              <a:lnSpc>
                <a:spcPct val="100000"/>
              </a:lnSpc>
              <a:spcBef>
                <a:spcPts val="100"/>
              </a:spcBef>
              <a:tabLst>
                <a:tab pos="379095" algn="l"/>
                <a:tab pos="825500" algn="l"/>
              </a:tabLst>
            </a:pPr>
            <a:r>
              <a:rPr sz="2400" spc="-50" dirty="0">
                <a:latin typeface="Cambria Math"/>
                <a:cs typeface="Cambria Math"/>
              </a:rPr>
              <a:t>𝑠</a:t>
            </a:r>
            <a:r>
              <a:rPr sz="2400" dirty="0">
                <a:latin typeface="Cambria Math"/>
                <a:cs typeface="Cambria Math"/>
              </a:rPr>
              <a:t>	</a:t>
            </a:r>
            <a:r>
              <a:rPr sz="2400" spc="-25" dirty="0">
                <a:latin typeface="Cambria Math"/>
                <a:cs typeface="Cambria Math"/>
              </a:rPr>
              <a:t>𝑝</a:t>
            </a:r>
            <a:r>
              <a:rPr sz="2625" spc="-37" baseline="-12698" dirty="0">
                <a:latin typeface="Cambria Math"/>
                <a:cs typeface="Cambria Math"/>
              </a:rPr>
              <a:t>𝜃</a:t>
            </a:r>
            <a:r>
              <a:rPr sz="2625" baseline="-12698" dirty="0">
                <a:latin typeface="Cambria Math"/>
                <a:cs typeface="Cambria Math"/>
              </a:rPr>
              <a:t>	</a:t>
            </a:r>
            <a:r>
              <a:rPr sz="2400" spc="-50" dirty="0">
                <a:latin typeface="Cambria Math"/>
                <a:cs typeface="Cambria Math"/>
              </a:rPr>
              <a:t>𝑠</a:t>
            </a:r>
            <a:endParaRPr sz="2400">
              <a:latin typeface="Cambria Math"/>
              <a:cs typeface="Cambria Math"/>
            </a:endParaRPr>
          </a:p>
        </p:txBody>
      </p:sp>
      <p:sp>
        <p:nvSpPr>
          <p:cNvPr id="24" name="object 24"/>
          <p:cNvSpPr/>
          <p:nvPr/>
        </p:nvSpPr>
        <p:spPr>
          <a:xfrm>
            <a:off x="5541264" y="1697735"/>
            <a:ext cx="400685" cy="892810"/>
          </a:xfrm>
          <a:custGeom>
            <a:avLst/>
            <a:gdLst/>
            <a:ahLst/>
            <a:cxnLst/>
            <a:rect l="l" t="t" r="r" b="b"/>
            <a:pathLst>
              <a:path w="400685" h="892810">
                <a:moveTo>
                  <a:pt x="400303" y="0"/>
                </a:moveTo>
                <a:lnTo>
                  <a:pt x="0" y="0"/>
                </a:lnTo>
                <a:lnTo>
                  <a:pt x="0" y="892683"/>
                </a:lnTo>
                <a:lnTo>
                  <a:pt x="400303" y="892683"/>
                </a:lnTo>
                <a:lnTo>
                  <a:pt x="400303" y="0"/>
                </a:lnTo>
                <a:close/>
              </a:path>
            </a:pathLst>
          </a:custGeom>
          <a:solidFill>
            <a:srgbClr val="F6C2C2"/>
          </a:solidFill>
        </p:spPr>
        <p:txBody>
          <a:bodyPr wrap="square" lIns="0" tIns="0" rIns="0" bIns="0" rtlCol="0"/>
          <a:lstStyle/>
          <a:p>
            <a:endParaRPr/>
          </a:p>
        </p:txBody>
      </p:sp>
      <p:grpSp>
        <p:nvGrpSpPr>
          <p:cNvPr id="25" name="object 25"/>
          <p:cNvGrpSpPr/>
          <p:nvPr/>
        </p:nvGrpSpPr>
        <p:grpSpPr>
          <a:xfrm>
            <a:off x="6627876" y="1697735"/>
            <a:ext cx="685800" cy="892810"/>
            <a:chOff x="6627876" y="1697735"/>
            <a:chExt cx="685800" cy="892810"/>
          </a:xfrm>
        </p:grpSpPr>
        <p:sp>
          <p:nvSpPr>
            <p:cNvPr id="26" name="object 26"/>
            <p:cNvSpPr/>
            <p:nvPr/>
          </p:nvSpPr>
          <p:spPr>
            <a:xfrm>
              <a:off x="6627876" y="1697735"/>
              <a:ext cx="685800" cy="892810"/>
            </a:xfrm>
            <a:custGeom>
              <a:avLst/>
              <a:gdLst/>
              <a:ahLst/>
              <a:cxnLst/>
              <a:rect l="l" t="t" r="r" b="b"/>
              <a:pathLst>
                <a:path w="685800" h="892810">
                  <a:moveTo>
                    <a:pt x="685800" y="0"/>
                  </a:moveTo>
                  <a:lnTo>
                    <a:pt x="0" y="0"/>
                  </a:lnTo>
                  <a:lnTo>
                    <a:pt x="0" y="892683"/>
                  </a:lnTo>
                  <a:lnTo>
                    <a:pt x="685800" y="892683"/>
                  </a:lnTo>
                  <a:lnTo>
                    <a:pt x="685800" y="0"/>
                  </a:lnTo>
                  <a:close/>
                </a:path>
              </a:pathLst>
            </a:custGeom>
            <a:solidFill>
              <a:srgbClr val="F6C2C2"/>
            </a:solidFill>
          </p:spPr>
          <p:txBody>
            <a:bodyPr wrap="square" lIns="0" tIns="0" rIns="0" bIns="0" rtlCol="0"/>
            <a:lstStyle/>
            <a:p>
              <a:endParaRPr/>
            </a:p>
          </p:txBody>
        </p:sp>
        <p:sp>
          <p:nvSpPr>
            <p:cNvPr id="27" name="object 27"/>
            <p:cNvSpPr/>
            <p:nvPr/>
          </p:nvSpPr>
          <p:spPr>
            <a:xfrm>
              <a:off x="6967728" y="1976627"/>
              <a:ext cx="346075" cy="281940"/>
            </a:xfrm>
            <a:custGeom>
              <a:avLst/>
              <a:gdLst/>
              <a:ahLst/>
              <a:cxnLst/>
              <a:rect l="l" t="t" r="r" b="b"/>
              <a:pathLst>
                <a:path w="346075" h="281939">
                  <a:moveTo>
                    <a:pt x="94107" y="11430"/>
                  </a:moveTo>
                  <a:lnTo>
                    <a:pt x="51689" y="18034"/>
                  </a:lnTo>
                  <a:lnTo>
                    <a:pt x="23368" y="49276"/>
                  </a:lnTo>
                  <a:lnTo>
                    <a:pt x="5842" y="91186"/>
                  </a:lnTo>
                  <a:lnTo>
                    <a:pt x="0" y="140843"/>
                  </a:lnTo>
                  <a:lnTo>
                    <a:pt x="1397" y="166751"/>
                  </a:lnTo>
                  <a:lnTo>
                    <a:pt x="13081" y="212471"/>
                  </a:lnTo>
                  <a:lnTo>
                    <a:pt x="36068" y="249682"/>
                  </a:lnTo>
                  <a:lnTo>
                    <a:pt x="69469" y="274320"/>
                  </a:lnTo>
                  <a:lnTo>
                    <a:pt x="90043" y="281686"/>
                  </a:lnTo>
                  <a:lnTo>
                    <a:pt x="93599" y="270129"/>
                  </a:lnTo>
                  <a:lnTo>
                    <a:pt x="77470" y="263017"/>
                  </a:lnTo>
                  <a:lnTo>
                    <a:pt x="63627" y="253238"/>
                  </a:lnTo>
                  <a:lnTo>
                    <a:pt x="35179" y="207010"/>
                  </a:lnTo>
                  <a:lnTo>
                    <a:pt x="26797" y="164211"/>
                  </a:lnTo>
                  <a:lnTo>
                    <a:pt x="25781" y="139446"/>
                  </a:lnTo>
                  <a:lnTo>
                    <a:pt x="26797" y="115316"/>
                  </a:lnTo>
                  <a:lnTo>
                    <a:pt x="35179" y="73660"/>
                  </a:lnTo>
                  <a:lnTo>
                    <a:pt x="63754" y="28194"/>
                  </a:lnTo>
                  <a:lnTo>
                    <a:pt x="94107" y="11430"/>
                  </a:lnTo>
                  <a:close/>
                </a:path>
                <a:path w="346075" h="281939">
                  <a:moveTo>
                    <a:pt x="345567" y="140843"/>
                  </a:moveTo>
                  <a:lnTo>
                    <a:pt x="332486" y="69215"/>
                  </a:lnTo>
                  <a:lnTo>
                    <a:pt x="309499" y="32004"/>
                  </a:lnTo>
                  <a:lnTo>
                    <a:pt x="275971" y="7366"/>
                  </a:lnTo>
                  <a:lnTo>
                    <a:pt x="255524" y="0"/>
                  </a:lnTo>
                  <a:lnTo>
                    <a:pt x="251587" y="11430"/>
                  </a:lnTo>
                  <a:lnTo>
                    <a:pt x="267970" y="18415"/>
                  </a:lnTo>
                  <a:lnTo>
                    <a:pt x="281940" y="28194"/>
                  </a:lnTo>
                  <a:lnTo>
                    <a:pt x="310515" y="73660"/>
                  </a:lnTo>
                  <a:lnTo>
                    <a:pt x="318897" y="115316"/>
                  </a:lnTo>
                  <a:lnTo>
                    <a:pt x="319913" y="139446"/>
                  </a:lnTo>
                  <a:lnTo>
                    <a:pt x="318897" y="164211"/>
                  </a:lnTo>
                  <a:lnTo>
                    <a:pt x="310515" y="207010"/>
                  </a:lnTo>
                  <a:lnTo>
                    <a:pt x="282067" y="253238"/>
                  </a:lnTo>
                  <a:lnTo>
                    <a:pt x="251968" y="270129"/>
                  </a:lnTo>
                  <a:lnTo>
                    <a:pt x="255524" y="281686"/>
                  </a:lnTo>
                  <a:lnTo>
                    <a:pt x="294132" y="263652"/>
                  </a:lnTo>
                  <a:lnTo>
                    <a:pt x="322453" y="232410"/>
                  </a:lnTo>
                  <a:lnTo>
                    <a:pt x="339725" y="190627"/>
                  </a:lnTo>
                  <a:lnTo>
                    <a:pt x="345567" y="140843"/>
                  </a:lnTo>
                  <a:close/>
                </a:path>
              </a:pathLst>
            </a:custGeom>
            <a:solidFill>
              <a:srgbClr val="000000"/>
            </a:solidFill>
          </p:spPr>
          <p:txBody>
            <a:bodyPr wrap="square" lIns="0" tIns="0" rIns="0" bIns="0" rtlCol="0"/>
            <a:lstStyle/>
            <a:p>
              <a:endParaRPr/>
            </a:p>
          </p:txBody>
        </p:sp>
      </p:grpSp>
      <p:sp>
        <p:nvSpPr>
          <p:cNvPr id="28" name="object 28"/>
          <p:cNvSpPr txBox="1"/>
          <p:nvPr/>
        </p:nvSpPr>
        <p:spPr>
          <a:xfrm>
            <a:off x="637133" y="1289430"/>
            <a:ext cx="2674620" cy="391160"/>
          </a:xfrm>
          <a:prstGeom prst="rect">
            <a:avLst/>
          </a:prstGeom>
        </p:spPr>
        <p:txBody>
          <a:bodyPr vert="horz" wrap="square" lIns="0" tIns="12700" rIns="0" bIns="0" rtlCol="0">
            <a:spAutoFit/>
          </a:bodyPr>
          <a:lstStyle/>
          <a:p>
            <a:pPr marL="354965" indent="-342265">
              <a:lnSpc>
                <a:spcPct val="100000"/>
              </a:lnSpc>
              <a:spcBef>
                <a:spcPts val="100"/>
              </a:spcBef>
              <a:buClr>
                <a:srgbClr val="8A1515"/>
              </a:buClr>
              <a:buFont typeface="Times New Roman"/>
              <a:buChar char="•"/>
              <a:tabLst>
                <a:tab pos="354965" algn="l"/>
                <a:tab pos="355600" algn="l"/>
              </a:tabLst>
            </a:pPr>
            <a:r>
              <a:rPr sz="2400" dirty="0">
                <a:latin typeface="Calibri"/>
                <a:cs typeface="Calibri"/>
              </a:rPr>
              <a:t>We want</a:t>
            </a:r>
            <a:r>
              <a:rPr sz="2400" spc="-30" dirty="0">
                <a:latin typeface="Calibri"/>
                <a:cs typeface="Calibri"/>
              </a:rPr>
              <a:t> </a:t>
            </a:r>
            <a:r>
              <a:rPr sz="2400" dirty="0">
                <a:latin typeface="Calibri"/>
                <a:cs typeface="Calibri"/>
              </a:rPr>
              <a:t>to</a:t>
            </a:r>
            <a:r>
              <a:rPr sz="2400" spc="-10" dirty="0">
                <a:latin typeface="Calibri"/>
                <a:cs typeface="Calibri"/>
              </a:rPr>
              <a:t> obtain</a:t>
            </a:r>
            <a:endParaRPr sz="2400">
              <a:latin typeface="Calibri"/>
              <a:cs typeface="Calibri"/>
            </a:endParaRPr>
          </a:p>
        </p:txBody>
      </p:sp>
      <p:sp>
        <p:nvSpPr>
          <p:cNvPr id="29" name="object 29"/>
          <p:cNvSpPr/>
          <p:nvPr/>
        </p:nvSpPr>
        <p:spPr>
          <a:xfrm>
            <a:off x="4672584" y="1976119"/>
            <a:ext cx="66675" cy="281940"/>
          </a:xfrm>
          <a:custGeom>
            <a:avLst/>
            <a:gdLst/>
            <a:ahLst/>
            <a:cxnLst/>
            <a:rect l="l" t="t" r="r" b="b"/>
            <a:pathLst>
              <a:path w="66675" h="281939">
                <a:moveTo>
                  <a:pt x="66675" y="0"/>
                </a:moveTo>
                <a:lnTo>
                  <a:pt x="0" y="0"/>
                </a:lnTo>
                <a:lnTo>
                  <a:pt x="0" y="11430"/>
                </a:lnTo>
                <a:lnTo>
                  <a:pt x="41910" y="11430"/>
                </a:lnTo>
                <a:lnTo>
                  <a:pt x="41910" y="270510"/>
                </a:lnTo>
                <a:lnTo>
                  <a:pt x="0" y="270510"/>
                </a:lnTo>
                <a:lnTo>
                  <a:pt x="0" y="281940"/>
                </a:lnTo>
                <a:lnTo>
                  <a:pt x="66675" y="281940"/>
                </a:lnTo>
                <a:lnTo>
                  <a:pt x="66675" y="270510"/>
                </a:lnTo>
                <a:lnTo>
                  <a:pt x="66675" y="11430"/>
                </a:lnTo>
                <a:lnTo>
                  <a:pt x="66675" y="0"/>
                </a:lnTo>
                <a:close/>
              </a:path>
            </a:pathLst>
          </a:custGeom>
          <a:solidFill>
            <a:srgbClr val="000000"/>
          </a:solidFill>
        </p:spPr>
        <p:txBody>
          <a:bodyPr wrap="square" lIns="0" tIns="0" rIns="0" bIns="0" rtlCol="0"/>
          <a:lstStyle/>
          <a:p>
            <a:endParaRPr/>
          </a:p>
        </p:txBody>
      </p:sp>
      <p:sp>
        <p:nvSpPr>
          <p:cNvPr id="30" name="object 30"/>
          <p:cNvSpPr/>
          <p:nvPr/>
        </p:nvSpPr>
        <p:spPr>
          <a:xfrm>
            <a:off x="3989832" y="1976119"/>
            <a:ext cx="67310" cy="281940"/>
          </a:xfrm>
          <a:custGeom>
            <a:avLst/>
            <a:gdLst/>
            <a:ahLst/>
            <a:cxnLst/>
            <a:rect l="l" t="t" r="r" b="b"/>
            <a:pathLst>
              <a:path w="67310" h="281939">
                <a:moveTo>
                  <a:pt x="66802" y="0"/>
                </a:moveTo>
                <a:lnTo>
                  <a:pt x="0" y="0"/>
                </a:lnTo>
                <a:lnTo>
                  <a:pt x="0" y="11430"/>
                </a:lnTo>
                <a:lnTo>
                  <a:pt x="0" y="270510"/>
                </a:lnTo>
                <a:lnTo>
                  <a:pt x="0" y="281940"/>
                </a:lnTo>
                <a:lnTo>
                  <a:pt x="66802" y="281940"/>
                </a:lnTo>
                <a:lnTo>
                  <a:pt x="66802" y="270510"/>
                </a:lnTo>
                <a:lnTo>
                  <a:pt x="24892" y="270510"/>
                </a:lnTo>
                <a:lnTo>
                  <a:pt x="24892" y="11430"/>
                </a:lnTo>
                <a:lnTo>
                  <a:pt x="66802" y="11430"/>
                </a:lnTo>
                <a:lnTo>
                  <a:pt x="66802" y="0"/>
                </a:lnTo>
                <a:close/>
              </a:path>
            </a:pathLst>
          </a:custGeom>
          <a:solidFill>
            <a:srgbClr val="000000"/>
          </a:solidFill>
        </p:spPr>
        <p:txBody>
          <a:bodyPr wrap="square" lIns="0" tIns="0" rIns="0" bIns="0" rtlCol="0"/>
          <a:lstStyle/>
          <a:p>
            <a:endParaRPr/>
          </a:p>
        </p:txBody>
      </p:sp>
      <p:sp>
        <p:nvSpPr>
          <p:cNvPr id="31" name="object 31"/>
          <p:cNvSpPr txBox="1"/>
          <p:nvPr/>
        </p:nvSpPr>
        <p:spPr>
          <a:xfrm>
            <a:off x="2528316" y="1880291"/>
            <a:ext cx="3320415" cy="764540"/>
          </a:xfrm>
          <a:prstGeom prst="rect">
            <a:avLst/>
          </a:prstGeom>
        </p:spPr>
        <p:txBody>
          <a:bodyPr vert="horz" wrap="square" lIns="0" tIns="73660" rIns="0" bIns="0" rtlCol="0">
            <a:spAutoFit/>
          </a:bodyPr>
          <a:lstStyle/>
          <a:p>
            <a:pPr marL="38100">
              <a:lnSpc>
                <a:spcPct val="100000"/>
              </a:lnSpc>
              <a:spcBef>
                <a:spcPts val="580"/>
              </a:spcBef>
              <a:tabLst>
                <a:tab pos="2330450" algn="l"/>
              </a:tabLst>
            </a:pPr>
            <a:r>
              <a:rPr sz="3600" spc="82" baseline="10416" dirty="0">
                <a:latin typeface="Cambria Math"/>
                <a:cs typeface="Cambria Math"/>
              </a:rPr>
              <a:t>∇</a:t>
            </a:r>
            <a:r>
              <a:rPr sz="1750" spc="200" dirty="0">
                <a:latin typeface="Cambria Math"/>
                <a:cs typeface="Cambria Math"/>
              </a:rPr>
              <a:t>𝜃</a:t>
            </a:r>
            <a:r>
              <a:rPr sz="3600" spc="60" baseline="10416" dirty="0">
                <a:latin typeface="Cambria Math"/>
                <a:cs typeface="Cambria Math"/>
              </a:rPr>
              <a:t>𝔼</a:t>
            </a:r>
            <a:r>
              <a:rPr sz="1750" spc="5" dirty="0">
                <a:latin typeface="Cambria Math"/>
                <a:cs typeface="Cambria Math"/>
              </a:rPr>
              <a:t>𝑠</a:t>
            </a:r>
            <a:r>
              <a:rPr sz="2625" spc="-1192" baseline="1587" dirty="0">
                <a:latin typeface="Cambria Math"/>
                <a:cs typeface="Cambria Math"/>
              </a:rPr>
              <a:t>Ƹ</a:t>
            </a:r>
            <a:r>
              <a:rPr sz="1750" spc="55" dirty="0">
                <a:latin typeface="Cambria Math"/>
                <a:cs typeface="Cambria Math"/>
              </a:rPr>
              <a:t>~𝑝</a:t>
            </a:r>
            <a:r>
              <a:rPr sz="2175" baseline="-11494" dirty="0">
                <a:latin typeface="Cambria Math"/>
                <a:cs typeface="Cambria Math"/>
              </a:rPr>
              <a:t>𝜃</a:t>
            </a:r>
            <a:r>
              <a:rPr sz="2175" spc="-262" baseline="-11494" dirty="0">
                <a:latin typeface="Cambria Math"/>
                <a:cs typeface="Cambria Math"/>
              </a:rPr>
              <a:t> </a:t>
            </a:r>
            <a:r>
              <a:rPr sz="1750" dirty="0">
                <a:latin typeface="Cambria Math"/>
                <a:cs typeface="Cambria Math"/>
              </a:rPr>
              <a:t>(𝑠)</a:t>
            </a:r>
            <a:r>
              <a:rPr sz="1750" spc="85" dirty="0">
                <a:latin typeface="Cambria Math"/>
                <a:cs typeface="Cambria Math"/>
              </a:rPr>
              <a:t>  </a:t>
            </a:r>
            <a:r>
              <a:rPr sz="3600" spc="442" baseline="10416" dirty="0">
                <a:latin typeface="Cambria Math"/>
                <a:cs typeface="Cambria Math"/>
              </a:rPr>
              <a:t>𝑅</a:t>
            </a:r>
            <a:r>
              <a:rPr sz="3600" spc="345" baseline="10416" dirty="0">
                <a:latin typeface="Cambria Math"/>
                <a:cs typeface="Cambria Math"/>
              </a:rPr>
              <a:t>(</a:t>
            </a:r>
            <a:r>
              <a:rPr sz="3600" spc="179" baseline="10416" dirty="0">
                <a:latin typeface="Cambria Math"/>
                <a:cs typeface="Cambria Math"/>
              </a:rPr>
              <a:t>𝑠</a:t>
            </a:r>
            <a:r>
              <a:rPr sz="3600" spc="-1327" baseline="10416" dirty="0">
                <a:latin typeface="Cambria Math"/>
                <a:cs typeface="Cambria Math"/>
              </a:rPr>
              <a:t>Ƹ</a:t>
            </a:r>
            <a:r>
              <a:rPr sz="3600" spc="277" baseline="10416" dirty="0">
                <a:latin typeface="Cambria Math"/>
                <a:cs typeface="Cambria Math"/>
              </a:rPr>
              <a:t>)</a:t>
            </a:r>
            <a:r>
              <a:rPr sz="3600" baseline="10416" dirty="0">
                <a:latin typeface="Cambria Math"/>
                <a:cs typeface="Cambria Math"/>
              </a:rPr>
              <a:t>	</a:t>
            </a:r>
            <a:r>
              <a:rPr sz="3600" baseline="6944" dirty="0">
                <a:latin typeface="Cambria Math"/>
                <a:cs typeface="Cambria Math"/>
              </a:rPr>
              <a:t>=</a:t>
            </a:r>
            <a:r>
              <a:rPr sz="3600" spc="187" baseline="6944" dirty="0">
                <a:latin typeface="Cambria Math"/>
                <a:cs typeface="Cambria Math"/>
              </a:rPr>
              <a:t> </a:t>
            </a:r>
            <a:r>
              <a:rPr sz="3600" baseline="6944" dirty="0">
                <a:latin typeface="Cambria Math"/>
                <a:cs typeface="Cambria Math"/>
              </a:rPr>
              <a:t>∇</a:t>
            </a:r>
            <a:r>
              <a:rPr sz="2625" baseline="-4761" dirty="0">
                <a:latin typeface="Cambria Math"/>
                <a:cs typeface="Cambria Math"/>
              </a:rPr>
              <a:t>𝜃</a:t>
            </a:r>
            <a:r>
              <a:rPr sz="2625" spc="359" baseline="-4761" dirty="0">
                <a:latin typeface="Cambria Math"/>
                <a:cs typeface="Cambria Math"/>
              </a:rPr>
              <a:t> </a:t>
            </a:r>
            <a:r>
              <a:rPr sz="3600" spc="-240" baseline="6944" dirty="0">
                <a:latin typeface="Cambria Math"/>
                <a:cs typeface="Cambria Math"/>
              </a:rPr>
              <a:t>෍</a:t>
            </a:r>
            <a:endParaRPr sz="3600" baseline="6944">
              <a:latin typeface="Cambria Math"/>
              <a:cs typeface="Cambria Math"/>
            </a:endParaRPr>
          </a:p>
          <a:p>
            <a:pPr marR="30480" algn="r">
              <a:lnSpc>
                <a:spcPct val="100000"/>
              </a:lnSpc>
              <a:spcBef>
                <a:spcPts val="355"/>
              </a:spcBef>
            </a:pPr>
            <a:r>
              <a:rPr sz="1750" spc="-50" dirty="0">
                <a:latin typeface="Cambria Math"/>
                <a:cs typeface="Cambria Math"/>
              </a:rPr>
              <a:t>𝑠</a:t>
            </a:r>
            <a:endParaRPr sz="1750">
              <a:latin typeface="Cambria Math"/>
              <a:cs typeface="Cambria Math"/>
            </a:endParaRPr>
          </a:p>
        </p:txBody>
      </p:sp>
      <p:sp>
        <p:nvSpPr>
          <p:cNvPr id="32" name="object 32"/>
          <p:cNvSpPr txBox="1"/>
          <p:nvPr/>
        </p:nvSpPr>
        <p:spPr>
          <a:xfrm>
            <a:off x="6076822" y="1906651"/>
            <a:ext cx="974725" cy="391160"/>
          </a:xfrm>
          <a:prstGeom prst="rect">
            <a:avLst/>
          </a:prstGeom>
        </p:spPr>
        <p:txBody>
          <a:bodyPr vert="horz" wrap="square" lIns="0" tIns="12700" rIns="0" bIns="0" rtlCol="0">
            <a:spAutoFit/>
          </a:bodyPr>
          <a:lstStyle/>
          <a:p>
            <a:pPr marL="38100">
              <a:lnSpc>
                <a:spcPct val="100000"/>
              </a:lnSpc>
              <a:spcBef>
                <a:spcPts val="100"/>
              </a:spcBef>
            </a:pPr>
            <a:r>
              <a:rPr sz="2400" spc="-10" dirty="0">
                <a:latin typeface="Cambria Math"/>
                <a:cs typeface="Cambria Math"/>
              </a:rPr>
              <a:t>𝑅(𝑠)𝑝</a:t>
            </a:r>
            <a:r>
              <a:rPr sz="2625" spc="-15" baseline="-12698" dirty="0">
                <a:latin typeface="Cambria Math"/>
                <a:cs typeface="Cambria Math"/>
              </a:rPr>
              <a:t>𝜃</a:t>
            </a:r>
            <a:endParaRPr sz="2625" baseline="-12698">
              <a:latin typeface="Cambria Math"/>
              <a:cs typeface="Cambria Math"/>
            </a:endParaRPr>
          </a:p>
        </p:txBody>
      </p:sp>
      <p:sp>
        <p:nvSpPr>
          <p:cNvPr id="33" name="object 33"/>
          <p:cNvSpPr txBox="1"/>
          <p:nvPr/>
        </p:nvSpPr>
        <p:spPr>
          <a:xfrm>
            <a:off x="7414386" y="1879219"/>
            <a:ext cx="603250" cy="757555"/>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a:t>
            </a:r>
            <a:r>
              <a:rPr sz="2400" spc="125" dirty="0">
                <a:latin typeface="Cambria Math"/>
                <a:cs typeface="Cambria Math"/>
              </a:rPr>
              <a:t> </a:t>
            </a:r>
            <a:r>
              <a:rPr sz="2400" spc="-254" dirty="0">
                <a:latin typeface="Cambria Math"/>
                <a:cs typeface="Cambria Math"/>
              </a:rPr>
              <a:t>෍</a:t>
            </a:r>
            <a:endParaRPr sz="2400">
              <a:latin typeface="Cambria Math"/>
              <a:cs typeface="Cambria Math"/>
            </a:endParaRPr>
          </a:p>
          <a:p>
            <a:pPr marL="12700">
              <a:lnSpc>
                <a:spcPct val="100000"/>
              </a:lnSpc>
            </a:pPr>
            <a:r>
              <a:rPr sz="2400" spc="-20" dirty="0">
                <a:latin typeface="Cambria Math"/>
                <a:cs typeface="Cambria Math"/>
              </a:rPr>
              <a:t>𝑅(𝑠)</a:t>
            </a:r>
            <a:endParaRPr sz="2400">
              <a:latin typeface="Cambria Math"/>
              <a:cs typeface="Cambria Math"/>
            </a:endParaRPr>
          </a:p>
        </p:txBody>
      </p:sp>
      <p:sp>
        <p:nvSpPr>
          <p:cNvPr id="34" name="object 34"/>
          <p:cNvSpPr/>
          <p:nvPr/>
        </p:nvSpPr>
        <p:spPr>
          <a:xfrm>
            <a:off x="9804018" y="1976627"/>
            <a:ext cx="93980" cy="281940"/>
          </a:xfrm>
          <a:custGeom>
            <a:avLst/>
            <a:gdLst/>
            <a:ahLst/>
            <a:cxnLst/>
            <a:rect l="l" t="t" r="r" b="b"/>
            <a:pathLst>
              <a:path w="93979" h="281939">
                <a:moveTo>
                  <a:pt x="3936" y="0"/>
                </a:moveTo>
                <a:lnTo>
                  <a:pt x="0" y="11430"/>
                </a:lnTo>
                <a:lnTo>
                  <a:pt x="16382" y="18414"/>
                </a:lnTo>
                <a:lnTo>
                  <a:pt x="30352" y="28194"/>
                </a:lnTo>
                <a:lnTo>
                  <a:pt x="58927" y="73660"/>
                </a:lnTo>
                <a:lnTo>
                  <a:pt x="67309" y="115316"/>
                </a:lnTo>
                <a:lnTo>
                  <a:pt x="68325" y="139446"/>
                </a:lnTo>
                <a:lnTo>
                  <a:pt x="67309" y="164211"/>
                </a:lnTo>
                <a:lnTo>
                  <a:pt x="58927" y="207010"/>
                </a:lnTo>
                <a:lnTo>
                  <a:pt x="30479" y="253237"/>
                </a:lnTo>
                <a:lnTo>
                  <a:pt x="380" y="270129"/>
                </a:lnTo>
                <a:lnTo>
                  <a:pt x="3936" y="281686"/>
                </a:lnTo>
                <a:lnTo>
                  <a:pt x="42545" y="263651"/>
                </a:lnTo>
                <a:lnTo>
                  <a:pt x="70865" y="232410"/>
                </a:lnTo>
                <a:lnTo>
                  <a:pt x="88137" y="190626"/>
                </a:lnTo>
                <a:lnTo>
                  <a:pt x="93979" y="140843"/>
                </a:lnTo>
                <a:lnTo>
                  <a:pt x="92582" y="115062"/>
                </a:lnTo>
                <a:lnTo>
                  <a:pt x="80899" y="69214"/>
                </a:lnTo>
                <a:lnTo>
                  <a:pt x="57911" y="32004"/>
                </a:lnTo>
                <a:lnTo>
                  <a:pt x="24383" y="7366"/>
                </a:lnTo>
                <a:lnTo>
                  <a:pt x="3936" y="0"/>
                </a:lnTo>
                <a:close/>
              </a:path>
            </a:pathLst>
          </a:custGeom>
          <a:solidFill>
            <a:srgbClr val="000000"/>
          </a:solidFill>
        </p:spPr>
        <p:txBody>
          <a:bodyPr wrap="square" lIns="0" tIns="0" rIns="0" bIns="0" rtlCol="0"/>
          <a:lstStyle/>
          <a:p>
            <a:endParaRPr/>
          </a:p>
        </p:txBody>
      </p:sp>
      <p:sp>
        <p:nvSpPr>
          <p:cNvPr id="35" name="object 35"/>
          <p:cNvSpPr/>
          <p:nvPr/>
        </p:nvSpPr>
        <p:spPr>
          <a:xfrm>
            <a:off x="9552431" y="1976627"/>
            <a:ext cx="94615" cy="281940"/>
          </a:xfrm>
          <a:custGeom>
            <a:avLst/>
            <a:gdLst/>
            <a:ahLst/>
            <a:cxnLst/>
            <a:rect l="l" t="t" r="r" b="b"/>
            <a:pathLst>
              <a:path w="94615" h="281939">
                <a:moveTo>
                  <a:pt x="90043" y="0"/>
                </a:moveTo>
                <a:lnTo>
                  <a:pt x="51689" y="18034"/>
                </a:lnTo>
                <a:lnTo>
                  <a:pt x="23368" y="49275"/>
                </a:lnTo>
                <a:lnTo>
                  <a:pt x="5842" y="91186"/>
                </a:lnTo>
                <a:lnTo>
                  <a:pt x="0" y="140843"/>
                </a:lnTo>
                <a:lnTo>
                  <a:pt x="1397" y="166750"/>
                </a:lnTo>
                <a:lnTo>
                  <a:pt x="13081" y="212471"/>
                </a:lnTo>
                <a:lnTo>
                  <a:pt x="36068" y="249682"/>
                </a:lnTo>
                <a:lnTo>
                  <a:pt x="69469" y="274320"/>
                </a:lnTo>
                <a:lnTo>
                  <a:pt x="90043" y="281686"/>
                </a:lnTo>
                <a:lnTo>
                  <a:pt x="93599" y="270129"/>
                </a:lnTo>
                <a:lnTo>
                  <a:pt x="77470" y="263017"/>
                </a:lnTo>
                <a:lnTo>
                  <a:pt x="63626" y="253237"/>
                </a:lnTo>
                <a:lnTo>
                  <a:pt x="35178" y="207010"/>
                </a:lnTo>
                <a:lnTo>
                  <a:pt x="26797" y="164211"/>
                </a:lnTo>
                <a:lnTo>
                  <a:pt x="25781" y="139446"/>
                </a:lnTo>
                <a:lnTo>
                  <a:pt x="26797" y="115316"/>
                </a:lnTo>
                <a:lnTo>
                  <a:pt x="35178" y="73660"/>
                </a:lnTo>
                <a:lnTo>
                  <a:pt x="63753" y="28194"/>
                </a:lnTo>
                <a:lnTo>
                  <a:pt x="94107" y="11430"/>
                </a:lnTo>
                <a:lnTo>
                  <a:pt x="90043" y="0"/>
                </a:lnTo>
                <a:close/>
              </a:path>
            </a:pathLst>
          </a:custGeom>
          <a:solidFill>
            <a:srgbClr val="000000"/>
          </a:solidFill>
        </p:spPr>
        <p:txBody>
          <a:bodyPr wrap="square" lIns="0" tIns="0" rIns="0" bIns="0" rtlCol="0"/>
          <a:lstStyle/>
          <a:p>
            <a:endParaRPr/>
          </a:p>
        </p:txBody>
      </p:sp>
      <p:sp>
        <p:nvSpPr>
          <p:cNvPr id="36" name="object 36"/>
          <p:cNvSpPr txBox="1"/>
          <p:nvPr/>
        </p:nvSpPr>
        <p:spPr>
          <a:xfrm>
            <a:off x="8832913" y="1824037"/>
            <a:ext cx="1152525" cy="542925"/>
          </a:xfrm>
          <a:prstGeom prst="rect">
            <a:avLst/>
          </a:prstGeom>
        </p:spPr>
        <p:txBody>
          <a:bodyPr vert="horz" wrap="square" lIns="0" tIns="67945" rIns="0" bIns="0" rtlCol="0">
            <a:spAutoFit/>
          </a:bodyPr>
          <a:lstStyle/>
          <a:p>
            <a:pPr marL="33020">
              <a:lnSpc>
                <a:spcPct val="100000"/>
              </a:lnSpc>
              <a:spcBef>
                <a:spcPts val="535"/>
              </a:spcBef>
              <a:tabLst>
                <a:tab pos="820419" algn="l"/>
              </a:tabLst>
            </a:pPr>
            <a:r>
              <a:rPr sz="2400" spc="-20" dirty="0">
                <a:latin typeface="Cambria Math"/>
                <a:cs typeface="Cambria Math"/>
              </a:rPr>
              <a:t>∇</a:t>
            </a:r>
            <a:r>
              <a:rPr sz="2625" spc="-30" baseline="-12698" dirty="0">
                <a:latin typeface="Cambria Math"/>
                <a:cs typeface="Cambria Math"/>
              </a:rPr>
              <a:t>𝜃</a:t>
            </a:r>
            <a:r>
              <a:rPr sz="2400" spc="-20" dirty="0">
                <a:latin typeface="Cambria Math"/>
                <a:cs typeface="Cambria Math"/>
              </a:rPr>
              <a:t>𝑝</a:t>
            </a:r>
            <a:r>
              <a:rPr sz="2625" spc="-30" baseline="-12698" dirty="0">
                <a:latin typeface="Cambria Math"/>
                <a:cs typeface="Cambria Math"/>
              </a:rPr>
              <a:t>𝜃</a:t>
            </a:r>
            <a:r>
              <a:rPr sz="2625" baseline="-12698" dirty="0">
                <a:latin typeface="Cambria Math"/>
                <a:cs typeface="Cambria Math"/>
              </a:rPr>
              <a:t>	</a:t>
            </a:r>
            <a:r>
              <a:rPr sz="2400" spc="-50" dirty="0">
                <a:latin typeface="Cambria Math"/>
                <a:cs typeface="Cambria Math"/>
              </a:rPr>
              <a:t>𝑠</a:t>
            </a:r>
            <a:endParaRPr sz="2400">
              <a:latin typeface="Cambria Math"/>
              <a:cs typeface="Cambria Math"/>
            </a:endParaRPr>
          </a:p>
        </p:txBody>
      </p:sp>
      <p:sp>
        <p:nvSpPr>
          <p:cNvPr id="37" name="object 37"/>
          <p:cNvSpPr/>
          <p:nvPr/>
        </p:nvSpPr>
        <p:spPr>
          <a:xfrm>
            <a:off x="3483990" y="3092195"/>
            <a:ext cx="93980" cy="281940"/>
          </a:xfrm>
          <a:custGeom>
            <a:avLst/>
            <a:gdLst/>
            <a:ahLst/>
            <a:cxnLst/>
            <a:rect l="l" t="t" r="r" b="b"/>
            <a:pathLst>
              <a:path w="93979" h="281939">
                <a:moveTo>
                  <a:pt x="3937" y="0"/>
                </a:moveTo>
                <a:lnTo>
                  <a:pt x="0" y="11429"/>
                </a:lnTo>
                <a:lnTo>
                  <a:pt x="16383" y="18414"/>
                </a:lnTo>
                <a:lnTo>
                  <a:pt x="30353" y="28193"/>
                </a:lnTo>
                <a:lnTo>
                  <a:pt x="58928" y="73659"/>
                </a:lnTo>
                <a:lnTo>
                  <a:pt x="67310" y="115315"/>
                </a:lnTo>
                <a:lnTo>
                  <a:pt x="68325" y="139445"/>
                </a:lnTo>
                <a:lnTo>
                  <a:pt x="67310" y="164211"/>
                </a:lnTo>
                <a:lnTo>
                  <a:pt x="58928" y="207009"/>
                </a:lnTo>
                <a:lnTo>
                  <a:pt x="30480" y="253237"/>
                </a:lnTo>
                <a:lnTo>
                  <a:pt x="381" y="270128"/>
                </a:lnTo>
                <a:lnTo>
                  <a:pt x="3937" y="281686"/>
                </a:lnTo>
                <a:lnTo>
                  <a:pt x="42545" y="263651"/>
                </a:lnTo>
                <a:lnTo>
                  <a:pt x="70866" y="232409"/>
                </a:lnTo>
                <a:lnTo>
                  <a:pt x="88137" y="190626"/>
                </a:lnTo>
                <a:lnTo>
                  <a:pt x="93980" y="140842"/>
                </a:lnTo>
                <a:lnTo>
                  <a:pt x="92583" y="115062"/>
                </a:lnTo>
                <a:lnTo>
                  <a:pt x="80899" y="69214"/>
                </a:lnTo>
                <a:lnTo>
                  <a:pt x="57912" y="32003"/>
                </a:lnTo>
                <a:lnTo>
                  <a:pt x="24384" y="7365"/>
                </a:lnTo>
                <a:lnTo>
                  <a:pt x="3937" y="0"/>
                </a:lnTo>
                <a:close/>
              </a:path>
            </a:pathLst>
          </a:custGeom>
          <a:solidFill>
            <a:srgbClr val="000000"/>
          </a:solidFill>
        </p:spPr>
        <p:txBody>
          <a:bodyPr wrap="square" lIns="0" tIns="0" rIns="0" bIns="0" rtlCol="0"/>
          <a:lstStyle/>
          <a:p>
            <a:endParaRPr/>
          </a:p>
        </p:txBody>
      </p:sp>
      <p:sp>
        <p:nvSpPr>
          <p:cNvPr id="38" name="object 38"/>
          <p:cNvSpPr/>
          <p:nvPr/>
        </p:nvSpPr>
        <p:spPr>
          <a:xfrm>
            <a:off x="3232404" y="3092195"/>
            <a:ext cx="94615" cy="281940"/>
          </a:xfrm>
          <a:custGeom>
            <a:avLst/>
            <a:gdLst/>
            <a:ahLst/>
            <a:cxnLst/>
            <a:rect l="l" t="t" r="r" b="b"/>
            <a:pathLst>
              <a:path w="94614" h="281939">
                <a:moveTo>
                  <a:pt x="90043" y="0"/>
                </a:moveTo>
                <a:lnTo>
                  <a:pt x="51688" y="18033"/>
                </a:lnTo>
                <a:lnTo>
                  <a:pt x="23368" y="49275"/>
                </a:lnTo>
                <a:lnTo>
                  <a:pt x="5841" y="91186"/>
                </a:lnTo>
                <a:lnTo>
                  <a:pt x="0" y="140842"/>
                </a:lnTo>
                <a:lnTo>
                  <a:pt x="1396" y="166750"/>
                </a:lnTo>
                <a:lnTo>
                  <a:pt x="13081" y="212470"/>
                </a:lnTo>
                <a:lnTo>
                  <a:pt x="36068" y="249681"/>
                </a:lnTo>
                <a:lnTo>
                  <a:pt x="69468" y="274319"/>
                </a:lnTo>
                <a:lnTo>
                  <a:pt x="90043" y="281686"/>
                </a:lnTo>
                <a:lnTo>
                  <a:pt x="93598" y="270128"/>
                </a:lnTo>
                <a:lnTo>
                  <a:pt x="77469" y="263016"/>
                </a:lnTo>
                <a:lnTo>
                  <a:pt x="63626" y="253237"/>
                </a:lnTo>
                <a:lnTo>
                  <a:pt x="35179" y="207009"/>
                </a:lnTo>
                <a:lnTo>
                  <a:pt x="26796" y="164211"/>
                </a:lnTo>
                <a:lnTo>
                  <a:pt x="25781" y="139445"/>
                </a:lnTo>
                <a:lnTo>
                  <a:pt x="26796" y="115315"/>
                </a:lnTo>
                <a:lnTo>
                  <a:pt x="35179" y="73659"/>
                </a:lnTo>
                <a:lnTo>
                  <a:pt x="63754" y="28193"/>
                </a:lnTo>
                <a:lnTo>
                  <a:pt x="94106" y="11429"/>
                </a:lnTo>
                <a:lnTo>
                  <a:pt x="90043" y="0"/>
                </a:lnTo>
                <a:close/>
              </a:path>
            </a:pathLst>
          </a:custGeom>
          <a:solidFill>
            <a:srgbClr val="000000"/>
          </a:solidFill>
        </p:spPr>
        <p:txBody>
          <a:bodyPr wrap="square" lIns="0" tIns="0" rIns="0" bIns="0" rtlCol="0"/>
          <a:lstStyle/>
          <a:p>
            <a:endParaRPr/>
          </a:p>
        </p:txBody>
      </p:sp>
      <p:sp>
        <p:nvSpPr>
          <p:cNvPr id="39" name="object 39"/>
          <p:cNvSpPr txBox="1"/>
          <p:nvPr/>
        </p:nvSpPr>
        <p:spPr>
          <a:xfrm>
            <a:off x="624738" y="2617165"/>
            <a:ext cx="11002010" cy="760730"/>
          </a:xfrm>
          <a:prstGeom prst="rect">
            <a:avLst/>
          </a:prstGeom>
        </p:spPr>
        <p:txBody>
          <a:bodyPr vert="horz" wrap="square" lIns="0" tIns="12700" rIns="0" bIns="0" rtlCol="0">
            <a:spAutoFit/>
          </a:bodyPr>
          <a:lstStyle/>
          <a:p>
            <a:pPr marL="367665" indent="-342265">
              <a:lnSpc>
                <a:spcPct val="100000"/>
              </a:lnSpc>
              <a:spcBef>
                <a:spcPts val="100"/>
              </a:spcBef>
              <a:buClr>
                <a:srgbClr val="8A1515"/>
              </a:buClr>
              <a:buFont typeface="Times New Roman"/>
              <a:buChar char="•"/>
              <a:tabLst>
                <a:tab pos="367665" algn="l"/>
                <a:tab pos="368300" algn="l"/>
              </a:tabLst>
            </a:pPr>
            <a:r>
              <a:rPr sz="2400" dirty="0">
                <a:latin typeface="Calibri"/>
                <a:cs typeface="Calibri"/>
              </a:rPr>
              <a:t>Here</a:t>
            </a:r>
            <a:r>
              <a:rPr sz="2400" spc="-10" dirty="0">
                <a:latin typeface="Calibri"/>
                <a:cs typeface="Calibri"/>
              </a:rPr>
              <a:t> </a:t>
            </a:r>
            <a:r>
              <a:rPr sz="2400" dirty="0">
                <a:latin typeface="Calibri"/>
                <a:cs typeface="Calibri"/>
              </a:rPr>
              <a:t>we’ll</a:t>
            </a:r>
            <a:r>
              <a:rPr sz="2400" spc="-45" dirty="0">
                <a:latin typeface="Calibri"/>
                <a:cs typeface="Calibri"/>
              </a:rPr>
              <a:t> </a:t>
            </a:r>
            <a:r>
              <a:rPr sz="2400" dirty="0">
                <a:latin typeface="Calibri"/>
                <a:cs typeface="Calibri"/>
              </a:rPr>
              <a:t>use a</a:t>
            </a:r>
            <a:r>
              <a:rPr sz="2400" spc="-20" dirty="0">
                <a:latin typeface="Calibri"/>
                <a:cs typeface="Calibri"/>
              </a:rPr>
              <a:t> </a:t>
            </a:r>
            <a:r>
              <a:rPr sz="2400" dirty="0">
                <a:latin typeface="Calibri"/>
                <a:cs typeface="Calibri"/>
              </a:rPr>
              <a:t>very</a:t>
            </a:r>
            <a:r>
              <a:rPr sz="2400" spc="-25" dirty="0">
                <a:latin typeface="Calibri"/>
                <a:cs typeface="Calibri"/>
              </a:rPr>
              <a:t> </a:t>
            </a:r>
            <a:r>
              <a:rPr sz="2400" dirty="0">
                <a:latin typeface="Calibri"/>
                <a:cs typeface="Calibri"/>
              </a:rPr>
              <a:t>handy</a:t>
            </a:r>
            <a:r>
              <a:rPr sz="2400" spc="-15" dirty="0">
                <a:latin typeface="Calibri"/>
                <a:cs typeface="Calibri"/>
              </a:rPr>
              <a:t> </a:t>
            </a:r>
            <a:r>
              <a:rPr sz="2400" dirty="0">
                <a:latin typeface="Calibri"/>
                <a:cs typeface="Calibri"/>
              </a:rPr>
              <a:t>trick</a:t>
            </a:r>
            <a:r>
              <a:rPr sz="2400" spc="-60" dirty="0">
                <a:latin typeface="Calibri"/>
                <a:cs typeface="Calibri"/>
              </a:rPr>
              <a:t> </a:t>
            </a:r>
            <a:r>
              <a:rPr sz="2400" dirty="0">
                <a:latin typeface="Calibri"/>
                <a:cs typeface="Calibri"/>
              </a:rPr>
              <a:t>known</a:t>
            </a:r>
            <a:r>
              <a:rPr sz="2400" spc="-30" dirty="0">
                <a:latin typeface="Calibri"/>
                <a:cs typeface="Calibri"/>
              </a:rPr>
              <a:t> </a:t>
            </a:r>
            <a:r>
              <a:rPr sz="2400" dirty="0">
                <a:latin typeface="Calibri"/>
                <a:cs typeface="Calibri"/>
              </a:rPr>
              <a:t>as</a:t>
            </a:r>
            <a:r>
              <a:rPr sz="2400" spc="-30" dirty="0">
                <a:latin typeface="Calibri"/>
                <a:cs typeface="Calibri"/>
              </a:rPr>
              <a:t> </a:t>
            </a:r>
            <a:r>
              <a:rPr sz="2400" dirty="0">
                <a:latin typeface="Calibri"/>
                <a:cs typeface="Calibri"/>
              </a:rPr>
              <a:t>the</a:t>
            </a:r>
            <a:r>
              <a:rPr sz="2400" spc="-10" dirty="0">
                <a:latin typeface="Calibri"/>
                <a:cs typeface="Calibri"/>
              </a:rPr>
              <a:t> </a:t>
            </a:r>
            <a:r>
              <a:rPr sz="2400" b="1" spc="-15" dirty="0">
                <a:solidFill>
                  <a:srgbClr val="5F0057"/>
                </a:solidFill>
                <a:latin typeface="Calibri"/>
                <a:cs typeface="Calibri"/>
              </a:rPr>
              <a:t>log-</a:t>
            </a:r>
            <a:r>
              <a:rPr sz="2400" b="1" spc="5" dirty="0">
                <a:solidFill>
                  <a:srgbClr val="5F0057"/>
                </a:solidFill>
                <a:latin typeface="Calibri"/>
                <a:cs typeface="Calibri"/>
              </a:rPr>
              <a:t>d</a:t>
            </a:r>
            <a:r>
              <a:rPr sz="2400" b="1" dirty="0">
                <a:solidFill>
                  <a:srgbClr val="5F0057"/>
                </a:solidFill>
                <a:latin typeface="Calibri"/>
                <a:cs typeface="Calibri"/>
              </a:rPr>
              <a:t>er</a:t>
            </a:r>
            <a:r>
              <a:rPr sz="2400" b="1" spc="5" dirty="0">
                <a:solidFill>
                  <a:srgbClr val="5F0057"/>
                </a:solidFill>
                <a:latin typeface="Calibri"/>
                <a:cs typeface="Calibri"/>
              </a:rPr>
              <a:t>i</a:t>
            </a:r>
            <a:r>
              <a:rPr sz="2400" b="1" spc="-105" dirty="0">
                <a:solidFill>
                  <a:srgbClr val="5F0057"/>
                </a:solidFill>
                <a:latin typeface="Calibri"/>
                <a:cs typeface="Calibri"/>
              </a:rPr>
              <a:t>v</a:t>
            </a:r>
            <a:r>
              <a:rPr sz="2625" spc="-1050" baseline="-3174" dirty="0">
                <a:latin typeface="Cambria Math"/>
                <a:cs typeface="Cambria Math"/>
              </a:rPr>
              <a:t>𝑠</a:t>
            </a:r>
            <a:r>
              <a:rPr sz="2400" b="1" spc="5" dirty="0">
                <a:solidFill>
                  <a:srgbClr val="5F0057"/>
                </a:solidFill>
                <a:latin typeface="Calibri"/>
                <a:cs typeface="Calibri"/>
              </a:rPr>
              <a:t>at</a:t>
            </a:r>
            <a:r>
              <a:rPr sz="2400" b="1" spc="-5" dirty="0">
                <a:solidFill>
                  <a:srgbClr val="5F0057"/>
                </a:solidFill>
                <a:latin typeface="Calibri"/>
                <a:cs typeface="Calibri"/>
              </a:rPr>
              <a:t>i</a:t>
            </a:r>
            <a:r>
              <a:rPr sz="2400" b="1" dirty="0">
                <a:solidFill>
                  <a:srgbClr val="5F0057"/>
                </a:solidFill>
                <a:latin typeface="Calibri"/>
                <a:cs typeface="Calibri"/>
              </a:rPr>
              <a:t>v</a:t>
            </a:r>
            <a:r>
              <a:rPr sz="2400" b="1" spc="5" dirty="0">
                <a:solidFill>
                  <a:srgbClr val="5F0057"/>
                </a:solidFill>
                <a:latin typeface="Calibri"/>
                <a:cs typeface="Calibri"/>
              </a:rPr>
              <a:t>e</a:t>
            </a:r>
            <a:r>
              <a:rPr sz="2400" b="1" spc="-5" dirty="0">
                <a:solidFill>
                  <a:srgbClr val="5F0057"/>
                </a:solidFill>
                <a:latin typeface="Calibri"/>
                <a:cs typeface="Calibri"/>
              </a:rPr>
              <a:t> </a:t>
            </a:r>
            <a:r>
              <a:rPr sz="2400" b="1" dirty="0">
                <a:solidFill>
                  <a:srgbClr val="5F0057"/>
                </a:solidFill>
                <a:latin typeface="Calibri"/>
                <a:cs typeface="Calibri"/>
              </a:rPr>
              <a:t>trick</a:t>
            </a:r>
            <a:r>
              <a:rPr sz="2400" dirty="0">
                <a:latin typeface="Calibri"/>
                <a:cs typeface="Calibri"/>
              </a:rPr>
              <a:t>.</a:t>
            </a:r>
            <a:r>
              <a:rPr sz="2400" spc="-35" dirty="0">
                <a:latin typeface="Calibri"/>
                <a:cs typeface="Calibri"/>
              </a:rPr>
              <a:t> </a:t>
            </a:r>
            <a:r>
              <a:rPr sz="2400" dirty="0">
                <a:latin typeface="Calibri"/>
                <a:cs typeface="Calibri"/>
              </a:rPr>
              <a:t>Let’s</a:t>
            </a:r>
            <a:r>
              <a:rPr sz="2400" spc="-25" dirty="0">
                <a:latin typeface="Calibri"/>
                <a:cs typeface="Calibri"/>
              </a:rPr>
              <a:t> </a:t>
            </a:r>
            <a:r>
              <a:rPr sz="2400" dirty="0">
                <a:latin typeface="Calibri"/>
                <a:cs typeface="Calibri"/>
              </a:rPr>
              <a:t>try</a:t>
            </a:r>
            <a:r>
              <a:rPr sz="2400" spc="-20" dirty="0">
                <a:latin typeface="Calibri"/>
                <a:cs typeface="Calibri"/>
              </a:rPr>
              <a:t> </a:t>
            </a:r>
            <a:r>
              <a:rPr sz="2400" dirty="0">
                <a:latin typeface="Calibri"/>
                <a:cs typeface="Calibri"/>
              </a:rPr>
              <a:t>taking</a:t>
            </a:r>
            <a:r>
              <a:rPr sz="2400" spc="-50" dirty="0">
                <a:latin typeface="Calibri"/>
                <a:cs typeface="Calibri"/>
              </a:rPr>
              <a:t> </a:t>
            </a:r>
            <a:r>
              <a:rPr sz="2400" spc="-25" dirty="0">
                <a:latin typeface="Calibri"/>
                <a:cs typeface="Calibri"/>
              </a:rPr>
              <a:t>the</a:t>
            </a:r>
            <a:endParaRPr sz="2400">
              <a:latin typeface="Calibri"/>
              <a:cs typeface="Calibri"/>
            </a:endParaRPr>
          </a:p>
          <a:p>
            <a:pPr marL="367665">
              <a:lnSpc>
                <a:spcPct val="100000"/>
              </a:lnSpc>
              <a:spcBef>
                <a:spcPts val="25"/>
              </a:spcBef>
              <a:tabLst>
                <a:tab pos="2707640" algn="l"/>
              </a:tabLst>
            </a:pPr>
            <a:r>
              <a:rPr sz="2400" dirty="0">
                <a:latin typeface="Calibri"/>
                <a:cs typeface="Calibri"/>
              </a:rPr>
              <a:t>gradient</a:t>
            </a:r>
            <a:r>
              <a:rPr sz="2400" spc="-45" dirty="0">
                <a:latin typeface="Calibri"/>
                <a:cs typeface="Calibri"/>
              </a:rPr>
              <a:t> </a:t>
            </a:r>
            <a:r>
              <a:rPr sz="2400" dirty="0">
                <a:latin typeface="Calibri"/>
                <a:cs typeface="Calibri"/>
              </a:rPr>
              <a:t>of</a:t>
            </a:r>
            <a:r>
              <a:rPr sz="2400" spc="-15" dirty="0">
                <a:latin typeface="Calibri"/>
                <a:cs typeface="Calibri"/>
              </a:rPr>
              <a:t> </a:t>
            </a:r>
            <a:r>
              <a:rPr sz="2400" dirty="0">
                <a:latin typeface="Cambria Math"/>
                <a:cs typeface="Cambria Math"/>
              </a:rPr>
              <a:t>log</a:t>
            </a:r>
            <a:r>
              <a:rPr sz="2400" spc="-5" dirty="0">
                <a:latin typeface="Cambria Math"/>
                <a:cs typeface="Cambria Math"/>
              </a:rPr>
              <a:t> </a:t>
            </a:r>
            <a:r>
              <a:rPr sz="2400" spc="-25" dirty="0">
                <a:latin typeface="Cambria Math"/>
                <a:cs typeface="Cambria Math"/>
              </a:rPr>
              <a:t>𝑝</a:t>
            </a:r>
            <a:r>
              <a:rPr sz="2625" spc="-37" baseline="-12698" dirty="0">
                <a:latin typeface="Cambria Math"/>
                <a:cs typeface="Cambria Math"/>
              </a:rPr>
              <a:t>𝜃</a:t>
            </a:r>
            <a:r>
              <a:rPr sz="2625" baseline="-12698" dirty="0">
                <a:latin typeface="Cambria Math"/>
                <a:cs typeface="Cambria Math"/>
              </a:rPr>
              <a:t>	</a:t>
            </a:r>
            <a:r>
              <a:rPr sz="2400" spc="-50" dirty="0">
                <a:latin typeface="Cambria Math"/>
                <a:cs typeface="Cambria Math"/>
              </a:rPr>
              <a:t>𝑠</a:t>
            </a:r>
            <a:endParaRPr sz="2400">
              <a:latin typeface="Cambria Math"/>
              <a:cs typeface="Cambria Math"/>
            </a:endParaRPr>
          </a:p>
        </p:txBody>
      </p:sp>
      <p:sp>
        <p:nvSpPr>
          <p:cNvPr id="40" name="object 40"/>
          <p:cNvSpPr/>
          <p:nvPr/>
        </p:nvSpPr>
        <p:spPr>
          <a:xfrm>
            <a:off x="2970402" y="3653028"/>
            <a:ext cx="93980" cy="281940"/>
          </a:xfrm>
          <a:custGeom>
            <a:avLst/>
            <a:gdLst/>
            <a:ahLst/>
            <a:cxnLst/>
            <a:rect l="l" t="t" r="r" b="b"/>
            <a:pathLst>
              <a:path w="93980" h="281939">
                <a:moveTo>
                  <a:pt x="3937" y="0"/>
                </a:moveTo>
                <a:lnTo>
                  <a:pt x="0" y="11430"/>
                </a:lnTo>
                <a:lnTo>
                  <a:pt x="16383" y="18415"/>
                </a:lnTo>
                <a:lnTo>
                  <a:pt x="30353" y="28194"/>
                </a:lnTo>
                <a:lnTo>
                  <a:pt x="58928" y="73660"/>
                </a:lnTo>
                <a:lnTo>
                  <a:pt x="67310" y="115316"/>
                </a:lnTo>
                <a:lnTo>
                  <a:pt x="68326" y="139446"/>
                </a:lnTo>
                <a:lnTo>
                  <a:pt x="67310" y="164211"/>
                </a:lnTo>
                <a:lnTo>
                  <a:pt x="58928" y="207010"/>
                </a:lnTo>
                <a:lnTo>
                  <a:pt x="30480" y="253238"/>
                </a:lnTo>
                <a:lnTo>
                  <a:pt x="381" y="270129"/>
                </a:lnTo>
                <a:lnTo>
                  <a:pt x="3937" y="281686"/>
                </a:lnTo>
                <a:lnTo>
                  <a:pt x="42545" y="263652"/>
                </a:lnTo>
                <a:lnTo>
                  <a:pt x="70866" y="232410"/>
                </a:lnTo>
                <a:lnTo>
                  <a:pt x="88138" y="190627"/>
                </a:lnTo>
                <a:lnTo>
                  <a:pt x="93980" y="140843"/>
                </a:lnTo>
                <a:lnTo>
                  <a:pt x="92583" y="115062"/>
                </a:lnTo>
                <a:lnTo>
                  <a:pt x="80899" y="69215"/>
                </a:lnTo>
                <a:lnTo>
                  <a:pt x="57912" y="32004"/>
                </a:lnTo>
                <a:lnTo>
                  <a:pt x="24384" y="7366"/>
                </a:lnTo>
                <a:lnTo>
                  <a:pt x="3937" y="0"/>
                </a:lnTo>
                <a:close/>
              </a:path>
            </a:pathLst>
          </a:custGeom>
          <a:solidFill>
            <a:srgbClr val="000000"/>
          </a:solidFill>
        </p:spPr>
        <p:txBody>
          <a:bodyPr wrap="square" lIns="0" tIns="0" rIns="0" bIns="0" rtlCol="0"/>
          <a:lstStyle/>
          <a:p>
            <a:endParaRPr/>
          </a:p>
        </p:txBody>
      </p:sp>
      <p:sp>
        <p:nvSpPr>
          <p:cNvPr id="41" name="object 41"/>
          <p:cNvSpPr/>
          <p:nvPr/>
        </p:nvSpPr>
        <p:spPr>
          <a:xfrm>
            <a:off x="2718816" y="3653028"/>
            <a:ext cx="94615" cy="281940"/>
          </a:xfrm>
          <a:custGeom>
            <a:avLst/>
            <a:gdLst/>
            <a:ahLst/>
            <a:cxnLst/>
            <a:rect l="l" t="t" r="r" b="b"/>
            <a:pathLst>
              <a:path w="94614" h="281939">
                <a:moveTo>
                  <a:pt x="90042" y="0"/>
                </a:moveTo>
                <a:lnTo>
                  <a:pt x="51688" y="18034"/>
                </a:lnTo>
                <a:lnTo>
                  <a:pt x="23367" y="49276"/>
                </a:lnTo>
                <a:lnTo>
                  <a:pt x="5841" y="91186"/>
                </a:lnTo>
                <a:lnTo>
                  <a:pt x="0" y="140843"/>
                </a:lnTo>
                <a:lnTo>
                  <a:pt x="1396" y="166751"/>
                </a:lnTo>
                <a:lnTo>
                  <a:pt x="13081" y="212471"/>
                </a:lnTo>
                <a:lnTo>
                  <a:pt x="36067" y="249682"/>
                </a:lnTo>
                <a:lnTo>
                  <a:pt x="69468" y="274320"/>
                </a:lnTo>
                <a:lnTo>
                  <a:pt x="90042" y="281686"/>
                </a:lnTo>
                <a:lnTo>
                  <a:pt x="93598" y="270129"/>
                </a:lnTo>
                <a:lnTo>
                  <a:pt x="77469" y="263017"/>
                </a:lnTo>
                <a:lnTo>
                  <a:pt x="63626" y="253238"/>
                </a:lnTo>
                <a:lnTo>
                  <a:pt x="35178" y="207010"/>
                </a:lnTo>
                <a:lnTo>
                  <a:pt x="26796" y="164211"/>
                </a:lnTo>
                <a:lnTo>
                  <a:pt x="25781" y="139446"/>
                </a:lnTo>
                <a:lnTo>
                  <a:pt x="26796" y="115316"/>
                </a:lnTo>
                <a:lnTo>
                  <a:pt x="35178" y="73660"/>
                </a:lnTo>
                <a:lnTo>
                  <a:pt x="63753" y="28194"/>
                </a:lnTo>
                <a:lnTo>
                  <a:pt x="94106" y="11430"/>
                </a:lnTo>
                <a:lnTo>
                  <a:pt x="90042" y="0"/>
                </a:lnTo>
                <a:close/>
              </a:path>
            </a:pathLst>
          </a:custGeom>
          <a:solidFill>
            <a:srgbClr val="000000"/>
          </a:solidFill>
        </p:spPr>
        <p:txBody>
          <a:bodyPr wrap="square" lIns="0" tIns="0" rIns="0" bIns="0" rtlCol="0"/>
          <a:lstStyle/>
          <a:p>
            <a:endParaRPr/>
          </a:p>
        </p:txBody>
      </p:sp>
      <p:sp>
        <p:nvSpPr>
          <p:cNvPr id="42" name="object 42"/>
          <p:cNvSpPr/>
          <p:nvPr/>
        </p:nvSpPr>
        <p:spPr>
          <a:xfrm>
            <a:off x="3489959" y="3784080"/>
            <a:ext cx="720725" cy="19685"/>
          </a:xfrm>
          <a:custGeom>
            <a:avLst/>
            <a:gdLst/>
            <a:ahLst/>
            <a:cxnLst/>
            <a:rect l="l" t="t" r="r" b="b"/>
            <a:pathLst>
              <a:path w="720725" h="19685">
                <a:moveTo>
                  <a:pt x="720343" y="0"/>
                </a:moveTo>
                <a:lnTo>
                  <a:pt x="0" y="0"/>
                </a:lnTo>
                <a:lnTo>
                  <a:pt x="0" y="19315"/>
                </a:lnTo>
                <a:lnTo>
                  <a:pt x="720343" y="19315"/>
                </a:lnTo>
                <a:lnTo>
                  <a:pt x="720343" y="0"/>
                </a:lnTo>
                <a:close/>
              </a:path>
            </a:pathLst>
          </a:custGeom>
          <a:solidFill>
            <a:srgbClr val="000000"/>
          </a:solidFill>
        </p:spPr>
        <p:txBody>
          <a:bodyPr wrap="square" lIns="0" tIns="0" rIns="0" bIns="0" rtlCol="0"/>
          <a:lstStyle/>
          <a:p>
            <a:endParaRPr/>
          </a:p>
        </p:txBody>
      </p:sp>
      <p:sp>
        <p:nvSpPr>
          <p:cNvPr id="43" name="object 43"/>
          <p:cNvSpPr txBox="1"/>
          <p:nvPr/>
        </p:nvSpPr>
        <p:spPr>
          <a:xfrm>
            <a:off x="3752850" y="3326129"/>
            <a:ext cx="19431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1</a:t>
            </a:r>
            <a:endParaRPr sz="2400">
              <a:latin typeface="Cambria Math"/>
              <a:cs typeface="Cambria Math"/>
            </a:endParaRPr>
          </a:p>
        </p:txBody>
      </p:sp>
      <p:sp>
        <p:nvSpPr>
          <p:cNvPr id="44" name="object 44"/>
          <p:cNvSpPr txBox="1"/>
          <p:nvPr/>
        </p:nvSpPr>
        <p:spPr>
          <a:xfrm>
            <a:off x="3638550" y="3907282"/>
            <a:ext cx="151130" cy="292735"/>
          </a:xfrm>
          <a:prstGeom prst="rect">
            <a:avLst/>
          </a:prstGeom>
        </p:spPr>
        <p:txBody>
          <a:bodyPr vert="horz" wrap="square" lIns="0" tIns="12700" rIns="0" bIns="0" rtlCol="0">
            <a:spAutoFit/>
          </a:bodyPr>
          <a:lstStyle/>
          <a:p>
            <a:pPr marL="12700">
              <a:lnSpc>
                <a:spcPct val="100000"/>
              </a:lnSpc>
              <a:spcBef>
                <a:spcPts val="100"/>
              </a:spcBef>
            </a:pPr>
            <a:r>
              <a:rPr sz="1750" spc="-50" dirty="0">
                <a:latin typeface="Cambria Math"/>
                <a:cs typeface="Cambria Math"/>
              </a:rPr>
              <a:t>𝜃</a:t>
            </a:r>
            <a:endParaRPr sz="1750">
              <a:latin typeface="Cambria Math"/>
              <a:cs typeface="Cambria Math"/>
            </a:endParaRPr>
          </a:p>
        </p:txBody>
      </p:sp>
      <p:sp>
        <p:nvSpPr>
          <p:cNvPr id="45" name="object 45"/>
          <p:cNvSpPr/>
          <p:nvPr/>
        </p:nvSpPr>
        <p:spPr>
          <a:xfrm>
            <a:off x="4087495" y="3857244"/>
            <a:ext cx="93980" cy="281940"/>
          </a:xfrm>
          <a:custGeom>
            <a:avLst/>
            <a:gdLst/>
            <a:ahLst/>
            <a:cxnLst/>
            <a:rect l="l" t="t" r="r" b="b"/>
            <a:pathLst>
              <a:path w="93979" h="281939">
                <a:moveTo>
                  <a:pt x="3937" y="0"/>
                </a:moveTo>
                <a:lnTo>
                  <a:pt x="0" y="11429"/>
                </a:lnTo>
                <a:lnTo>
                  <a:pt x="16382" y="18414"/>
                </a:lnTo>
                <a:lnTo>
                  <a:pt x="30352" y="28193"/>
                </a:lnTo>
                <a:lnTo>
                  <a:pt x="58927" y="73659"/>
                </a:lnTo>
                <a:lnTo>
                  <a:pt x="67309" y="115315"/>
                </a:lnTo>
                <a:lnTo>
                  <a:pt x="68325" y="139445"/>
                </a:lnTo>
                <a:lnTo>
                  <a:pt x="67309" y="164210"/>
                </a:lnTo>
                <a:lnTo>
                  <a:pt x="58927" y="207009"/>
                </a:lnTo>
                <a:lnTo>
                  <a:pt x="30479" y="253237"/>
                </a:lnTo>
                <a:lnTo>
                  <a:pt x="380" y="270128"/>
                </a:lnTo>
                <a:lnTo>
                  <a:pt x="3937" y="281685"/>
                </a:lnTo>
                <a:lnTo>
                  <a:pt x="42544" y="263651"/>
                </a:lnTo>
                <a:lnTo>
                  <a:pt x="70865" y="232409"/>
                </a:lnTo>
                <a:lnTo>
                  <a:pt x="88137" y="190626"/>
                </a:lnTo>
                <a:lnTo>
                  <a:pt x="93979" y="140842"/>
                </a:lnTo>
                <a:lnTo>
                  <a:pt x="92582" y="115061"/>
                </a:lnTo>
                <a:lnTo>
                  <a:pt x="80899" y="69214"/>
                </a:lnTo>
                <a:lnTo>
                  <a:pt x="57912" y="32003"/>
                </a:lnTo>
                <a:lnTo>
                  <a:pt x="24383" y="7365"/>
                </a:lnTo>
                <a:lnTo>
                  <a:pt x="3937" y="0"/>
                </a:lnTo>
                <a:close/>
              </a:path>
            </a:pathLst>
          </a:custGeom>
          <a:solidFill>
            <a:srgbClr val="000000"/>
          </a:solidFill>
        </p:spPr>
        <p:txBody>
          <a:bodyPr wrap="square" lIns="0" tIns="0" rIns="0" bIns="0" rtlCol="0"/>
          <a:lstStyle/>
          <a:p>
            <a:endParaRPr/>
          </a:p>
        </p:txBody>
      </p:sp>
      <p:sp>
        <p:nvSpPr>
          <p:cNvPr id="46" name="object 46"/>
          <p:cNvSpPr/>
          <p:nvPr/>
        </p:nvSpPr>
        <p:spPr>
          <a:xfrm>
            <a:off x="3835908" y="3857244"/>
            <a:ext cx="94615" cy="281940"/>
          </a:xfrm>
          <a:custGeom>
            <a:avLst/>
            <a:gdLst/>
            <a:ahLst/>
            <a:cxnLst/>
            <a:rect l="l" t="t" r="r" b="b"/>
            <a:pathLst>
              <a:path w="94614" h="281939">
                <a:moveTo>
                  <a:pt x="90042" y="0"/>
                </a:moveTo>
                <a:lnTo>
                  <a:pt x="51688" y="18033"/>
                </a:lnTo>
                <a:lnTo>
                  <a:pt x="23367" y="49275"/>
                </a:lnTo>
                <a:lnTo>
                  <a:pt x="5841" y="91185"/>
                </a:lnTo>
                <a:lnTo>
                  <a:pt x="0" y="140842"/>
                </a:lnTo>
                <a:lnTo>
                  <a:pt x="1396" y="166750"/>
                </a:lnTo>
                <a:lnTo>
                  <a:pt x="13080" y="212470"/>
                </a:lnTo>
                <a:lnTo>
                  <a:pt x="36067" y="249681"/>
                </a:lnTo>
                <a:lnTo>
                  <a:pt x="69468" y="274319"/>
                </a:lnTo>
                <a:lnTo>
                  <a:pt x="90042" y="281685"/>
                </a:lnTo>
                <a:lnTo>
                  <a:pt x="93599" y="270128"/>
                </a:lnTo>
                <a:lnTo>
                  <a:pt x="77469" y="263016"/>
                </a:lnTo>
                <a:lnTo>
                  <a:pt x="63626" y="253237"/>
                </a:lnTo>
                <a:lnTo>
                  <a:pt x="35178" y="207009"/>
                </a:lnTo>
                <a:lnTo>
                  <a:pt x="26796" y="164210"/>
                </a:lnTo>
                <a:lnTo>
                  <a:pt x="25780" y="139445"/>
                </a:lnTo>
                <a:lnTo>
                  <a:pt x="26796" y="115315"/>
                </a:lnTo>
                <a:lnTo>
                  <a:pt x="35178" y="73659"/>
                </a:lnTo>
                <a:lnTo>
                  <a:pt x="63753" y="28193"/>
                </a:lnTo>
                <a:lnTo>
                  <a:pt x="94106" y="11429"/>
                </a:lnTo>
                <a:lnTo>
                  <a:pt x="90042" y="0"/>
                </a:lnTo>
                <a:close/>
              </a:path>
            </a:pathLst>
          </a:custGeom>
          <a:solidFill>
            <a:srgbClr val="000000"/>
          </a:solidFill>
        </p:spPr>
        <p:txBody>
          <a:bodyPr wrap="square" lIns="0" tIns="0" rIns="0" bIns="0" rtlCol="0"/>
          <a:lstStyle/>
          <a:p>
            <a:endParaRPr/>
          </a:p>
        </p:txBody>
      </p:sp>
      <p:sp>
        <p:nvSpPr>
          <p:cNvPr id="47" name="object 47"/>
          <p:cNvSpPr txBox="1"/>
          <p:nvPr/>
        </p:nvSpPr>
        <p:spPr>
          <a:xfrm>
            <a:off x="1439417" y="3556761"/>
            <a:ext cx="2267585" cy="391160"/>
          </a:xfrm>
          <a:prstGeom prst="rect">
            <a:avLst/>
          </a:prstGeom>
        </p:spPr>
        <p:txBody>
          <a:bodyPr vert="horz" wrap="square" lIns="0" tIns="12700" rIns="0" bIns="0" rtlCol="0">
            <a:spAutoFit/>
          </a:bodyPr>
          <a:lstStyle/>
          <a:p>
            <a:pPr marL="63500">
              <a:lnSpc>
                <a:spcPct val="100000"/>
              </a:lnSpc>
              <a:spcBef>
                <a:spcPts val="100"/>
              </a:spcBef>
              <a:tabLst>
                <a:tab pos="1378585" algn="l"/>
                <a:tab pos="1736725" algn="l"/>
              </a:tabLst>
            </a:pPr>
            <a:r>
              <a:rPr sz="2400" dirty="0">
                <a:latin typeface="Cambria Math"/>
                <a:cs typeface="Cambria Math"/>
              </a:rPr>
              <a:t>∇</a:t>
            </a:r>
            <a:r>
              <a:rPr sz="2625" baseline="-12698" dirty="0">
                <a:latin typeface="Cambria Math"/>
                <a:cs typeface="Cambria Math"/>
              </a:rPr>
              <a:t>𝜃</a:t>
            </a:r>
            <a:r>
              <a:rPr sz="2625" spc="532" baseline="-12698" dirty="0">
                <a:latin typeface="Cambria Math"/>
                <a:cs typeface="Cambria Math"/>
              </a:rPr>
              <a:t> </a:t>
            </a:r>
            <a:r>
              <a:rPr sz="2400" dirty="0">
                <a:latin typeface="Cambria Math"/>
                <a:cs typeface="Cambria Math"/>
              </a:rPr>
              <a:t>log</a:t>
            </a:r>
            <a:r>
              <a:rPr sz="2400" spc="25" dirty="0">
                <a:latin typeface="Cambria Math"/>
                <a:cs typeface="Cambria Math"/>
              </a:rPr>
              <a:t> </a:t>
            </a:r>
            <a:r>
              <a:rPr sz="2400" spc="-25" dirty="0">
                <a:latin typeface="Cambria Math"/>
                <a:cs typeface="Cambria Math"/>
              </a:rPr>
              <a:t>𝑝</a:t>
            </a:r>
            <a:r>
              <a:rPr sz="2625" spc="-37" baseline="-12698" dirty="0">
                <a:latin typeface="Cambria Math"/>
                <a:cs typeface="Cambria Math"/>
              </a:rPr>
              <a:t>𝜃</a:t>
            </a:r>
            <a:r>
              <a:rPr sz="2625" baseline="-12698" dirty="0">
                <a:latin typeface="Cambria Math"/>
                <a:cs typeface="Cambria Math"/>
              </a:rPr>
              <a:t>	</a:t>
            </a:r>
            <a:r>
              <a:rPr sz="2400" spc="-50" dirty="0">
                <a:latin typeface="Cambria Math"/>
                <a:cs typeface="Cambria Math"/>
              </a:rPr>
              <a:t>𝑠</a:t>
            </a:r>
            <a:r>
              <a:rPr sz="2400" dirty="0">
                <a:latin typeface="Cambria Math"/>
                <a:cs typeface="Cambria Math"/>
              </a:rPr>
              <a:t>	=</a:t>
            </a:r>
            <a:r>
              <a:rPr sz="2400" spc="100" dirty="0">
                <a:latin typeface="Cambria Math"/>
                <a:cs typeface="Cambria Math"/>
              </a:rPr>
              <a:t> </a:t>
            </a:r>
            <a:r>
              <a:rPr sz="3600" spc="-75" baseline="-30092" dirty="0">
                <a:latin typeface="Cambria Math"/>
                <a:cs typeface="Cambria Math"/>
              </a:rPr>
              <a:t>𝑝</a:t>
            </a:r>
            <a:endParaRPr sz="3600" baseline="-30092">
              <a:latin typeface="Cambria Math"/>
              <a:cs typeface="Cambria Math"/>
            </a:endParaRPr>
          </a:p>
        </p:txBody>
      </p:sp>
      <p:sp>
        <p:nvSpPr>
          <p:cNvPr id="48" name="object 48"/>
          <p:cNvSpPr txBox="1"/>
          <p:nvPr/>
        </p:nvSpPr>
        <p:spPr>
          <a:xfrm>
            <a:off x="3922903" y="3724402"/>
            <a:ext cx="166370" cy="391160"/>
          </a:xfrm>
          <a:prstGeom prst="rect">
            <a:avLst/>
          </a:prstGeom>
        </p:spPr>
        <p:txBody>
          <a:bodyPr vert="horz" wrap="square" lIns="0" tIns="12700" rIns="0" bIns="0" rtlCol="0">
            <a:spAutoFit/>
          </a:bodyPr>
          <a:lstStyle/>
          <a:p>
            <a:pPr marL="12700">
              <a:lnSpc>
                <a:spcPct val="100000"/>
              </a:lnSpc>
              <a:spcBef>
                <a:spcPts val="100"/>
              </a:spcBef>
            </a:pPr>
            <a:r>
              <a:rPr sz="2400" spc="-50" dirty="0">
                <a:latin typeface="Cambria Math"/>
                <a:cs typeface="Cambria Math"/>
              </a:rPr>
              <a:t>𝑠</a:t>
            </a:r>
            <a:endParaRPr sz="2400">
              <a:latin typeface="Cambria Math"/>
              <a:cs typeface="Cambria Math"/>
            </a:endParaRPr>
          </a:p>
        </p:txBody>
      </p:sp>
      <p:sp>
        <p:nvSpPr>
          <p:cNvPr id="49" name="object 49"/>
          <p:cNvSpPr/>
          <p:nvPr/>
        </p:nvSpPr>
        <p:spPr>
          <a:xfrm>
            <a:off x="5267071" y="3653028"/>
            <a:ext cx="93980" cy="281940"/>
          </a:xfrm>
          <a:custGeom>
            <a:avLst/>
            <a:gdLst/>
            <a:ahLst/>
            <a:cxnLst/>
            <a:rect l="l" t="t" r="r" b="b"/>
            <a:pathLst>
              <a:path w="93979" h="281939">
                <a:moveTo>
                  <a:pt x="3937" y="0"/>
                </a:moveTo>
                <a:lnTo>
                  <a:pt x="0" y="11430"/>
                </a:lnTo>
                <a:lnTo>
                  <a:pt x="16382" y="18415"/>
                </a:lnTo>
                <a:lnTo>
                  <a:pt x="30352" y="28194"/>
                </a:lnTo>
                <a:lnTo>
                  <a:pt x="58927" y="73660"/>
                </a:lnTo>
                <a:lnTo>
                  <a:pt x="67309" y="115316"/>
                </a:lnTo>
                <a:lnTo>
                  <a:pt x="68325" y="139446"/>
                </a:lnTo>
                <a:lnTo>
                  <a:pt x="67309" y="164211"/>
                </a:lnTo>
                <a:lnTo>
                  <a:pt x="58927" y="207010"/>
                </a:lnTo>
                <a:lnTo>
                  <a:pt x="30479" y="253238"/>
                </a:lnTo>
                <a:lnTo>
                  <a:pt x="380" y="270129"/>
                </a:lnTo>
                <a:lnTo>
                  <a:pt x="3937" y="281686"/>
                </a:lnTo>
                <a:lnTo>
                  <a:pt x="42544" y="263652"/>
                </a:lnTo>
                <a:lnTo>
                  <a:pt x="70865" y="232410"/>
                </a:lnTo>
                <a:lnTo>
                  <a:pt x="88137" y="190627"/>
                </a:lnTo>
                <a:lnTo>
                  <a:pt x="93979" y="140843"/>
                </a:lnTo>
                <a:lnTo>
                  <a:pt x="92582" y="115062"/>
                </a:lnTo>
                <a:lnTo>
                  <a:pt x="80899" y="69215"/>
                </a:lnTo>
                <a:lnTo>
                  <a:pt x="57912" y="32004"/>
                </a:lnTo>
                <a:lnTo>
                  <a:pt x="24383" y="7366"/>
                </a:lnTo>
                <a:lnTo>
                  <a:pt x="3937" y="0"/>
                </a:lnTo>
                <a:close/>
              </a:path>
            </a:pathLst>
          </a:custGeom>
          <a:solidFill>
            <a:srgbClr val="000000"/>
          </a:solidFill>
        </p:spPr>
        <p:txBody>
          <a:bodyPr wrap="square" lIns="0" tIns="0" rIns="0" bIns="0" rtlCol="0"/>
          <a:lstStyle/>
          <a:p>
            <a:endParaRPr/>
          </a:p>
        </p:txBody>
      </p:sp>
      <p:sp>
        <p:nvSpPr>
          <p:cNvPr id="50" name="object 50"/>
          <p:cNvSpPr/>
          <p:nvPr/>
        </p:nvSpPr>
        <p:spPr>
          <a:xfrm>
            <a:off x="5015484" y="3653028"/>
            <a:ext cx="94615" cy="281940"/>
          </a:xfrm>
          <a:custGeom>
            <a:avLst/>
            <a:gdLst/>
            <a:ahLst/>
            <a:cxnLst/>
            <a:rect l="l" t="t" r="r" b="b"/>
            <a:pathLst>
              <a:path w="94614" h="281939">
                <a:moveTo>
                  <a:pt x="90042" y="0"/>
                </a:moveTo>
                <a:lnTo>
                  <a:pt x="51562" y="18034"/>
                </a:lnTo>
                <a:lnTo>
                  <a:pt x="23240" y="49276"/>
                </a:lnTo>
                <a:lnTo>
                  <a:pt x="5841" y="91186"/>
                </a:lnTo>
                <a:lnTo>
                  <a:pt x="0" y="140843"/>
                </a:lnTo>
                <a:lnTo>
                  <a:pt x="1396" y="166751"/>
                </a:lnTo>
                <a:lnTo>
                  <a:pt x="13080" y="212471"/>
                </a:lnTo>
                <a:lnTo>
                  <a:pt x="36067" y="249682"/>
                </a:lnTo>
                <a:lnTo>
                  <a:pt x="69468" y="274320"/>
                </a:lnTo>
                <a:lnTo>
                  <a:pt x="90042" y="281686"/>
                </a:lnTo>
                <a:lnTo>
                  <a:pt x="93599" y="270129"/>
                </a:lnTo>
                <a:lnTo>
                  <a:pt x="77469" y="263017"/>
                </a:lnTo>
                <a:lnTo>
                  <a:pt x="63626" y="253238"/>
                </a:lnTo>
                <a:lnTo>
                  <a:pt x="35178" y="207010"/>
                </a:lnTo>
                <a:lnTo>
                  <a:pt x="26796" y="164211"/>
                </a:lnTo>
                <a:lnTo>
                  <a:pt x="25780" y="139446"/>
                </a:lnTo>
                <a:lnTo>
                  <a:pt x="26796" y="115316"/>
                </a:lnTo>
                <a:lnTo>
                  <a:pt x="35178" y="73660"/>
                </a:lnTo>
                <a:lnTo>
                  <a:pt x="63753" y="28194"/>
                </a:lnTo>
                <a:lnTo>
                  <a:pt x="94106" y="11430"/>
                </a:lnTo>
                <a:lnTo>
                  <a:pt x="90042" y="0"/>
                </a:lnTo>
                <a:close/>
              </a:path>
            </a:pathLst>
          </a:custGeom>
          <a:solidFill>
            <a:srgbClr val="000000"/>
          </a:solidFill>
        </p:spPr>
        <p:txBody>
          <a:bodyPr wrap="square" lIns="0" tIns="0" rIns="0" bIns="0" rtlCol="0"/>
          <a:lstStyle/>
          <a:p>
            <a:endParaRPr/>
          </a:p>
        </p:txBody>
      </p:sp>
      <p:sp>
        <p:nvSpPr>
          <p:cNvPr id="51" name="object 51"/>
          <p:cNvSpPr txBox="1"/>
          <p:nvPr/>
        </p:nvSpPr>
        <p:spPr>
          <a:xfrm>
            <a:off x="4253865" y="3557396"/>
            <a:ext cx="1042669" cy="391160"/>
          </a:xfrm>
          <a:prstGeom prst="rect">
            <a:avLst/>
          </a:prstGeom>
        </p:spPr>
        <p:txBody>
          <a:bodyPr vert="horz" wrap="square" lIns="0" tIns="12700" rIns="0" bIns="0" rtlCol="0">
            <a:spAutoFit/>
          </a:bodyPr>
          <a:lstStyle/>
          <a:p>
            <a:pPr marL="50800">
              <a:lnSpc>
                <a:spcPct val="100000"/>
              </a:lnSpc>
              <a:spcBef>
                <a:spcPts val="100"/>
              </a:spcBef>
              <a:tabLst>
                <a:tab pos="862965" algn="l"/>
              </a:tabLst>
            </a:pPr>
            <a:r>
              <a:rPr sz="2400" dirty="0">
                <a:latin typeface="Cambria Math"/>
                <a:cs typeface="Cambria Math"/>
              </a:rPr>
              <a:t>∇</a:t>
            </a:r>
            <a:r>
              <a:rPr sz="2625" baseline="-12698" dirty="0">
                <a:latin typeface="Cambria Math"/>
                <a:cs typeface="Cambria Math"/>
              </a:rPr>
              <a:t>𝜃</a:t>
            </a:r>
            <a:r>
              <a:rPr sz="2625" spc="89" baseline="-12698" dirty="0">
                <a:latin typeface="Cambria Math"/>
                <a:cs typeface="Cambria Math"/>
              </a:rPr>
              <a:t> </a:t>
            </a:r>
            <a:r>
              <a:rPr sz="2400" spc="-25" dirty="0">
                <a:latin typeface="Cambria Math"/>
                <a:cs typeface="Cambria Math"/>
              </a:rPr>
              <a:t>𝑝</a:t>
            </a:r>
            <a:r>
              <a:rPr sz="2625" spc="-37" baseline="-12698" dirty="0">
                <a:latin typeface="Cambria Math"/>
                <a:cs typeface="Cambria Math"/>
              </a:rPr>
              <a:t>𝜃</a:t>
            </a:r>
            <a:r>
              <a:rPr sz="2625" baseline="-12698" dirty="0">
                <a:latin typeface="Cambria Math"/>
                <a:cs typeface="Cambria Math"/>
              </a:rPr>
              <a:t>	</a:t>
            </a:r>
            <a:r>
              <a:rPr sz="2400" spc="-50" dirty="0">
                <a:latin typeface="Cambria Math"/>
                <a:cs typeface="Cambria Math"/>
              </a:rPr>
              <a:t>𝑠</a:t>
            </a:r>
            <a:endParaRPr sz="2400">
              <a:latin typeface="Cambria Math"/>
              <a:cs typeface="Cambria Math"/>
            </a:endParaRPr>
          </a:p>
        </p:txBody>
      </p:sp>
      <p:sp>
        <p:nvSpPr>
          <p:cNvPr id="52" name="object 52"/>
          <p:cNvSpPr txBox="1"/>
          <p:nvPr/>
        </p:nvSpPr>
        <p:spPr>
          <a:xfrm>
            <a:off x="6023609" y="3566541"/>
            <a:ext cx="38544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a:t>
            </a:r>
            <a:endParaRPr sz="2400">
              <a:latin typeface="Cambria Math"/>
              <a:cs typeface="Cambria Math"/>
            </a:endParaRPr>
          </a:p>
        </p:txBody>
      </p:sp>
      <p:sp>
        <p:nvSpPr>
          <p:cNvPr id="53" name="object 53"/>
          <p:cNvSpPr txBox="1"/>
          <p:nvPr/>
        </p:nvSpPr>
        <p:spPr>
          <a:xfrm>
            <a:off x="637133" y="4610227"/>
            <a:ext cx="1908810" cy="391160"/>
          </a:xfrm>
          <a:prstGeom prst="rect">
            <a:avLst/>
          </a:prstGeom>
        </p:spPr>
        <p:txBody>
          <a:bodyPr vert="horz" wrap="square" lIns="0" tIns="12700" rIns="0" bIns="0" rtlCol="0">
            <a:spAutoFit/>
          </a:bodyPr>
          <a:lstStyle/>
          <a:p>
            <a:pPr marL="354965" indent="-342265">
              <a:lnSpc>
                <a:spcPct val="100000"/>
              </a:lnSpc>
              <a:spcBef>
                <a:spcPts val="100"/>
              </a:spcBef>
              <a:buClr>
                <a:srgbClr val="8A1515"/>
              </a:buClr>
              <a:buFont typeface="Times New Roman"/>
              <a:buChar char="•"/>
              <a:tabLst>
                <a:tab pos="354965" algn="l"/>
                <a:tab pos="355600" algn="l"/>
              </a:tabLst>
            </a:pPr>
            <a:r>
              <a:rPr sz="2400" dirty="0">
                <a:latin typeface="Calibri"/>
                <a:cs typeface="Calibri"/>
              </a:rPr>
              <a:t>Plug</a:t>
            </a:r>
            <a:r>
              <a:rPr sz="2400" spc="-40" dirty="0">
                <a:latin typeface="Calibri"/>
                <a:cs typeface="Calibri"/>
              </a:rPr>
              <a:t> </a:t>
            </a:r>
            <a:r>
              <a:rPr sz="2400" dirty="0">
                <a:latin typeface="Calibri"/>
                <a:cs typeface="Calibri"/>
              </a:rPr>
              <a:t>back</a:t>
            </a:r>
            <a:r>
              <a:rPr sz="2400" spc="-40" dirty="0">
                <a:latin typeface="Calibri"/>
                <a:cs typeface="Calibri"/>
              </a:rPr>
              <a:t> </a:t>
            </a:r>
            <a:r>
              <a:rPr sz="2400" spc="-25" dirty="0">
                <a:latin typeface="Calibri"/>
                <a:cs typeface="Calibri"/>
              </a:rPr>
              <a:t>in:</a:t>
            </a:r>
            <a:endParaRPr sz="2400">
              <a:latin typeface="Calibri"/>
              <a:cs typeface="Calibri"/>
            </a:endParaRPr>
          </a:p>
        </p:txBody>
      </p:sp>
      <p:sp>
        <p:nvSpPr>
          <p:cNvPr id="54" name="object 54"/>
          <p:cNvSpPr/>
          <p:nvPr/>
        </p:nvSpPr>
        <p:spPr>
          <a:xfrm>
            <a:off x="4137786" y="5295900"/>
            <a:ext cx="93980" cy="281940"/>
          </a:xfrm>
          <a:custGeom>
            <a:avLst/>
            <a:gdLst/>
            <a:ahLst/>
            <a:cxnLst/>
            <a:rect l="l" t="t" r="r" b="b"/>
            <a:pathLst>
              <a:path w="93979" h="281939">
                <a:moveTo>
                  <a:pt x="3937" y="0"/>
                </a:moveTo>
                <a:lnTo>
                  <a:pt x="0" y="11430"/>
                </a:lnTo>
                <a:lnTo>
                  <a:pt x="16383" y="18415"/>
                </a:lnTo>
                <a:lnTo>
                  <a:pt x="30352" y="28193"/>
                </a:lnTo>
                <a:lnTo>
                  <a:pt x="58927" y="73659"/>
                </a:lnTo>
                <a:lnTo>
                  <a:pt x="67310" y="115315"/>
                </a:lnTo>
                <a:lnTo>
                  <a:pt x="68325" y="139446"/>
                </a:lnTo>
                <a:lnTo>
                  <a:pt x="67310" y="164211"/>
                </a:lnTo>
                <a:lnTo>
                  <a:pt x="58927" y="207009"/>
                </a:lnTo>
                <a:lnTo>
                  <a:pt x="30479" y="253237"/>
                </a:lnTo>
                <a:lnTo>
                  <a:pt x="380" y="270128"/>
                </a:lnTo>
                <a:lnTo>
                  <a:pt x="3937" y="281686"/>
                </a:lnTo>
                <a:lnTo>
                  <a:pt x="42545" y="263652"/>
                </a:lnTo>
                <a:lnTo>
                  <a:pt x="70865" y="232409"/>
                </a:lnTo>
                <a:lnTo>
                  <a:pt x="88137" y="190627"/>
                </a:lnTo>
                <a:lnTo>
                  <a:pt x="93979" y="140843"/>
                </a:lnTo>
                <a:lnTo>
                  <a:pt x="92583" y="115062"/>
                </a:lnTo>
                <a:lnTo>
                  <a:pt x="80899" y="69215"/>
                </a:lnTo>
                <a:lnTo>
                  <a:pt x="57912" y="32003"/>
                </a:lnTo>
                <a:lnTo>
                  <a:pt x="24384" y="7365"/>
                </a:lnTo>
                <a:lnTo>
                  <a:pt x="3937" y="0"/>
                </a:lnTo>
                <a:close/>
              </a:path>
            </a:pathLst>
          </a:custGeom>
          <a:solidFill>
            <a:srgbClr val="000000"/>
          </a:solidFill>
        </p:spPr>
        <p:txBody>
          <a:bodyPr wrap="square" lIns="0" tIns="0" rIns="0" bIns="0" rtlCol="0"/>
          <a:lstStyle/>
          <a:p>
            <a:endParaRPr/>
          </a:p>
        </p:txBody>
      </p:sp>
      <p:sp>
        <p:nvSpPr>
          <p:cNvPr id="55" name="object 55"/>
          <p:cNvSpPr/>
          <p:nvPr/>
        </p:nvSpPr>
        <p:spPr>
          <a:xfrm>
            <a:off x="3886200" y="5295900"/>
            <a:ext cx="94615" cy="281940"/>
          </a:xfrm>
          <a:custGeom>
            <a:avLst/>
            <a:gdLst/>
            <a:ahLst/>
            <a:cxnLst/>
            <a:rect l="l" t="t" r="r" b="b"/>
            <a:pathLst>
              <a:path w="94614" h="281939">
                <a:moveTo>
                  <a:pt x="90042" y="0"/>
                </a:moveTo>
                <a:lnTo>
                  <a:pt x="51688" y="18034"/>
                </a:lnTo>
                <a:lnTo>
                  <a:pt x="23367" y="49275"/>
                </a:lnTo>
                <a:lnTo>
                  <a:pt x="5841" y="91186"/>
                </a:lnTo>
                <a:lnTo>
                  <a:pt x="0" y="140843"/>
                </a:lnTo>
                <a:lnTo>
                  <a:pt x="1397" y="166750"/>
                </a:lnTo>
                <a:lnTo>
                  <a:pt x="13080" y="212471"/>
                </a:lnTo>
                <a:lnTo>
                  <a:pt x="36067" y="249681"/>
                </a:lnTo>
                <a:lnTo>
                  <a:pt x="69469" y="274319"/>
                </a:lnTo>
                <a:lnTo>
                  <a:pt x="90042" y="281686"/>
                </a:lnTo>
                <a:lnTo>
                  <a:pt x="93599" y="270128"/>
                </a:lnTo>
                <a:lnTo>
                  <a:pt x="77470" y="263016"/>
                </a:lnTo>
                <a:lnTo>
                  <a:pt x="63626" y="253237"/>
                </a:lnTo>
                <a:lnTo>
                  <a:pt x="35178" y="207009"/>
                </a:lnTo>
                <a:lnTo>
                  <a:pt x="26797" y="164211"/>
                </a:lnTo>
                <a:lnTo>
                  <a:pt x="25780" y="139446"/>
                </a:lnTo>
                <a:lnTo>
                  <a:pt x="26797" y="115315"/>
                </a:lnTo>
                <a:lnTo>
                  <a:pt x="35178" y="73659"/>
                </a:lnTo>
                <a:lnTo>
                  <a:pt x="63753" y="28193"/>
                </a:lnTo>
                <a:lnTo>
                  <a:pt x="94107" y="11430"/>
                </a:lnTo>
                <a:lnTo>
                  <a:pt x="90042" y="0"/>
                </a:lnTo>
                <a:close/>
              </a:path>
            </a:pathLst>
          </a:custGeom>
          <a:solidFill>
            <a:srgbClr val="000000"/>
          </a:solidFill>
        </p:spPr>
        <p:txBody>
          <a:bodyPr wrap="square" lIns="0" tIns="0" rIns="0" bIns="0" rtlCol="0"/>
          <a:lstStyle/>
          <a:p>
            <a:endParaRPr/>
          </a:p>
        </p:txBody>
      </p:sp>
      <p:sp>
        <p:nvSpPr>
          <p:cNvPr id="56" name="object 56"/>
          <p:cNvSpPr/>
          <p:nvPr/>
        </p:nvSpPr>
        <p:spPr>
          <a:xfrm>
            <a:off x="5267071" y="5295900"/>
            <a:ext cx="93980" cy="281940"/>
          </a:xfrm>
          <a:custGeom>
            <a:avLst/>
            <a:gdLst/>
            <a:ahLst/>
            <a:cxnLst/>
            <a:rect l="l" t="t" r="r" b="b"/>
            <a:pathLst>
              <a:path w="93979" h="281939">
                <a:moveTo>
                  <a:pt x="3937" y="0"/>
                </a:moveTo>
                <a:lnTo>
                  <a:pt x="0" y="11430"/>
                </a:lnTo>
                <a:lnTo>
                  <a:pt x="16382" y="18415"/>
                </a:lnTo>
                <a:lnTo>
                  <a:pt x="30352" y="28193"/>
                </a:lnTo>
                <a:lnTo>
                  <a:pt x="58927" y="73659"/>
                </a:lnTo>
                <a:lnTo>
                  <a:pt x="67309" y="115315"/>
                </a:lnTo>
                <a:lnTo>
                  <a:pt x="68325" y="139446"/>
                </a:lnTo>
                <a:lnTo>
                  <a:pt x="67309" y="164211"/>
                </a:lnTo>
                <a:lnTo>
                  <a:pt x="58927" y="207009"/>
                </a:lnTo>
                <a:lnTo>
                  <a:pt x="30479" y="253237"/>
                </a:lnTo>
                <a:lnTo>
                  <a:pt x="380" y="270128"/>
                </a:lnTo>
                <a:lnTo>
                  <a:pt x="3937" y="281686"/>
                </a:lnTo>
                <a:lnTo>
                  <a:pt x="42544" y="263652"/>
                </a:lnTo>
                <a:lnTo>
                  <a:pt x="70865" y="232409"/>
                </a:lnTo>
                <a:lnTo>
                  <a:pt x="88137" y="190627"/>
                </a:lnTo>
                <a:lnTo>
                  <a:pt x="93979" y="140843"/>
                </a:lnTo>
                <a:lnTo>
                  <a:pt x="92582" y="115062"/>
                </a:lnTo>
                <a:lnTo>
                  <a:pt x="80899" y="69215"/>
                </a:lnTo>
                <a:lnTo>
                  <a:pt x="57912" y="32003"/>
                </a:lnTo>
                <a:lnTo>
                  <a:pt x="24383" y="7365"/>
                </a:lnTo>
                <a:lnTo>
                  <a:pt x="3937" y="0"/>
                </a:lnTo>
                <a:close/>
              </a:path>
            </a:pathLst>
          </a:custGeom>
          <a:solidFill>
            <a:srgbClr val="000000"/>
          </a:solidFill>
        </p:spPr>
        <p:txBody>
          <a:bodyPr wrap="square" lIns="0" tIns="0" rIns="0" bIns="0" rtlCol="0"/>
          <a:lstStyle/>
          <a:p>
            <a:endParaRPr/>
          </a:p>
        </p:txBody>
      </p:sp>
      <p:sp>
        <p:nvSpPr>
          <p:cNvPr id="57" name="object 57"/>
          <p:cNvSpPr/>
          <p:nvPr/>
        </p:nvSpPr>
        <p:spPr>
          <a:xfrm>
            <a:off x="5015484" y="5295900"/>
            <a:ext cx="94615" cy="281940"/>
          </a:xfrm>
          <a:custGeom>
            <a:avLst/>
            <a:gdLst/>
            <a:ahLst/>
            <a:cxnLst/>
            <a:rect l="l" t="t" r="r" b="b"/>
            <a:pathLst>
              <a:path w="94614" h="281939">
                <a:moveTo>
                  <a:pt x="90042" y="0"/>
                </a:moveTo>
                <a:lnTo>
                  <a:pt x="51562" y="18034"/>
                </a:lnTo>
                <a:lnTo>
                  <a:pt x="23240" y="49275"/>
                </a:lnTo>
                <a:lnTo>
                  <a:pt x="5841" y="91186"/>
                </a:lnTo>
                <a:lnTo>
                  <a:pt x="0" y="140843"/>
                </a:lnTo>
                <a:lnTo>
                  <a:pt x="1396" y="166750"/>
                </a:lnTo>
                <a:lnTo>
                  <a:pt x="13080" y="212471"/>
                </a:lnTo>
                <a:lnTo>
                  <a:pt x="36067" y="249681"/>
                </a:lnTo>
                <a:lnTo>
                  <a:pt x="69468" y="274319"/>
                </a:lnTo>
                <a:lnTo>
                  <a:pt x="90042" y="281686"/>
                </a:lnTo>
                <a:lnTo>
                  <a:pt x="93599" y="270128"/>
                </a:lnTo>
                <a:lnTo>
                  <a:pt x="77469" y="263016"/>
                </a:lnTo>
                <a:lnTo>
                  <a:pt x="63626" y="253237"/>
                </a:lnTo>
                <a:lnTo>
                  <a:pt x="35178" y="207009"/>
                </a:lnTo>
                <a:lnTo>
                  <a:pt x="26796" y="164211"/>
                </a:lnTo>
                <a:lnTo>
                  <a:pt x="25780" y="139446"/>
                </a:lnTo>
                <a:lnTo>
                  <a:pt x="26796" y="115315"/>
                </a:lnTo>
                <a:lnTo>
                  <a:pt x="35178" y="73659"/>
                </a:lnTo>
                <a:lnTo>
                  <a:pt x="63753" y="28193"/>
                </a:lnTo>
                <a:lnTo>
                  <a:pt x="94106" y="11430"/>
                </a:lnTo>
                <a:lnTo>
                  <a:pt x="90042" y="0"/>
                </a:lnTo>
                <a:close/>
              </a:path>
            </a:pathLst>
          </a:custGeom>
          <a:solidFill>
            <a:srgbClr val="000000"/>
          </a:solidFill>
        </p:spPr>
        <p:txBody>
          <a:bodyPr wrap="square" lIns="0" tIns="0" rIns="0" bIns="0" rtlCol="0"/>
          <a:lstStyle/>
          <a:p>
            <a:endParaRPr/>
          </a:p>
        </p:txBody>
      </p:sp>
      <p:grpSp>
        <p:nvGrpSpPr>
          <p:cNvPr id="58" name="object 58"/>
          <p:cNvGrpSpPr/>
          <p:nvPr/>
        </p:nvGrpSpPr>
        <p:grpSpPr>
          <a:xfrm>
            <a:off x="6839839" y="5029200"/>
            <a:ext cx="2455545" cy="914400"/>
            <a:chOff x="6839839" y="5029200"/>
            <a:chExt cx="2455545" cy="914400"/>
          </a:xfrm>
        </p:grpSpPr>
        <p:sp>
          <p:nvSpPr>
            <p:cNvPr id="59" name="object 59"/>
            <p:cNvSpPr/>
            <p:nvPr/>
          </p:nvSpPr>
          <p:spPr>
            <a:xfrm>
              <a:off x="6932676" y="5029200"/>
              <a:ext cx="2362200" cy="914400"/>
            </a:xfrm>
            <a:custGeom>
              <a:avLst/>
              <a:gdLst/>
              <a:ahLst/>
              <a:cxnLst/>
              <a:rect l="l" t="t" r="r" b="b"/>
              <a:pathLst>
                <a:path w="2362200" h="914400">
                  <a:moveTo>
                    <a:pt x="2362200" y="0"/>
                  </a:moveTo>
                  <a:lnTo>
                    <a:pt x="0" y="0"/>
                  </a:lnTo>
                  <a:lnTo>
                    <a:pt x="0" y="914400"/>
                  </a:lnTo>
                  <a:lnTo>
                    <a:pt x="2362200" y="914400"/>
                  </a:lnTo>
                  <a:lnTo>
                    <a:pt x="2362200" y="0"/>
                  </a:lnTo>
                  <a:close/>
                </a:path>
              </a:pathLst>
            </a:custGeom>
            <a:solidFill>
              <a:srgbClr val="D9EAD2"/>
            </a:solidFill>
          </p:spPr>
          <p:txBody>
            <a:bodyPr wrap="square" lIns="0" tIns="0" rIns="0" bIns="0" rtlCol="0"/>
            <a:lstStyle/>
            <a:p>
              <a:endParaRPr/>
            </a:p>
          </p:txBody>
        </p:sp>
        <p:sp>
          <p:nvSpPr>
            <p:cNvPr id="60" name="object 60"/>
            <p:cNvSpPr/>
            <p:nvPr/>
          </p:nvSpPr>
          <p:spPr>
            <a:xfrm>
              <a:off x="6839839" y="5295900"/>
              <a:ext cx="93980" cy="281940"/>
            </a:xfrm>
            <a:custGeom>
              <a:avLst/>
              <a:gdLst/>
              <a:ahLst/>
              <a:cxnLst/>
              <a:rect l="l" t="t" r="r" b="b"/>
              <a:pathLst>
                <a:path w="93979" h="281939">
                  <a:moveTo>
                    <a:pt x="3936" y="0"/>
                  </a:moveTo>
                  <a:lnTo>
                    <a:pt x="0" y="11430"/>
                  </a:lnTo>
                  <a:lnTo>
                    <a:pt x="16382" y="18415"/>
                  </a:lnTo>
                  <a:lnTo>
                    <a:pt x="30352" y="28193"/>
                  </a:lnTo>
                  <a:lnTo>
                    <a:pt x="58927" y="73659"/>
                  </a:lnTo>
                  <a:lnTo>
                    <a:pt x="67309" y="115315"/>
                  </a:lnTo>
                  <a:lnTo>
                    <a:pt x="68325" y="139446"/>
                  </a:lnTo>
                  <a:lnTo>
                    <a:pt x="67309" y="164211"/>
                  </a:lnTo>
                  <a:lnTo>
                    <a:pt x="58927" y="207009"/>
                  </a:lnTo>
                  <a:lnTo>
                    <a:pt x="30479" y="253237"/>
                  </a:lnTo>
                  <a:lnTo>
                    <a:pt x="380" y="270128"/>
                  </a:lnTo>
                  <a:lnTo>
                    <a:pt x="3936" y="281686"/>
                  </a:lnTo>
                  <a:lnTo>
                    <a:pt x="42544" y="263652"/>
                  </a:lnTo>
                  <a:lnTo>
                    <a:pt x="70865" y="232409"/>
                  </a:lnTo>
                  <a:lnTo>
                    <a:pt x="88137" y="190627"/>
                  </a:lnTo>
                  <a:lnTo>
                    <a:pt x="93979" y="140843"/>
                  </a:lnTo>
                  <a:lnTo>
                    <a:pt x="92582" y="115062"/>
                  </a:lnTo>
                  <a:lnTo>
                    <a:pt x="80899" y="69215"/>
                  </a:lnTo>
                  <a:lnTo>
                    <a:pt x="57911" y="32003"/>
                  </a:lnTo>
                  <a:lnTo>
                    <a:pt x="24383" y="7365"/>
                  </a:lnTo>
                  <a:lnTo>
                    <a:pt x="3936" y="0"/>
                  </a:lnTo>
                  <a:close/>
                </a:path>
              </a:pathLst>
            </a:custGeom>
            <a:solidFill>
              <a:srgbClr val="000000"/>
            </a:solidFill>
          </p:spPr>
          <p:txBody>
            <a:bodyPr wrap="square" lIns="0" tIns="0" rIns="0" bIns="0" rtlCol="0"/>
            <a:lstStyle/>
            <a:p>
              <a:endParaRPr/>
            </a:p>
          </p:txBody>
        </p:sp>
        <p:sp>
          <p:nvSpPr>
            <p:cNvPr id="61" name="object 61"/>
            <p:cNvSpPr/>
            <p:nvPr/>
          </p:nvSpPr>
          <p:spPr>
            <a:xfrm>
              <a:off x="7191756" y="5295899"/>
              <a:ext cx="2002155" cy="281940"/>
            </a:xfrm>
            <a:custGeom>
              <a:avLst/>
              <a:gdLst/>
              <a:ahLst/>
              <a:cxnLst/>
              <a:rect l="l" t="t" r="r" b="b"/>
              <a:pathLst>
                <a:path w="2002154" h="281939">
                  <a:moveTo>
                    <a:pt x="94107" y="11430"/>
                  </a:moveTo>
                  <a:lnTo>
                    <a:pt x="90043" y="0"/>
                  </a:lnTo>
                  <a:lnTo>
                    <a:pt x="69596" y="7366"/>
                  </a:lnTo>
                  <a:lnTo>
                    <a:pt x="51689" y="18034"/>
                  </a:lnTo>
                  <a:lnTo>
                    <a:pt x="23368" y="49276"/>
                  </a:lnTo>
                  <a:lnTo>
                    <a:pt x="5842" y="91186"/>
                  </a:lnTo>
                  <a:lnTo>
                    <a:pt x="0" y="140843"/>
                  </a:lnTo>
                  <a:lnTo>
                    <a:pt x="1397" y="166751"/>
                  </a:lnTo>
                  <a:lnTo>
                    <a:pt x="13081" y="212471"/>
                  </a:lnTo>
                  <a:lnTo>
                    <a:pt x="36068" y="249682"/>
                  </a:lnTo>
                  <a:lnTo>
                    <a:pt x="69469" y="274320"/>
                  </a:lnTo>
                  <a:lnTo>
                    <a:pt x="90043" y="281686"/>
                  </a:lnTo>
                  <a:lnTo>
                    <a:pt x="93599" y="270129"/>
                  </a:lnTo>
                  <a:lnTo>
                    <a:pt x="77597" y="263017"/>
                  </a:lnTo>
                  <a:lnTo>
                    <a:pt x="63627" y="253238"/>
                  </a:lnTo>
                  <a:lnTo>
                    <a:pt x="35179" y="207010"/>
                  </a:lnTo>
                  <a:lnTo>
                    <a:pt x="26797" y="164211"/>
                  </a:lnTo>
                  <a:lnTo>
                    <a:pt x="25781" y="139446"/>
                  </a:lnTo>
                  <a:lnTo>
                    <a:pt x="26797" y="115316"/>
                  </a:lnTo>
                  <a:lnTo>
                    <a:pt x="35179" y="73660"/>
                  </a:lnTo>
                  <a:lnTo>
                    <a:pt x="63754" y="28194"/>
                  </a:lnTo>
                  <a:lnTo>
                    <a:pt x="77851" y="18415"/>
                  </a:lnTo>
                  <a:lnTo>
                    <a:pt x="94107" y="11430"/>
                  </a:lnTo>
                  <a:close/>
                </a:path>
                <a:path w="2002154" h="281939">
                  <a:moveTo>
                    <a:pt x="345694" y="140843"/>
                  </a:moveTo>
                  <a:lnTo>
                    <a:pt x="339852" y="91186"/>
                  </a:lnTo>
                  <a:lnTo>
                    <a:pt x="322453" y="49276"/>
                  </a:lnTo>
                  <a:lnTo>
                    <a:pt x="294005" y="18034"/>
                  </a:lnTo>
                  <a:lnTo>
                    <a:pt x="255651" y="0"/>
                  </a:lnTo>
                  <a:lnTo>
                    <a:pt x="251714" y="11430"/>
                  </a:lnTo>
                  <a:lnTo>
                    <a:pt x="267970" y="18415"/>
                  </a:lnTo>
                  <a:lnTo>
                    <a:pt x="282067" y="28194"/>
                  </a:lnTo>
                  <a:lnTo>
                    <a:pt x="310515" y="73660"/>
                  </a:lnTo>
                  <a:lnTo>
                    <a:pt x="318897" y="115316"/>
                  </a:lnTo>
                  <a:lnTo>
                    <a:pt x="320040" y="139446"/>
                  </a:lnTo>
                  <a:lnTo>
                    <a:pt x="318897" y="164211"/>
                  </a:lnTo>
                  <a:lnTo>
                    <a:pt x="310515" y="207010"/>
                  </a:lnTo>
                  <a:lnTo>
                    <a:pt x="282067" y="253238"/>
                  </a:lnTo>
                  <a:lnTo>
                    <a:pt x="252095" y="270129"/>
                  </a:lnTo>
                  <a:lnTo>
                    <a:pt x="255651" y="281686"/>
                  </a:lnTo>
                  <a:lnTo>
                    <a:pt x="294132" y="263652"/>
                  </a:lnTo>
                  <a:lnTo>
                    <a:pt x="322580" y="232410"/>
                  </a:lnTo>
                  <a:lnTo>
                    <a:pt x="339852" y="190627"/>
                  </a:lnTo>
                  <a:lnTo>
                    <a:pt x="344170" y="166751"/>
                  </a:lnTo>
                  <a:lnTo>
                    <a:pt x="345694" y="140843"/>
                  </a:lnTo>
                  <a:close/>
                </a:path>
                <a:path w="2002154" h="281939">
                  <a:moveTo>
                    <a:pt x="1750441" y="11430"/>
                  </a:moveTo>
                  <a:lnTo>
                    <a:pt x="1746377" y="0"/>
                  </a:lnTo>
                  <a:lnTo>
                    <a:pt x="1725930" y="7366"/>
                  </a:lnTo>
                  <a:lnTo>
                    <a:pt x="1708023" y="18034"/>
                  </a:lnTo>
                  <a:lnTo>
                    <a:pt x="1679702" y="49276"/>
                  </a:lnTo>
                  <a:lnTo>
                    <a:pt x="1662176" y="91186"/>
                  </a:lnTo>
                  <a:lnTo>
                    <a:pt x="1656334" y="140843"/>
                  </a:lnTo>
                  <a:lnTo>
                    <a:pt x="1657858" y="166751"/>
                  </a:lnTo>
                  <a:lnTo>
                    <a:pt x="1669415" y="212471"/>
                  </a:lnTo>
                  <a:lnTo>
                    <a:pt x="1692529" y="249682"/>
                  </a:lnTo>
                  <a:lnTo>
                    <a:pt x="1725930" y="274320"/>
                  </a:lnTo>
                  <a:lnTo>
                    <a:pt x="1746377" y="281686"/>
                  </a:lnTo>
                  <a:lnTo>
                    <a:pt x="1749933" y="270129"/>
                  </a:lnTo>
                  <a:lnTo>
                    <a:pt x="1733931" y="263017"/>
                  </a:lnTo>
                  <a:lnTo>
                    <a:pt x="1720088" y="253238"/>
                  </a:lnTo>
                  <a:lnTo>
                    <a:pt x="1691640" y="207010"/>
                  </a:lnTo>
                  <a:lnTo>
                    <a:pt x="1683258" y="164211"/>
                  </a:lnTo>
                  <a:lnTo>
                    <a:pt x="1682115" y="139446"/>
                  </a:lnTo>
                  <a:lnTo>
                    <a:pt x="1683258" y="115316"/>
                  </a:lnTo>
                  <a:lnTo>
                    <a:pt x="1691640" y="73660"/>
                  </a:lnTo>
                  <a:lnTo>
                    <a:pt x="1720215" y="28194"/>
                  </a:lnTo>
                  <a:lnTo>
                    <a:pt x="1734185" y="18415"/>
                  </a:lnTo>
                  <a:lnTo>
                    <a:pt x="1750441" y="11430"/>
                  </a:lnTo>
                  <a:close/>
                </a:path>
                <a:path w="2002154" h="281939">
                  <a:moveTo>
                    <a:pt x="2002028" y="140843"/>
                  </a:moveTo>
                  <a:lnTo>
                    <a:pt x="1996186" y="91186"/>
                  </a:lnTo>
                  <a:lnTo>
                    <a:pt x="1978787" y="49276"/>
                  </a:lnTo>
                  <a:lnTo>
                    <a:pt x="1950466" y="18034"/>
                  </a:lnTo>
                  <a:lnTo>
                    <a:pt x="1911985" y="0"/>
                  </a:lnTo>
                  <a:lnTo>
                    <a:pt x="1908048" y="11430"/>
                  </a:lnTo>
                  <a:lnTo>
                    <a:pt x="1924304" y="18415"/>
                  </a:lnTo>
                  <a:lnTo>
                    <a:pt x="1938401" y="28194"/>
                  </a:lnTo>
                  <a:lnTo>
                    <a:pt x="1966976" y="73660"/>
                  </a:lnTo>
                  <a:lnTo>
                    <a:pt x="1975358" y="115316"/>
                  </a:lnTo>
                  <a:lnTo>
                    <a:pt x="1976374" y="139446"/>
                  </a:lnTo>
                  <a:lnTo>
                    <a:pt x="1975358" y="164211"/>
                  </a:lnTo>
                  <a:lnTo>
                    <a:pt x="1966976" y="207010"/>
                  </a:lnTo>
                  <a:lnTo>
                    <a:pt x="1938401" y="253238"/>
                  </a:lnTo>
                  <a:lnTo>
                    <a:pt x="1908429" y="270129"/>
                  </a:lnTo>
                  <a:lnTo>
                    <a:pt x="1911985" y="281686"/>
                  </a:lnTo>
                  <a:lnTo>
                    <a:pt x="1950593" y="263652"/>
                  </a:lnTo>
                  <a:lnTo>
                    <a:pt x="1978914" y="232410"/>
                  </a:lnTo>
                  <a:lnTo>
                    <a:pt x="1996186" y="190627"/>
                  </a:lnTo>
                  <a:lnTo>
                    <a:pt x="2000504" y="166751"/>
                  </a:lnTo>
                  <a:lnTo>
                    <a:pt x="2002028" y="140843"/>
                  </a:lnTo>
                  <a:close/>
                </a:path>
              </a:pathLst>
            </a:custGeom>
            <a:solidFill>
              <a:srgbClr val="000000"/>
            </a:solidFill>
          </p:spPr>
          <p:txBody>
            <a:bodyPr wrap="square" lIns="0" tIns="0" rIns="0" bIns="0" rtlCol="0"/>
            <a:lstStyle/>
            <a:p>
              <a:endParaRPr/>
            </a:p>
          </p:txBody>
        </p:sp>
      </p:grpSp>
      <p:grpSp>
        <p:nvGrpSpPr>
          <p:cNvPr id="62" name="object 62"/>
          <p:cNvGrpSpPr/>
          <p:nvPr/>
        </p:nvGrpSpPr>
        <p:grpSpPr>
          <a:xfrm>
            <a:off x="4837176" y="6173723"/>
            <a:ext cx="3293110" cy="379730"/>
            <a:chOff x="4837176" y="6173723"/>
            <a:chExt cx="3293110" cy="379730"/>
          </a:xfrm>
        </p:grpSpPr>
        <p:sp>
          <p:nvSpPr>
            <p:cNvPr id="63" name="object 63"/>
            <p:cNvSpPr/>
            <p:nvPr/>
          </p:nvSpPr>
          <p:spPr>
            <a:xfrm>
              <a:off x="5800344" y="6173723"/>
              <a:ext cx="2251075" cy="313690"/>
            </a:xfrm>
            <a:custGeom>
              <a:avLst/>
              <a:gdLst/>
              <a:ahLst/>
              <a:cxnLst/>
              <a:rect l="l" t="t" r="r" b="b"/>
              <a:pathLst>
                <a:path w="2251075" h="313689">
                  <a:moveTo>
                    <a:pt x="2250821" y="0"/>
                  </a:moveTo>
                  <a:lnTo>
                    <a:pt x="0" y="0"/>
                  </a:lnTo>
                  <a:lnTo>
                    <a:pt x="0" y="313562"/>
                  </a:lnTo>
                  <a:lnTo>
                    <a:pt x="2250821" y="313562"/>
                  </a:lnTo>
                  <a:lnTo>
                    <a:pt x="2250821" y="0"/>
                  </a:lnTo>
                  <a:close/>
                </a:path>
              </a:pathLst>
            </a:custGeom>
            <a:solidFill>
              <a:srgbClr val="D9EAD2"/>
            </a:solidFill>
          </p:spPr>
          <p:txBody>
            <a:bodyPr wrap="square" lIns="0" tIns="0" rIns="0" bIns="0" rtlCol="0"/>
            <a:lstStyle/>
            <a:p>
              <a:endParaRPr/>
            </a:p>
          </p:txBody>
        </p:sp>
        <p:sp>
          <p:nvSpPr>
            <p:cNvPr id="64" name="object 64"/>
            <p:cNvSpPr/>
            <p:nvPr/>
          </p:nvSpPr>
          <p:spPr>
            <a:xfrm>
              <a:off x="4837176" y="6295643"/>
              <a:ext cx="876300" cy="257810"/>
            </a:xfrm>
            <a:custGeom>
              <a:avLst/>
              <a:gdLst/>
              <a:ahLst/>
              <a:cxnLst/>
              <a:rect l="l" t="t" r="r" b="b"/>
              <a:pathLst>
                <a:path w="876300" h="257809">
                  <a:moveTo>
                    <a:pt x="876300" y="0"/>
                  </a:moveTo>
                  <a:lnTo>
                    <a:pt x="0" y="0"/>
                  </a:lnTo>
                  <a:lnTo>
                    <a:pt x="0" y="257301"/>
                  </a:lnTo>
                  <a:lnTo>
                    <a:pt x="876300" y="257301"/>
                  </a:lnTo>
                  <a:lnTo>
                    <a:pt x="876300" y="0"/>
                  </a:lnTo>
                  <a:close/>
                </a:path>
              </a:pathLst>
            </a:custGeom>
            <a:solidFill>
              <a:srgbClr val="F6C2C2"/>
            </a:solidFill>
          </p:spPr>
          <p:txBody>
            <a:bodyPr wrap="square" lIns="0" tIns="0" rIns="0" bIns="0" rtlCol="0"/>
            <a:lstStyle/>
            <a:p>
              <a:endParaRPr/>
            </a:p>
          </p:txBody>
        </p:sp>
        <p:sp>
          <p:nvSpPr>
            <p:cNvPr id="65" name="object 65"/>
            <p:cNvSpPr/>
            <p:nvPr/>
          </p:nvSpPr>
          <p:spPr>
            <a:xfrm>
              <a:off x="5724144" y="6193789"/>
              <a:ext cx="2406015" cy="284480"/>
            </a:xfrm>
            <a:custGeom>
              <a:avLst/>
              <a:gdLst/>
              <a:ahLst/>
              <a:cxnLst/>
              <a:rect l="l" t="t" r="r" b="b"/>
              <a:pathLst>
                <a:path w="2406015" h="284479">
                  <a:moveTo>
                    <a:pt x="66421" y="0"/>
                  </a:moveTo>
                  <a:lnTo>
                    <a:pt x="0" y="0"/>
                  </a:lnTo>
                  <a:lnTo>
                    <a:pt x="0" y="11430"/>
                  </a:lnTo>
                  <a:lnTo>
                    <a:pt x="0" y="273050"/>
                  </a:lnTo>
                  <a:lnTo>
                    <a:pt x="0" y="284480"/>
                  </a:lnTo>
                  <a:lnTo>
                    <a:pt x="66421" y="284480"/>
                  </a:lnTo>
                  <a:lnTo>
                    <a:pt x="66421" y="273050"/>
                  </a:lnTo>
                  <a:lnTo>
                    <a:pt x="24765" y="273050"/>
                  </a:lnTo>
                  <a:lnTo>
                    <a:pt x="24765" y="11430"/>
                  </a:lnTo>
                  <a:lnTo>
                    <a:pt x="66421" y="11430"/>
                  </a:lnTo>
                  <a:lnTo>
                    <a:pt x="66421" y="0"/>
                  </a:lnTo>
                  <a:close/>
                </a:path>
                <a:path w="2406015" h="284479">
                  <a:moveTo>
                    <a:pt x="394843" y="12331"/>
                  </a:moveTo>
                  <a:lnTo>
                    <a:pt x="390779" y="838"/>
                  </a:lnTo>
                  <a:lnTo>
                    <a:pt x="370332" y="8255"/>
                  </a:lnTo>
                  <a:lnTo>
                    <a:pt x="352425" y="18986"/>
                  </a:lnTo>
                  <a:lnTo>
                    <a:pt x="324104" y="50419"/>
                  </a:lnTo>
                  <a:lnTo>
                    <a:pt x="306578" y="92456"/>
                  </a:lnTo>
                  <a:lnTo>
                    <a:pt x="300736" y="142328"/>
                  </a:lnTo>
                  <a:lnTo>
                    <a:pt x="302260" y="168325"/>
                  </a:lnTo>
                  <a:lnTo>
                    <a:pt x="313817" y="214287"/>
                  </a:lnTo>
                  <a:lnTo>
                    <a:pt x="336931" y="251574"/>
                  </a:lnTo>
                  <a:lnTo>
                    <a:pt x="370332" y="276288"/>
                  </a:lnTo>
                  <a:lnTo>
                    <a:pt x="390779" y="283679"/>
                  </a:lnTo>
                  <a:lnTo>
                    <a:pt x="394335" y="272199"/>
                  </a:lnTo>
                  <a:lnTo>
                    <a:pt x="378333" y="265061"/>
                  </a:lnTo>
                  <a:lnTo>
                    <a:pt x="364490" y="255130"/>
                  </a:lnTo>
                  <a:lnTo>
                    <a:pt x="336042" y="208813"/>
                  </a:lnTo>
                  <a:lnTo>
                    <a:pt x="327660" y="165798"/>
                  </a:lnTo>
                  <a:lnTo>
                    <a:pt x="326517" y="140843"/>
                  </a:lnTo>
                  <a:lnTo>
                    <a:pt x="327660" y="116713"/>
                  </a:lnTo>
                  <a:lnTo>
                    <a:pt x="336042" y="74853"/>
                  </a:lnTo>
                  <a:lnTo>
                    <a:pt x="364617" y="29273"/>
                  </a:lnTo>
                  <a:lnTo>
                    <a:pt x="378587" y="19443"/>
                  </a:lnTo>
                  <a:lnTo>
                    <a:pt x="394843" y="12331"/>
                  </a:lnTo>
                  <a:close/>
                </a:path>
                <a:path w="2406015" h="284479">
                  <a:moveTo>
                    <a:pt x="648081" y="142328"/>
                  </a:moveTo>
                  <a:lnTo>
                    <a:pt x="642239" y="92443"/>
                  </a:lnTo>
                  <a:lnTo>
                    <a:pt x="624840" y="50419"/>
                  </a:lnTo>
                  <a:lnTo>
                    <a:pt x="596392" y="18986"/>
                  </a:lnTo>
                  <a:lnTo>
                    <a:pt x="558038" y="838"/>
                  </a:lnTo>
                  <a:lnTo>
                    <a:pt x="554101" y="12331"/>
                  </a:lnTo>
                  <a:lnTo>
                    <a:pt x="570357" y="19443"/>
                  </a:lnTo>
                  <a:lnTo>
                    <a:pt x="584454" y="29273"/>
                  </a:lnTo>
                  <a:lnTo>
                    <a:pt x="612902" y="74853"/>
                  </a:lnTo>
                  <a:lnTo>
                    <a:pt x="621284" y="116713"/>
                  </a:lnTo>
                  <a:lnTo>
                    <a:pt x="622427" y="140843"/>
                  </a:lnTo>
                  <a:lnTo>
                    <a:pt x="621284" y="165798"/>
                  </a:lnTo>
                  <a:lnTo>
                    <a:pt x="612902" y="208813"/>
                  </a:lnTo>
                  <a:lnTo>
                    <a:pt x="584454" y="255130"/>
                  </a:lnTo>
                  <a:lnTo>
                    <a:pt x="554482" y="272199"/>
                  </a:lnTo>
                  <a:lnTo>
                    <a:pt x="558038" y="283679"/>
                  </a:lnTo>
                  <a:lnTo>
                    <a:pt x="596519" y="265582"/>
                  </a:lnTo>
                  <a:lnTo>
                    <a:pt x="624967" y="234251"/>
                  </a:lnTo>
                  <a:lnTo>
                    <a:pt x="642239" y="192303"/>
                  </a:lnTo>
                  <a:lnTo>
                    <a:pt x="646557" y="168325"/>
                  </a:lnTo>
                  <a:lnTo>
                    <a:pt x="648081" y="142328"/>
                  </a:lnTo>
                  <a:close/>
                </a:path>
                <a:path w="2406015" h="284479">
                  <a:moveTo>
                    <a:pt x="2052447" y="12712"/>
                  </a:moveTo>
                  <a:lnTo>
                    <a:pt x="2010029" y="19342"/>
                  </a:lnTo>
                  <a:lnTo>
                    <a:pt x="1981708" y="50647"/>
                  </a:lnTo>
                  <a:lnTo>
                    <a:pt x="1964182" y="92506"/>
                  </a:lnTo>
                  <a:lnTo>
                    <a:pt x="1958340" y="142189"/>
                  </a:lnTo>
                  <a:lnTo>
                    <a:pt x="1959737" y="168071"/>
                  </a:lnTo>
                  <a:lnTo>
                    <a:pt x="1971421" y="213855"/>
                  </a:lnTo>
                  <a:lnTo>
                    <a:pt x="1994535" y="250990"/>
                  </a:lnTo>
                  <a:lnTo>
                    <a:pt x="2027936" y="275602"/>
                  </a:lnTo>
                  <a:lnTo>
                    <a:pt x="2048383" y="282968"/>
                  </a:lnTo>
                  <a:lnTo>
                    <a:pt x="2051939" y="271538"/>
                  </a:lnTo>
                  <a:lnTo>
                    <a:pt x="2035937" y="264426"/>
                  </a:lnTo>
                  <a:lnTo>
                    <a:pt x="2022094" y="254533"/>
                  </a:lnTo>
                  <a:lnTo>
                    <a:pt x="1993519" y="208394"/>
                  </a:lnTo>
                  <a:lnTo>
                    <a:pt x="1985137" y="165557"/>
                  </a:lnTo>
                  <a:lnTo>
                    <a:pt x="1984121" y="140703"/>
                  </a:lnTo>
                  <a:lnTo>
                    <a:pt x="1985137" y="116674"/>
                  </a:lnTo>
                  <a:lnTo>
                    <a:pt x="1993519" y="74980"/>
                  </a:lnTo>
                  <a:lnTo>
                    <a:pt x="2022221" y="29578"/>
                  </a:lnTo>
                  <a:lnTo>
                    <a:pt x="2052447" y="12712"/>
                  </a:lnTo>
                  <a:close/>
                </a:path>
                <a:path w="2406015" h="284479">
                  <a:moveTo>
                    <a:pt x="2305685" y="142189"/>
                  </a:moveTo>
                  <a:lnTo>
                    <a:pt x="2292604" y="70599"/>
                  </a:lnTo>
                  <a:lnTo>
                    <a:pt x="2269490" y="33337"/>
                  </a:lnTo>
                  <a:lnTo>
                    <a:pt x="2236089" y="8648"/>
                  </a:lnTo>
                  <a:lnTo>
                    <a:pt x="2215642" y="1270"/>
                  </a:lnTo>
                  <a:lnTo>
                    <a:pt x="2211705" y="12712"/>
                  </a:lnTo>
                  <a:lnTo>
                    <a:pt x="2227961" y="19786"/>
                  </a:lnTo>
                  <a:lnTo>
                    <a:pt x="2242058" y="29578"/>
                  </a:lnTo>
                  <a:lnTo>
                    <a:pt x="2270633" y="74980"/>
                  </a:lnTo>
                  <a:lnTo>
                    <a:pt x="2279015" y="116674"/>
                  </a:lnTo>
                  <a:lnTo>
                    <a:pt x="2280031" y="140703"/>
                  </a:lnTo>
                  <a:lnTo>
                    <a:pt x="2279015" y="165557"/>
                  </a:lnTo>
                  <a:lnTo>
                    <a:pt x="2270633" y="208394"/>
                  </a:lnTo>
                  <a:lnTo>
                    <a:pt x="2242058" y="254533"/>
                  </a:lnTo>
                  <a:lnTo>
                    <a:pt x="2212086" y="271538"/>
                  </a:lnTo>
                  <a:lnTo>
                    <a:pt x="2215642" y="282968"/>
                  </a:lnTo>
                  <a:lnTo>
                    <a:pt x="2254123" y="264934"/>
                  </a:lnTo>
                  <a:lnTo>
                    <a:pt x="2282571" y="233743"/>
                  </a:lnTo>
                  <a:lnTo>
                    <a:pt x="2299843" y="191960"/>
                  </a:lnTo>
                  <a:lnTo>
                    <a:pt x="2305685" y="142189"/>
                  </a:lnTo>
                  <a:close/>
                </a:path>
                <a:path w="2406015" h="284479">
                  <a:moveTo>
                    <a:pt x="2406015" y="0"/>
                  </a:moveTo>
                  <a:lnTo>
                    <a:pt x="2339721" y="0"/>
                  </a:lnTo>
                  <a:lnTo>
                    <a:pt x="2339721" y="11430"/>
                  </a:lnTo>
                  <a:lnTo>
                    <a:pt x="2381377" y="11430"/>
                  </a:lnTo>
                  <a:lnTo>
                    <a:pt x="2381377" y="273050"/>
                  </a:lnTo>
                  <a:lnTo>
                    <a:pt x="2339721" y="273050"/>
                  </a:lnTo>
                  <a:lnTo>
                    <a:pt x="2339721" y="284480"/>
                  </a:lnTo>
                  <a:lnTo>
                    <a:pt x="2406015" y="284480"/>
                  </a:lnTo>
                  <a:lnTo>
                    <a:pt x="2406015" y="273050"/>
                  </a:lnTo>
                  <a:lnTo>
                    <a:pt x="2406015" y="11430"/>
                  </a:lnTo>
                  <a:lnTo>
                    <a:pt x="2406015" y="0"/>
                  </a:lnTo>
                  <a:close/>
                </a:path>
              </a:pathLst>
            </a:custGeom>
            <a:solidFill>
              <a:srgbClr val="000000"/>
            </a:solidFill>
          </p:spPr>
          <p:txBody>
            <a:bodyPr wrap="square" lIns="0" tIns="0" rIns="0" bIns="0" rtlCol="0"/>
            <a:lstStyle/>
            <a:p>
              <a:endParaRPr/>
            </a:p>
          </p:txBody>
        </p:sp>
      </p:grpSp>
      <p:sp>
        <p:nvSpPr>
          <p:cNvPr id="66" name="object 66"/>
          <p:cNvSpPr txBox="1"/>
          <p:nvPr/>
        </p:nvSpPr>
        <p:spPr>
          <a:xfrm>
            <a:off x="3165094" y="5058938"/>
            <a:ext cx="2155825" cy="902969"/>
          </a:xfrm>
          <a:prstGeom prst="rect">
            <a:avLst/>
          </a:prstGeom>
        </p:spPr>
        <p:txBody>
          <a:bodyPr vert="horz" wrap="square" lIns="0" tIns="153670" rIns="0" bIns="0" rtlCol="0">
            <a:spAutoFit/>
          </a:bodyPr>
          <a:lstStyle/>
          <a:p>
            <a:pPr marL="38100">
              <a:lnSpc>
                <a:spcPct val="100000"/>
              </a:lnSpc>
              <a:spcBef>
                <a:spcPts val="1210"/>
              </a:spcBef>
              <a:tabLst>
                <a:tab pos="593725" algn="l"/>
                <a:tab pos="1162685" algn="l"/>
                <a:tab pos="1950720" algn="l"/>
              </a:tabLst>
            </a:pPr>
            <a:r>
              <a:rPr sz="2400" spc="-50" dirty="0">
                <a:latin typeface="Cambria Math"/>
                <a:cs typeface="Cambria Math"/>
              </a:rPr>
              <a:t>෍</a:t>
            </a:r>
            <a:r>
              <a:rPr sz="2400" dirty="0">
                <a:latin typeface="Cambria Math"/>
                <a:cs typeface="Cambria Math"/>
              </a:rPr>
              <a:t>	</a:t>
            </a:r>
            <a:r>
              <a:rPr sz="2400" spc="-50" dirty="0">
                <a:latin typeface="Cambria Math"/>
                <a:cs typeface="Cambria Math"/>
              </a:rPr>
              <a:t>𝑅</a:t>
            </a:r>
            <a:r>
              <a:rPr sz="2400" dirty="0">
                <a:latin typeface="Cambria Math"/>
                <a:cs typeface="Cambria Math"/>
              </a:rPr>
              <a:t>	</a:t>
            </a:r>
            <a:r>
              <a:rPr sz="2400" spc="-20" dirty="0">
                <a:latin typeface="Cambria Math"/>
                <a:cs typeface="Cambria Math"/>
              </a:rPr>
              <a:t>∇</a:t>
            </a:r>
            <a:r>
              <a:rPr sz="2625" spc="-30" baseline="-12698" dirty="0">
                <a:latin typeface="Cambria Math"/>
                <a:cs typeface="Cambria Math"/>
              </a:rPr>
              <a:t>𝜃</a:t>
            </a:r>
            <a:r>
              <a:rPr sz="2400" spc="-20" dirty="0">
                <a:latin typeface="Cambria Math"/>
                <a:cs typeface="Cambria Math"/>
              </a:rPr>
              <a:t>𝑝</a:t>
            </a:r>
            <a:r>
              <a:rPr sz="2625" spc="-30" baseline="-12698" dirty="0">
                <a:latin typeface="Cambria Math"/>
                <a:cs typeface="Cambria Math"/>
              </a:rPr>
              <a:t>𝜃</a:t>
            </a:r>
            <a:r>
              <a:rPr sz="2625" baseline="-12698" dirty="0">
                <a:latin typeface="Cambria Math"/>
                <a:cs typeface="Cambria Math"/>
              </a:rPr>
              <a:t>	</a:t>
            </a:r>
            <a:r>
              <a:rPr sz="2400" spc="-50" dirty="0">
                <a:latin typeface="Cambria Math"/>
                <a:cs typeface="Cambria Math"/>
              </a:rPr>
              <a:t>𝑠</a:t>
            </a:r>
            <a:endParaRPr sz="2400">
              <a:latin typeface="Cambria Math"/>
              <a:cs typeface="Cambria Math"/>
            </a:endParaRPr>
          </a:p>
          <a:p>
            <a:pPr marL="182880">
              <a:lnSpc>
                <a:spcPct val="100000"/>
              </a:lnSpc>
              <a:spcBef>
                <a:spcPts val="815"/>
              </a:spcBef>
            </a:pPr>
            <a:r>
              <a:rPr sz="1750" spc="-50" dirty="0">
                <a:latin typeface="Cambria Math"/>
                <a:cs typeface="Cambria Math"/>
              </a:rPr>
              <a:t>𝑠</a:t>
            </a:r>
            <a:endParaRPr sz="1750">
              <a:latin typeface="Cambria Math"/>
              <a:cs typeface="Cambria Math"/>
            </a:endParaRPr>
          </a:p>
        </p:txBody>
      </p:sp>
      <p:sp>
        <p:nvSpPr>
          <p:cNvPr id="67" name="object 67"/>
          <p:cNvSpPr txBox="1"/>
          <p:nvPr/>
        </p:nvSpPr>
        <p:spPr>
          <a:xfrm>
            <a:off x="5919342" y="5655970"/>
            <a:ext cx="128270" cy="292735"/>
          </a:xfrm>
          <a:prstGeom prst="rect">
            <a:avLst/>
          </a:prstGeom>
        </p:spPr>
        <p:txBody>
          <a:bodyPr vert="horz" wrap="square" lIns="0" tIns="12700" rIns="0" bIns="0" rtlCol="0">
            <a:spAutoFit/>
          </a:bodyPr>
          <a:lstStyle/>
          <a:p>
            <a:pPr marL="12700">
              <a:lnSpc>
                <a:spcPct val="100000"/>
              </a:lnSpc>
              <a:spcBef>
                <a:spcPts val="100"/>
              </a:spcBef>
            </a:pPr>
            <a:r>
              <a:rPr sz="1750" spc="-50" dirty="0">
                <a:latin typeface="Cambria Math"/>
                <a:cs typeface="Cambria Math"/>
              </a:rPr>
              <a:t>𝑠</a:t>
            </a:r>
            <a:endParaRPr sz="1750">
              <a:latin typeface="Cambria Math"/>
              <a:cs typeface="Cambria Math"/>
            </a:endParaRPr>
          </a:p>
        </p:txBody>
      </p:sp>
      <p:sp>
        <p:nvSpPr>
          <p:cNvPr id="68" name="object 68"/>
          <p:cNvSpPr txBox="1"/>
          <p:nvPr/>
        </p:nvSpPr>
        <p:spPr>
          <a:xfrm>
            <a:off x="5423408" y="4231640"/>
            <a:ext cx="2074545" cy="1360805"/>
          </a:xfrm>
          <a:prstGeom prst="rect">
            <a:avLst/>
          </a:prstGeom>
        </p:spPr>
        <p:txBody>
          <a:bodyPr vert="horz" wrap="square" lIns="0" tIns="7620" rIns="0" bIns="0" rtlCol="0">
            <a:spAutoFit/>
          </a:bodyPr>
          <a:lstStyle/>
          <a:p>
            <a:pPr marL="210820" marR="402590">
              <a:lnSpc>
                <a:spcPct val="101299"/>
              </a:lnSpc>
              <a:spcBef>
                <a:spcPts val="60"/>
              </a:spcBef>
            </a:pPr>
            <a:r>
              <a:rPr sz="2400" dirty="0">
                <a:solidFill>
                  <a:srgbClr val="C00000"/>
                </a:solidFill>
                <a:latin typeface="Calibri"/>
                <a:cs typeface="Calibri"/>
              </a:rPr>
              <a:t>This</a:t>
            </a:r>
            <a:r>
              <a:rPr sz="2400" spc="-30" dirty="0">
                <a:solidFill>
                  <a:srgbClr val="C00000"/>
                </a:solidFill>
                <a:latin typeface="Calibri"/>
                <a:cs typeface="Calibri"/>
              </a:rPr>
              <a:t> </a:t>
            </a:r>
            <a:r>
              <a:rPr sz="2400" dirty="0">
                <a:solidFill>
                  <a:srgbClr val="C00000"/>
                </a:solidFill>
                <a:latin typeface="Calibri"/>
                <a:cs typeface="Calibri"/>
              </a:rPr>
              <a:t>is</a:t>
            </a:r>
            <a:r>
              <a:rPr sz="2400" spc="-25" dirty="0">
                <a:solidFill>
                  <a:srgbClr val="C00000"/>
                </a:solidFill>
                <a:latin typeface="Calibri"/>
                <a:cs typeface="Calibri"/>
              </a:rPr>
              <a:t> </a:t>
            </a:r>
            <a:r>
              <a:rPr sz="2400" spc="-35" dirty="0">
                <a:solidFill>
                  <a:srgbClr val="C00000"/>
                </a:solidFill>
                <a:latin typeface="Calibri"/>
                <a:cs typeface="Calibri"/>
              </a:rPr>
              <a:t>an </a:t>
            </a:r>
            <a:r>
              <a:rPr sz="2400" spc="-20" dirty="0">
                <a:solidFill>
                  <a:srgbClr val="C00000"/>
                </a:solidFill>
                <a:latin typeface="Calibri"/>
                <a:cs typeface="Calibri"/>
              </a:rPr>
              <a:t>expectation</a:t>
            </a:r>
            <a:endParaRPr sz="2400">
              <a:latin typeface="Calibri"/>
              <a:cs typeface="Calibri"/>
            </a:endParaRPr>
          </a:p>
          <a:p>
            <a:pPr marL="50800">
              <a:lnSpc>
                <a:spcPct val="100000"/>
              </a:lnSpc>
              <a:spcBef>
                <a:spcPts val="1835"/>
              </a:spcBef>
              <a:tabLst>
                <a:tab pos="919480" algn="l"/>
                <a:tab pos="1540510" algn="l"/>
                <a:tab pos="1869439" algn="l"/>
              </a:tabLst>
            </a:pPr>
            <a:r>
              <a:rPr sz="2400" dirty="0">
                <a:latin typeface="Cambria Math"/>
                <a:cs typeface="Cambria Math"/>
              </a:rPr>
              <a:t>=</a:t>
            </a:r>
            <a:r>
              <a:rPr sz="2400" spc="140" dirty="0">
                <a:latin typeface="Cambria Math"/>
                <a:cs typeface="Cambria Math"/>
              </a:rPr>
              <a:t> </a:t>
            </a:r>
            <a:r>
              <a:rPr sz="2400" spc="-60" dirty="0">
                <a:latin typeface="Cambria Math"/>
                <a:cs typeface="Cambria Math"/>
              </a:rPr>
              <a:t>෍</a:t>
            </a:r>
            <a:r>
              <a:rPr sz="2400" dirty="0">
                <a:latin typeface="Cambria Math"/>
                <a:cs typeface="Cambria Math"/>
              </a:rPr>
              <a:t>	𝑝</a:t>
            </a:r>
            <a:r>
              <a:rPr sz="2625" baseline="-12698" dirty="0">
                <a:latin typeface="Cambria Math"/>
                <a:cs typeface="Cambria Math"/>
              </a:rPr>
              <a:t>𝜃 </a:t>
            </a:r>
            <a:r>
              <a:rPr sz="2400" spc="-50" dirty="0">
                <a:latin typeface="Cambria Math"/>
                <a:cs typeface="Cambria Math"/>
              </a:rPr>
              <a:t>𝑠</a:t>
            </a:r>
            <a:r>
              <a:rPr sz="2400" dirty="0">
                <a:latin typeface="Cambria Math"/>
                <a:cs typeface="Cambria Math"/>
              </a:rPr>
              <a:t>	</a:t>
            </a:r>
            <a:r>
              <a:rPr sz="2400" spc="-50" dirty="0">
                <a:latin typeface="Cambria Math"/>
                <a:cs typeface="Cambria Math"/>
              </a:rPr>
              <a:t>𝑅</a:t>
            </a:r>
            <a:r>
              <a:rPr sz="2400" dirty="0">
                <a:latin typeface="Cambria Math"/>
                <a:cs typeface="Cambria Math"/>
              </a:rPr>
              <a:t>	</a:t>
            </a:r>
            <a:r>
              <a:rPr sz="2400" spc="-50" dirty="0">
                <a:latin typeface="Cambria Math"/>
                <a:cs typeface="Cambria Math"/>
              </a:rPr>
              <a:t>𝑠</a:t>
            </a:r>
            <a:endParaRPr sz="2400">
              <a:latin typeface="Cambria Math"/>
              <a:cs typeface="Cambria Math"/>
            </a:endParaRPr>
          </a:p>
        </p:txBody>
      </p:sp>
      <p:sp>
        <p:nvSpPr>
          <p:cNvPr id="69" name="object 69"/>
          <p:cNvSpPr txBox="1"/>
          <p:nvPr/>
        </p:nvSpPr>
        <p:spPr>
          <a:xfrm>
            <a:off x="7582281" y="5199710"/>
            <a:ext cx="1546860" cy="391795"/>
          </a:xfrm>
          <a:prstGeom prst="rect">
            <a:avLst/>
          </a:prstGeom>
        </p:spPr>
        <p:txBody>
          <a:bodyPr vert="horz" wrap="square" lIns="0" tIns="12700" rIns="0" bIns="0" rtlCol="0">
            <a:spAutoFit/>
          </a:bodyPr>
          <a:lstStyle/>
          <a:p>
            <a:pPr marL="50800">
              <a:lnSpc>
                <a:spcPct val="100000"/>
              </a:lnSpc>
              <a:spcBef>
                <a:spcPts val="100"/>
              </a:spcBef>
              <a:tabLst>
                <a:tab pos="1367155" algn="l"/>
              </a:tabLst>
            </a:pPr>
            <a:r>
              <a:rPr sz="2400" dirty="0">
                <a:latin typeface="Cambria Math"/>
                <a:cs typeface="Cambria Math"/>
              </a:rPr>
              <a:t>∇</a:t>
            </a:r>
            <a:r>
              <a:rPr sz="2625" baseline="-12698" dirty="0">
                <a:latin typeface="Cambria Math"/>
                <a:cs typeface="Cambria Math"/>
              </a:rPr>
              <a:t>𝜃</a:t>
            </a:r>
            <a:r>
              <a:rPr sz="2625" spc="532" baseline="-12698" dirty="0">
                <a:latin typeface="Cambria Math"/>
                <a:cs typeface="Cambria Math"/>
              </a:rPr>
              <a:t> </a:t>
            </a:r>
            <a:r>
              <a:rPr sz="2400" dirty="0">
                <a:latin typeface="Cambria Math"/>
                <a:cs typeface="Cambria Math"/>
              </a:rPr>
              <a:t>log</a:t>
            </a:r>
            <a:r>
              <a:rPr sz="2400" spc="15" dirty="0">
                <a:latin typeface="Cambria Math"/>
                <a:cs typeface="Cambria Math"/>
              </a:rPr>
              <a:t> </a:t>
            </a:r>
            <a:r>
              <a:rPr sz="2400" spc="-25" dirty="0">
                <a:latin typeface="Cambria Math"/>
                <a:cs typeface="Cambria Math"/>
              </a:rPr>
              <a:t>𝑝</a:t>
            </a:r>
            <a:r>
              <a:rPr sz="2625" spc="-37" baseline="-12698" dirty="0">
                <a:latin typeface="Cambria Math"/>
                <a:cs typeface="Cambria Math"/>
              </a:rPr>
              <a:t>𝜃</a:t>
            </a:r>
            <a:r>
              <a:rPr sz="2625" baseline="-12698" dirty="0">
                <a:latin typeface="Cambria Math"/>
                <a:cs typeface="Cambria Math"/>
              </a:rPr>
              <a:t>	</a:t>
            </a:r>
            <a:r>
              <a:rPr sz="2400" spc="-50" dirty="0">
                <a:latin typeface="Cambria Math"/>
                <a:cs typeface="Cambria Math"/>
              </a:rPr>
              <a:t>𝑠</a:t>
            </a:r>
            <a:endParaRPr sz="2400">
              <a:latin typeface="Cambria Math"/>
              <a:cs typeface="Cambria Math"/>
            </a:endParaRPr>
          </a:p>
        </p:txBody>
      </p:sp>
      <p:sp>
        <p:nvSpPr>
          <p:cNvPr id="70" name="object 70"/>
          <p:cNvSpPr txBox="1"/>
          <p:nvPr/>
        </p:nvSpPr>
        <p:spPr>
          <a:xfrm>
            <a:off x="4191761" y="6047994"/>
            <a:ext cx="4210685" cy="659765"/>
          </a:xfrm>
          <a:prstGeom prst="rect">
            <a:avLst/>
          </a:prstGeom>
          <a:ln w="25400">
            <a:solidFill>
              <a:srgbClr val="8A1515"/>
            </a:solidFill>
          </a:ln>
        </p:spPr>
        <p:txBody>
          <a:bodyPr vert="horz" wrap="square" lIns="0" tIns="71755" rIns="0" bIns="0" rtlCol="0">
            <a:spAutoFit/>
          </a:bodyPr>
          <a:lstStyle/>
          <a:p>
            <a:pPr marL="138430">
              <a:lnSpc>
                <a:spcPct val="100000"/>
              </a:lnSpc>
              <a:spcBef>
                <a:spcPts val="565"/>
              </a:spcBef>
              <a:tabLst>
                <a:tab pos="1934210" algn="l"/>
                <a:tab pos="3592195" algn="l"/>
              </a:tabLst>
            </a:pPr>
            <a:r>
              <a:rPr sz="2400" dirty="0">
                <a:latin typeface="Cambria Math"/>
                <a:cs typeface="Cambria Math"/>
              </a:rPr>
              <a:t>=</a:t>
            </a:r>
            <a:r>
              <a:rPr sz="2400" spc="5" dirty="0">
                <a:latin typeface="Cambria Math"/>
                <a:cs typeface="Cambria Math"/>
              </a:rPr>
              <a:t> </a:t>
            </a:r>
            <a:r>
              <a:rPr sz="2400" spc="55" dirty="0">
                <a:latin typeface="Cambria Math"/>
                <a:cs typeface="Cambria Math"/>
              </a:rPr>
              <a:t>𝔼</a:t>
            </a:r>
            <a:r>
              <a:rPr sz="2625" spc="22" baseline="-14285" dirty="0">
                <a:latin typeface="Cambria Math"/>
                <a:cs typeface="Cambria Math"/>
              </a:rPr>
              <a:t>𝑠</a:t>
            </a:r>
            <a:r>
              <a:rPr sz="2625" spc="-1177" baseline="-12698" dirty="0">
                <a:latin typeface="Cambria Math"/>
                <a:cs typeface="Cambria Math"/>
              </a:rPr>
              <a:t>Ƹ</a:t>
            </a:r>
            <a:r>
              <a:rPr sz="2625" spc="82" baseline="-14285" dirty="0">
                <a:latin typeface="Cambria Math"/>
                <a:cs typeface="Cambria Math"/>
              </a:rPr>
              <a:t>~</a:t>
            </a:r>
            <a:r>
              <a:rPr sz="2625" spc="97" baseline="-14285" dirty="0">
                <a:latin typeface="Cambria Math"/>
                <a:cs typeface="Cambria Math"/>
              </a:rPr>
              <a:t>𝑝</a:t>
            </a:r>
            <a:r>
              <a:rPr sz="2175" baseline="-28735" dirty="0">
                <a:latin typeface="Cambria Math"/>
                <a:cs typeface="Cambria Math"/>
              </a:rPr>
              <a:t>𝜃</a:t>
            </a:r>
            <a:r>
              <a:rPr sz="2175" spc="-270" baseline="-28735" dirty="0">
                <a:latin typeface="Cambria Math"/>
                <a:cs typeface="Cambria Math"/>
              </a:rPr>
              <a:t> </a:t>
            </a:r>
            <a:r>
              <a:rPr sz="2625" spc="82" baseline="-14285" dirty="0">
                <a:latin typeface="Cambria Math"/>
                <a:cs typeface="Cambria Math"/>
              </a:rPr>
              <a:t>(𝑠)</a:t>
            </a:r>
            <a:r>
              <a:rPr sz="2625" spc="705" baseline="-14285" dirty="0">
                <a:latin typeface="Cambria Math"/>
                <a:cs typeface="Cambria Math"/>
              </a:rPr>
              <a:t> </a:t>
            </a:r>
            <a:r>
              <a:rPr sz="2400" spc="-50" dirty="0">
                <a:latin typeface="Cambria Math"/>
                <a:cs typeface="Cambria Math"/>
              </a:rPr>
              <a:t>𝑅</a:t>
            </a:r>
            <a:r>
              <a:rPr sz="2400" dirty="0">
                <a:latin typeface="Cambria Math"/>
                <a:cs typeface="Cambria Math"/>
              </a:rPr>
              <a:t>	</a:t>
            </a:r>
            <a:r>
              <a:rPr sz="2400" spc="-60" dirty="0">
                <a:latin typeface="Cambria Math"/>
                <a:cs typeface="Cambria Math"/>
              </a:rPr>
              <a:t>𝑠</a:t>
            </a:r>
            <a:r>
              <a:rPr sz="3600" spc="-89" baseline="1157" dirty="0">
                <a:latin typeface="Cambria Math"/>
                <a:cs typeface="Cambria Math"/>
              </a:rPr>
              <a:t>Ƹ</a:t>
            </a:r>
            <a:r>
              <a:rPr sz="3600" spc="-172" baseline="1157" dirty="0">
                <a:latin typeface="Cambria Math"/>
                <a:cs typeface="Cambria Math"/>
              </a:rPr>
              <a:t> </a:t>
            </a:r>
            <a:r>
              <a:rPr sz="3600" baseline="1157" dirty="0">
                <a:latin typeface="Cambria Math"/>
                <a:cs typeface="Cambria Math"/>
              </a:rPr>
              <a:t>∇</a:t>
            </a:r>
            <a:r>
              <a:rPr sz="2625" baseline="-11111" dirty="0">
                <a:latin typeface="Cambria Math"/>
                <a:cs typeface="Cambria Math"/>
              </a:rPr>
              <a:t>𝜃</a:t>
            </a:r>
            <a:r>
              <a:rPr sz="2625" spc="532" baseline="-11111" dirty="0">
                <a:latin typeface="Cambria Math"/>
                <a:cs typeface="Cambria Math"/>
              </a:rPr>
              <a:t> </a:t>
            </a:r>
            <a:r>
              <a:rPr sz="3600" baseline="1157" dirty="0">
                <a:latin typeface="Cambria Math"/>
                <a:cs typeface="Cambria Math"/>
              </a:rPr>
              <a:t>log</a:t>
            </a:r>
            <a:r>
              <a:rPr sz="3600" spc="22" baseline="1157" dirty="0">
                <a:latin typeface="Cambria Math"/>
                <a:cs typeface="Cambria Math"/>
              </a:rPr>
              <a:t> </a:t>
            </a:r>
            <a:r>
              <a:rPr sz="3600" spc="-37" baseline="1157" dirty="0">
                <a:latin typeface="Cambria Math"/>
                <a:cs typeface="Cambria Math"/>
              </a:rPr>
              <a:t>𝑝</a:t>
            </a:r>
            <a:r>
              <a:rPr sz="2625" spc="-37" baseline="-11111" dirty="0">
                <a:latin typeface="Cambria Math"/>
                <a:cs typeface="Cambria Math"/>
              </a:rPr>
              <a:t>𝜃</a:t>
            </a:r>
            <a:r>
              <a:rPr sz="2625" baseline="-11111" dirty="0">
                <a:latin typeface="Cambria Math"/>
                <a:cs typeface="Cambria Math"/>
              </a:rPr>
              <a:t>	</a:t>
            </a:r>
            <a:r>
              <a:rPr sz="3600" spc="-75" baseline="1157" dirty="0">
                <a:latin typeface="Cambria Math"/>
                <a:cs typeface="Cambria Math"/>
              </a:rPr>
              <a:t>𝑠</a:t>
            </a:r>
            <a:endParaRPr sz="3600" baseline="1157">
              <a:latin typeface="Cambria Math"/>
              <a:cs typeface="Cambria Math"/>
            </a:endParaRPr>
          </a:p>
        </p:txBody>
      </p:sp>
      <p:sp>
        <p:nvSpPr>
          <p:cNvPr id="71" name="object 71"/>
          <p:cNvSpPr txBox="1"/>
          <p:nvPr/>
        </p:nvSpPr>
        <p:spPr>
          <a:xfrm>
            <a:off x="5153025" y="1247013"/>
            <a:ext cx="224155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5F0057"/>
                </a:solidFill>
                <a:latin typeface="Calibri"/>
                <a:cs typeface="Calibri"/>
              </a:rPr>
              <a:t>(defn.</a:t>
            </a:r>
            <a:r>
              <a:rPr sz="2000" spc="-50" dirty="0">
                <a:solidFill>
                  <a:srgbClr val="5F0057"/>
                </a:solidFill>
                <a:latin typeface="Calibri"/>
                <a:cs typeface="Calibri"/>
              </a:rPr>
              <a:t> </a:t>
            </a:r>
            <a:r>
              <a:rPr sz="2000" dirty="0">
                <a:solidFill>
                  <a:srgbClr val="5F0057"/>
                </a:solidFill>
                <a:latin typeface="Calibri"/>
                <a:cs typeface="Calibri"/>
              </a:rPr>
              <a:t>of</a:t>
            </a:r>
            <a:r>
              <a:rPr sz="2000" spc="-35" dirty="0">
                <a:solidFill>
                  <a:srgbClr val="5F0057"/>
                </a:solidFill>
                <a:latin typeface="Calibri"/>
                <a:cs typeface="Calibri"/>
              </a:rPr>
              <a:t> </a:t>
            </a:r>
            <a:r>
              <a:rPr sz="2000" spc="-10" dirty="0">
                <a:solidFill>
                  <a:srgbClr val="5F0057"/>
                </a:solidFill>
                <a:latin typeface="Calibri"/>
                <a:cs typeface="Calibri"/>
              </a:rPr>
              <a:t>expectation)</a:t>
            </a:r>
            <a:endParaRPr sz="2000">
              <a:latin typeface="Calibri"/>
              <a:cs typeface="Calibri"/>
            </a:endParaRPr>
          </a:p>
        </p:txBody>
      </p:sp>
      <p:sp>
        <p:nvSpPr>
          <p:cNvPr id="72" name="object 72"/>
          <p:cNvSpPr txBox="1"/>
          <p:nvPr/>
        </p:nvSpPr>
        <p:spPr>
          <a:xfrm>
            <a:off x="7690866" y="1233677"/>
            <a:ext cx="220599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5F0057"/>
                </a:solidFill>
                <a:latin typeface="Calibri"/>
                <a:cs typeface="Calibri"/>
              </a:rPr>
              <a:t>(linearity</a:t>
            </a:r>
            <a:r>
              <a:rPr sz="2000" spc="-15" dirty="0">
                <a:solidFill>
                  <a:srgbClr val="5F0057"/>
                </a:solidFill>
                <a:latin typeface="Calibri"/>
                <a:cs typeface="Calibri"/>
              </a:rPr>
              <a:t> </a:t>
            </a:r>
            <a:r>
              <a:rPr sz="2000" dirty="0">
                <a:solidFill>
                  <a:srgbClr val="5F0057"/>
                </a:solidFill>
                <a:latin typeface="Calibri"/>
                <a:cs typeface="Calibri"/>
              </a:rPr>
              <a:t>of</a:t>
            </a:r>
            <a:r>
              <a:rPr sz="2000" spc="-50" dirty="0">
                <a:solidFill>
                  <a:srgbClr val="5F0057"/>
                </a:solidFill>
                <a:latin typeface="Calibri"/>
                <a:cs typeface="Calibri"/>
              </a:rPr>
              <a:t> </a:t>
            </a:r>
            <a:r>
              <a:rPr sz="2000" spc="-10" dirty="0">
                <a:solidFill>
                  <a:srgbClr val="5F0057"/>
                </a:solidFill>
                <a:latin typeface="Calibri"/>
                <a:cs typeface="Calibri"/>
              </a:rPr>
              <a:t>gradient)</a:t>
            </a:r>
            <a:endParaRPr sz="2000">
              <a:latin typeface="Calibri"/>
              <a:cs typeface="Calibri"/>
            </a:endParaRPr>
          </a:p>
        </p:txBody>
      </p:sp>
      <p:pic>
        <p:nvPicPr>
          <p:cNvPr id="73" name="object 73"/>
          <p:cNvPicPr/>
          <p:nvPr/>
        </p:nvPicPr>
        <p:blipFill>
          <a:blip r:embed="rId3" cstate="print"/>
          <a:stretch>
            <a:fillRect/>
          </a:stretch>
        </p:blipFill>
        <p:spPr>
          <a:xfrm>
            <a:off x="2292095" y="1659635"/>
            <a:ext cx="8188452" cy="1065276"/>
          </a:xfrm>
          <a:prstGeom prst="rect">
            <a:avLst/>
          </a:prstGeom>
        </p:spPr>
      </p:pic>
      <p:pic>
        <p:nvPicPr>
          <p:cNvPr id="74" name="object 74"/>
          <p:cNvPicPr/>
          <p:nvPr/>
        </p:nvPicPr>
        <p:blipFill>
          <a:blip r:embed="rId4" cstate="print"/>
          <a:stretch>
            <a:fillRect/>
          </a:stretch>
        </p:blipFill>
        <p:spPr>
          <a:xfrm>
            <a:off x="3105911" y="4954522"/>
            <a:ext cx="6196584" cy="1790698"/>
          </a:xfrm>
          <a:prstGeom prst="rect">
            <a:avLst/>
          </a:prstGeom>
        </p:spPr>
      </p:pic>
      <p:sp>
        <p:nvSpPr>
          <p:cNvPr id="75" name="object 75"/>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53</a:t>
            </a:fld>
            <a:endParaRPr spc="-25"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37133" y="4643754"/>
            <a:ext cx="3549650" cy="391160"/>
          </a:xfrm>
          <a:prstGeom prst="rect">
            <a:avLst/>
          </a:prstGeom>
        </p:spPr>
        <p:txBody>
          <a:bodyPr vert="horz" wrap="square" lIns="0" tIns="12700" rIns="0" bIns="0" rtlCol="0">
            <a:spAutoFit/>
          </a:bodyPr>
          <a:lstStyle/>
          <a:p>
            <a:pPr marL="354965" indent="-342265">
              <a:lnSpc>
                <a:spcPct val="100000"/>
              </a:lnSpc>
              <a:spcBef>
                <a:spcPts val="100"/>
              </a:spcBef>
              <a:buClr>
                <a:srgbClr val="8A1515"/>
              </a:buClr>
              <a:buFont typeface="Times New Roman"/>
              <a:buChar char="•"/>
              <a:tabLst>
                <a:tab pos="354965" algn="l"/>
                <a:tab pos="355600" algn="l"/>
              </a:tabLst>
            </a:pPr>
            <a:r>
              <a:rPr sz="2400" dirty="0">
                <a:latin typeface="Calibri"/>
                <a:cs typeface="Calibri"/>
              </a:rPr>
              <a:t>Giving</a:t>
            </a:r>
            <a:r>
              <a:rPr sz="2400" spc="-45" dirty="0">
                <a:latin typeface="Calibri"/>
                <a:cs typeface="Calibri"/>
              </a:rPr>
              <a:t> </a:t>
            </a:r>
            <a:r>
              <a:rPr sz="2400" dirty="0">
                <a:latin typeface="Calibri"/>
                <a:cs typeface="Calibri"/>
              </a:rPr>
              <a:t>us</a:t>
            </a:r>
            <a:r>
              <a:rPr sz="2400" spc="-25" dirty="0">
                <a:latin typeface="Calibri"/>
                <a:cs typeface="Calibri"/>
              </a:rPr>
              <a:t> </a:t>
            </a:r>
            <a:r>
              <a:rPr sz="2400" dirty="0">
                <a:latin typeface="Calibri"/>
                <a:cs typeface="Calibri"/>
              </a:rPr>
              <a:t>the</a:t>
            </a:r>
            <a:r>
              <a:rPr sz="2400" spc="-25" dirty="0">
                <a:latin typeface="Calibri"/>
                <a:cs typeface="Calibri"/>
              </a:rPr>
              <a:t> </a:t>
            </a:r>
            <a:r>
              <a:rPr sz="2400" dirty="0">
                <a:latin typeface="Calibri"/>
                <a:cs typeface="Calibri"/>
              </a:rPr>
              <a:t>update </a:t>
            </a:r>
            <a:r>
              <a:rPr sz="2400" spc="-10" dirty="0">
                <a:latin typeface="Calibri"/>
                <a:cs typeface="Calibri"/>
              </a:rPr>
              <a:t>rule:</a:t>
            </a:r>
            <a:endParaRPr sz="2400">
              <a:latin typeface="Calibri"/>
              <a:cs typeface="Calibri"/>
            </a:endParaRPr>
          </a:p>
        </p:txBody>
      </p:sp>
      <p:sp>
        <p:nvSpPr>
          <p:cNvPr id="3" name="object 3"/>
          <p:cNvSpPr txBox="1"/>
          <p:nvPr/>
        </p:nvSpPr>
        <p:spPr>
          <a:xfrm>
            <a:off x="637133" y="1289430"/>
            <a:ext cx="10350500" cy="757555"/>
          </a:xfrm>
          <a:prstGeom prst="rect">
            <a:avLst/>
          </a:prstGeom>
        </p:spPr>
        <p:txBody>
          <a:bodyPr vert="horz" wrap="square" lIns="0" tIns="12700" rIns="0" bIns="0" rtlCol="0">
            <a:spAutoFit/>
          </a:bodyPr>
          <a:lstStyle/>
          <a:p>
            <a:pPr marL="354965" marR="5080" indent="-342265">
              <a:lnSpc>
                <a:spcPct val="100000"/>
              </a:lnSpc>
              <a:spcBef>
                <a:spcPts val="100"/>
              </a:spcBef>
              <a:buClr>
                <a:srgbClr val="8A1515"/>
              </a:buClr>
              <a:buFont typeface="Times New Roman"/>
              <a:buChar char="•"/>
              <a:tabLst>
                <a:tab pos="354965" algn="l"/>
                <a:tab pos="355600" algn="l"/>
              </a:tabLst>
            </a:pPr>
            <a:r>
              <a:rPr sz="2400" dirty="0">
                <a:latin typeface="Calibri"/>
                <a:cs typeface="Calibri"/>
              </a:rPr>
              <a:t>Now</a:t>
            </a:r>
            <a:r>
              <a:rPr sz="2400" spc="-30" dirty="0">
                <a:latin typeface="Calibri"/>
                <a:cs typeface="Calibri"/>
              </a:rPr>
              <a:t> </a:t>
            </a:r>
            <a:r>
              <a:rPr sz="2400" dirty="0">
                <a:latin typeface="Calibri"/>
                <a:cs typeface="Calibri"/>
              </a:rPr>
              <a:t>we</a:t>
            </a:r>
            <a:r>
              <a:rPr sz="2400" spc="-30" dirty="0">
                <a:latin typeface="Calibri"/>
                <a:cs typeface="Calibri"/>
              </a:rPr>
              <a:t> </a:t>
            </a:r>
            <a:r>
              <a:rPr sz="2400" dirty="0">
                <a:latin typeface="Calibri"/>
                <a:cs typeface="Calibri"/>
              </a:rPr>
              <a:t>have</a:t>
            </a:r>
            <a:r>
              <a:rPr sz="2400" spc="10" dirty="0">
                <a:latin typeface="Calibri"/>
                <a:cs typeface="Calibri"/>
              </a:rPr>
              <a:t> </a:t>
            </a:r>
            <a:r>
              <a:rPr sz="2400" dirty="0">
                <a:latin typeface="Calibri"/>
                <a:cs typeface="Calibri"/>
              </a:rPr>
              <a:t>put</a:t>
            </a:r>
            <a:r>
              <a:rPr sz="2400" spc="-20" dirty="0">
                <a:latin typeface="Calibri"/>
                <a:cs typeface="Calibri"/>
              </a:rPr>
              <a:t> </a:t>
            </a:r>
            <a:r>
              <a:rPr sz="2400" dirty="0">
                <a:latin typeface="Calibri"/>
                <a:cs typeface="Calibri"/>
              </a:rPr>
              <a:t>the</a:t>
            </a:r>
            <a:r>
              <a:rPr sz="2400" spc="-15" dirty="0">
                <a:latin typeface="Calibri"/>
                <a:cs typeface="Calibri"/>
              </a:rPr>
              <a:t> </a:t>
            </a:r>
            <a:r>
              <a:rPr sz="2400" dirty="0">
                <a:latin typeface="Calibri"/>
                <a:cs typeface="Calibri"/>
              </a:rPr>
              <a:t>gradient</a:t>
            </a:r>
            <a:r>
              <a:rPr sz="2400" spc="-45" dirty="0">
                <a:latin typeface="Calibri"/>
                <a:cs typeface="Calibri"/>
              </a:rPr>
              <a:t> </a:t>
            </a:r>
            <a:r>
              <a:rPr sz="2400" dirty="0">
                <a:latin typeface="Calibri"/>
                <a:cs typeface="Calibri"/>
              </a:rPr>
              <a:t>“inside”</a:t>
            </a:r>
            <a:r>
              <a:rPr sz="2400" spc="-40" dirty="0">
                <a:latin typeface="Calibri"/>
                <a:cs typeface="Calibri"/>
              </a:rPr>
              <a:t> </a:t>
            </a:r>
            <a:r>
              <a:rPr sz="2400" dirty="0">
                <a:latin typeface="Calibri"/>
                <a:cs typeface="Calibri"/>
              </a:rPr>
              <a:t>the</a:t>
            </a:r>
            <a:r>
              <a:rPr sz="2400" spc="-20" dirty="0">
                <a:latin typeface="Calibri"/>
                <a:cs typeface="Calibri"/>
              </a:rPr>
              <a:t> </a:t>
            </a:r>
            <a:r>
              <a:rPr sz="2400" dirty="0">
                <a:latin typeface="Calibri"/>
                <a:cs typeface="Calibri"/>
              </a:rPr>
              <a:t>expectation,</a:t>
            </a:r>
            <a:r>
              <a:rPr sz="2400" spc="-60" dirty="0">
                <a:latin typeface="Calibri"/>
                <a:cs typeface="Calibri"/>
              </a:rPr>
              <a:t> </a:t>
            </a:r>
            <a:r>
              <a:rPr sz="2400" dirty="0">
                <a:latin typeface="Calibri"/>
                <a:cs typeface="Calibri"/>
              </a:rPr>
              <a:t>we</a:t>
            </a:r>
            <a:r>
              <a:rPr sz="2400" spc="-15" dirty="0">
                <a:latin typeface="Calibri"/>
                <a:cs typeface="Calibri"/>
              </a:rPr>
              <a:t> </a:t>
            </a:r>
            <a:r>
              <a:rPr sz="2400" dirty="0">
                <a:latin typeface="Calibri"/>
                <a:cs typeface="Calibri"/>
              </a:rPr>
              <a:t>can</a:t>
            </a:r>
            <a:r>
              <a:rPr sz="2400" spc="-30" dirty="0">
                <a:latin typeface="Calibri"/>
                <a:cs typeface="Calibri"/>
              </a:rPr>
              <a:t> </a:t>
            </a:r>
            <a:r>
              <a:rPr sz="2400" dirty="0">
                <a:latin typeface="Calibri"/>
                <a:cs typeface="Calibri"/>
              </a:rPr>
              <a:t>approximate</a:t>
            </a:r>
            <a:r>
              <a:rPr sz="2400" spc="-50" dirty="0">
                <a:latin typeface="Calibri"/>
                <a:cs typeface="Calibri"/>
              </a:rPr>
              <a:t> </a:t>
            </a:r>
            <a:r>
              <a:rPr sz="2400" spc="-20" dirty="0">
                <a:latin typeface="Calibri"/>
                <a:cs typeface="Calibri"/>
              </a:rPr>
              <a:t>this </a:t>
            </a:r>
            <a:r>
              <a:rPr sz="2400" dirty="0">
                <a:latin typeface="Calibri"/>
                <a:cs typeface="Calibri"/>
              </a:rPr>
              <a:t>objective</a:t>
            </a:r>
            <a:r>
              <a:rPr sz="2400" spc="-45" dirty="0">
                <a:latin typeface="Calibri"/>
                <a:cs typeface="Calibri"/>
              </a:rPr>
              <a:t> </a:t>
            </a:r>
            <a:r>
              <a:rPr sz="2400" dirty="0">
                <a:latin typeface="Calibri"/>
                <a:cs typeface="Calibri"/>
              </a:rPr>
              <a:t>with</a:t>
            </a:r>
            <a:r>
              <a:rPr sz="2400" spc="-50" dirty="0">
                <a:latin typeface="Calibri"/>
                <a:cs typeface="Calibri"/>
              </a:rPr>
              <a:t> </a:t>
            </a:r>
            <a:r>
              <a:rPr sz="2400" dirty="0">
                <a:latin typeface="Calibri"/>
                <a:cs typeface="Calibri"/>
              </a:rPr>
              <a:t>Monte</a:t>
            </a:r>
            <a:r>
              <a:rPr sz="2400" spc="-25" dirty="0">
                <a:latin typeface="Calibri"/>
                <a:cs typeface="Calibri"/>
              </a:rPr>
              <a:t> </a:t>
            </a:r>
            <a:r>
              <a:rPr sz="2400" dirty="0">
                <a:latin typeface="Calibri"/>
                <a:cs typeface="Calibri"/>
              </a:rPr>
              <a:t>Carlo</a:t>
            </a:r>
            <a:r>
              <a:rPr sz="2400" spc="-60" dirty="0">
                <a:latin typeface="Calibri"/>
                <a:cs typeface="Calibri"/>
              </a:rPr>
              <a:t> </a:t>
            </a:r>
            <a:r>
              <a:rPr sz="2400" spc="-10" dirty="0">
                <a:latin typeface="Calibri"/>
                <a:cs typeface="Calibri"/>
              </a:rPr>
              <a:t>samples:</a:t>
            </a:r>
            <a:endParaRPr sz="2400">
              <a:latin typeface="Calibri"/>
              <a:cs typeface="Calibri"/>
            </a:endParaRPr>
          </a:p>
        </p:txBody>
      </p:sp>
      <p:sp>
        <p:nvSpPr>
          <p:cNvPr id="4" name="object 4"/>
          <p:cNvSpPr/>
          <p:nvPr/>
        </p:nvSpPr>
        <p:spPr>
          <a:xfrm>
            <a:off x="3496055" y="2452369"/>
            <a:ext cx="66675" cy="284480"/>
          </a:xfrm>
          <a:custGeom>
            <a:avLst/>
            <a:gdLst/>
            <a:ahLst/>
            <a:cxnLst/>
            <a:rect l="l" t="t" r="r" b="b"/>
            <a:pathLst>
              <a:path w="66675" h="284480">
                <a:moveTo>
                  <a:pt x="66675" y="0"/>
                </a:moveTo>
                <a:lnTo>
                  <a:pt x="0" y="0"/>
                </a:lnTo>
                <a:lnTo>
                  <a:pt x="0" y="11430"/>
                </a:lnTo>
                <a:lnTo>
                  <a:pt x="41910" y="11430"/>
                </a:lnTo>
                <a:lnTo>
                  <a:pt x="41910" y="273050"/>
                </a:lnTo>
                <a:lnTo>
                  <a:pt x="0" y="273050"/>
                </a:lnTo>
                <a:lnTo>
                  <a:pt x="0" y="284480"/>
                </a:lnTo>
                <a:lnTo>
                  <a:pt x="66675" y="284480"/>
                </a:lnTo>
                <a:lnTo>
                  <a:pt x="66675" y="273050"/>
                </a:lnTo>
                <a:lnTo>
                  <a:pt x="66675" y="11430"/>
                </a:lnTo>
                <a:lnTo>
                  <a:pt x="66675" y="0"/>
                </a:lnTo>
                <a:close/>
              </a:path>
            </a:pathLst>
          </a:custGeom>
          <a:solidFill>
            <a:srgbClr val="000000"/>
          </a:solidFill>
        </p:spPr>
        <p:txBody>
          <a:bodyPr wrap="square" lIns="0" tIns="0" rIns="0" bIns="0" rtlCol="0"/>
          <a:lstStyle/>
          <a:p>
            <a:endParaRPr/>
          </a:p>
        </p:txBody>
      </p:sp>
      <p:sp>
        <p:nvSpPr>
          <p:cNvPr id="5" name="object 5"/>
          <p:cNvSpPr/>
          <p:nvPr/>
        </p:nvSpPr>
        <p:spPr>
          <a:xfrm>
            <a:off x="2813304" y="2452369"/>
            <a:ext cx="67310" cy="284480"/>
          </a:xfrm>
          <a:custGeom>
            <a:avLst/>
            <a:gdLst/>
            <a:ahLst/>
            <a:cxnLst/>
            <a:rect l="l" t="t" r="r" b="b"/>
            <a:pathLst>
              <a:path w="67310" h="284480">
                <a:moveTo>
                  <a:pt x="66802" y="0"/>
                </a:moveTo>
                <a:lnTo>
                  <a:pt x="0" y="0"/>
                </a:lnTo>
                <a:lnTo>
                  <a:pt x="0" y="11430"/>
                </a:lnTo>
                <a:lnTo>
                  <a:pt x="0" y="273050"/>
                </a:lnTo>
                <a:lnTo>
                  <a:pt x="0" y="284480"/>
                </a:lnTo>
                <a:lnTo>
                  <a:pt x="66802" y="284480"/>
                </a:lnTo>
                <a:lnTo>
                  <a:pt x="66802" y="273050"/>
                </a:lnTo>
                <a:lnTo>
                  <a:pt x="24892" y="273050"/>
                </a:lnTo>
                <a:lnTo>
                  <a:pt x="24892" y="11430"/>
                </a:lnTo>
                <a:lnTo>
                  <a:pt x="66802" y="11430"/>
                </a:lnTo>
                <a:lnTo>
                  <a:pt x="66802" y="0"/>
                </a:lnTo>
                <a:close/>
              </a:path>
            </a:pathLst>
          </a:custGeom>
          <a:solidFill>
            <a:srgbClr val="000000"/>
          </a:solidFill>
        </p:spPr>
        <p:txBody>
          <a:bodyPr wrap="square" lIns="0" tIns="0" rIns="0" bIns="0" rtlCol="0"/>
          <a:lstStyle/>
          <a:p>
            <a:endParaRPr/>
          </a:p>
        </p:txBody>
      </p:sp>
      <p:sp>
        <p:nvSpPr>
          <p:cNvPr id="6" name="object 6"/>
          <p:cNvSpPr/>
          <p:nvPr/>
        </p:nvSpPr>
        <p:spPr>
          <a:xfrm>
            <a:off x="6582156" y="4899647"/>
            <a:ext cx="260350" cy="19685"/>
          </a:xfrm>
          <a:custGeom>
            <a:avLst/>
            <a:gdLst/>
            <a:ahLst/>
            <a:cxnLst/>
            <a:rect l="l" t="t" r="r" b="b"/>
            <a:pathLst>
              <a:path w="260350" h="19685">
                <a:moveTo>
                  <a:pt x="260223" y="0"/>
                </a:moveTo>
                <a:lnTo>
                  <a:pt x="0" y="0"/>
                </a:lnTo>
                <a:lnTo>
                  <a:pt x="0" y="19316"/>
                </a:lnTo>
                <a:lnTo>
                  <a:pt x="260223" y="19316"/>
                </a:lnTo>
                <a:lnTo>
                  <a:pt x="260223" y="0"/>
                </a:lnTo>
                <a:close/>
              </a:path>
            </a:pathLst>
          </a:custGeom>
          <a:solidFill>
            <a:srgbClr val="000000"/>
          </a:solidFill>
        </p:spPr>
        <p:txBody>
          <a:bodyPr wrap="square" lIns="0" tIns="0" rIns="0" bIns="0" rtlCol="0"/>
          <a:lstStyle/>
          <a:p>
            <a:endParaRPr/>
          </a:p>
        </p:txBody>
      </p:sp>
      <p:sp>
        <p:nvSpPr>
          <p:cNvPr id="7" name="object 7"/>
          <p:cNvSpPr txBox="1"/>
          <p:nvPr/>
        </p:nvSpPr>
        <p:spPr>
          <a:xfrm>
            <a:off x="6896227" y="5145100"/>
            <a:ext cx="379095" cy="293370"/>
          </a:xfrm>
          <a:prstGeom prst="rect">
            <a:avLst/>
          </a:prstGeom>
        </p:spPr>
        <p:txBody>
          <a:bodyPr vert="horz" wrap="square" lIns="0" tIns="13335" rIns="0" bIns="0" rtlCol="0">
            <a:spAutoFit/>
          </a:bodyPr>
          <a:lstStyle/>
          <a:p>
            <a:pPr marL="12700">
              <a:lnSpc>
                <a:spcPct val="100000"/>
              </a:lnSpc>
              <a:spcBef>
                <a:spcPts val="105"/>
              </a:spcBef>
            </a:pPr>
            <a:r>
              <a:rPr sz="1750" spc="-25" dirty="0">
                <a:latin typeface="Cambria Math"/>
                <a:cs typeface="Cambria Math"/>
              </a:rPr>
              <a:t>𝑖=1</a:t>
            </a:r>
            <a:endParaRPr sz="1750">
              <a:latin typeface="Cambria Math"/>
              <a:cs typeface="Cambria Math"/>
            </a:endParaRPr>
          </a:p>
        </p:txBody>
      </p:sp>
      <p:sp>
        <p:nvSpPr>
          <p:cNvPr id="8" name="object 8"/>
          <p:cNvSpPr txBox="1"/>
          <p:nvPr/>
        </p:nvSpPr>
        <p:spPr>
          <a:xfrm>
            <a:off x="6978522" y="4302378"/>
            <a:ext cx="212090" cy="292735"/>
          </a:xfrm>
          <a:prstGeom prst="rect">
            <a:avLst/>
          </a:prstGeom>
        </p:spPr>
        <p:txBody>
          <a:bodyPr vert="horz" wrap="square" lIns="0" tIns="12700" rIns="0" bIns="0" rtlCol="0">
            <a:spAutoFit/>
          </a:bodyPr>
          <a:lstStyle/>
          <a:p>
            <a:pPr marL="12700">
              <a:lnSpc>
                <a:spcPct val="100000"/>
              </a:lnSpc>
              <a:spcBef>
                <a:spcPts val="100"/>
              </a:spcBef>
            </a:pPr>
            <a:r>
              <a:rPr sz="1750" spc="-50" dirty="0">
                <a:latin typeface="Cambria Math"/>
                <a:cs typeface="Cambria Math"/>
              </a:rPr>
              <a:t>𝑚</a:t>
            </a:r>
            <a:endParaRPr sz="1750">
              <a:latin typeface="Cambria Math"/>
              <a:cs typeface="Cambria Math"/>
            </a:endParaRPr>
          </a:p>
        </p:txBody>
      </p:sp>
      <p:sp>
        <p:nvSpPr>
          <p:cNvPr id="9" name="object 9"/>
          <p:cNvSpPr/>
          <p:nvPr/>
        </p:nvSpPr>
        <p:spPr>
          <a:xfrm>
            <a:off x="7914513" y="4768596"/>
            <a:ext cx="93980" cy="281940"/>
          </a:xfrm>
          <a:custGeom>
            <a:avLst/>
            <a:gdLst/>
            <a:ahLst/>
            <a:cxnLst/>
            <a:rect l="l" t="t" r="r" b="b"/>
            <a:pathLst>
              <a:path w="93979" h="281939">
                <a:moveTo>
                  <a:pt x="3936" y="0"/>
                </a:moveTo>
                <a:lnTo>
                  <a:pt x="0" y="11429"/>
                </a:lnTo>
                <a:lnTo>
                  <a:pt x="16255" y="18414"/>
                </a:lnTo>
                <a:lnTo>
                  <a:pt x="30352" y="28193"/>
                </a:lnTo>
                <a:lnTo>
                  <a:pt x="58927" y="73659"/>
                </a:lnTo>
                <a:lnTo>
                  <a:pt x="67309" y="115315"/>
                </a:lnTo>
                <a:lnTo>
                  <a:pt x="68325" y="139445"/>
                </a:lnTo>
                <a:lnTo>
                  <a:pt x="67309" y="164210"/>
                </a:lnTo>
                <a:lnTo>
                  <a:pt x="58927" y="207009"/>
                </a:lnTo>
                <a:lnTo>
                  <a:pt x="30352" y="253237"/>
                </a:lnTo>
                <a:lnTo>
                  <a:pt x="380" y="270128"/>
                </a:lnTo>
                <a:lnTo>
                  <a:pt x="3936" y="281685"/>
                </a:lnTo>
                <a:lnTo>
                  <a:pt x="42417" y="263651"/>
                </a:lnTo>
                <a:lnTo>
                  <a:pt x="70865" y="232409"/>
                </a:lnTo>
                <a:lnTo>
                  <a:pt x="88137" y="190626"/>
                </a:lnTo>
                <a:lnTo>
                  <a:pt x="93979" y="140842"/>
                </a:lnTo>
                <a:lnTo>
                  <a:pt x="92582" y="115061"/>
                </a:lnTo>
                <a:lnTo>
                  <a:pt x="80898" y="69214"/>
                </a:lnTo>
                <a:lnTo>
                  <a:pt x="57784" y="32003"/>
                </a:lnTo>
                <a:lnTo>
                  <a:pt x="24383" y="7365"/>
                </a:lnTo>
                <a:lnTo>
                  <a:pt x="3936" y="0"/>
                </a:lnTo>
                <a:close/>
              </a:path>
            </a:pathLst>
          </a:custGeom>
          <a:solidFill>
            <a:srgbClr val="000000"/>
          </a:solidFill>
        </p:spPr>
        <p:txBody>
          <a:bodyPr wrap="square" lIns="0" tIns="0" rIns="0" bIns="0" rtlCol="0"/>
          <a:lstStyle/>
          <a:p>
            <a:endParaRPr/>
          </a:p>
        </p:txBody>
      </p:sp>
      <p:sp>
        <p:nvSpPr>
          <p:cNvPr id="10" name="object 10"/>
          <p:cNvSpPr/>
          <p:nvPr/>
        </p:nvSpPr>
        <p:spPr>
          <a:xfrm>
            <a:off x="7577328" y="4768596"/>
            <a:ext cx="94615" cy="281940"/>
          </a:xfrm>
          <a:custGeom>
            <a:avLst/>
            <a:gdLst/>
            <a:ahLst/>
            <a:cxnLst/>
            <a:rect l="l" t="t" r="r" b="b"/>
            <a:pathLst>
              <a:path w="94615" h="281939">
                <a:moveTo>
                  <a:pt x="90043" y="0"/>
                </a:moveTo>
                <a:lnTo>
                  <a:pt x="51689" y="18033"/>
                </a:lnTo>
                <a:lnTo>
                  <a:pt x="23368" y="49275"/>
                </a:lnTo>
                <a:lnTo>
                  <a:pt x="5842" y="91185"/>
                </a:lnTo>
                <a:lnTo>
                  <a:pt x="0" y="140842"/>
                </a:lnTo>
                <a:lnTo>
                  <a:pt x="1397" y="166750"/>
                </a:lnTo>
                <a:lnTo>
                  <a:pt x="13080" y="212470"/>
                </a:lnTo>
                <a:lnTo>
                  <a:pt x="36195" y="249681"/>
                </a:lnTo>
                <a:lnTo>
                  <a:pt x="69596" y="274319"/>
                </a:lnTo>
                <a:lnTo>
                  <a:pt x="90043" y="281685"/>
                </a:lnTo>
                <a:lnTo>
                  <a:pt x="93599" y="270128"/>
                </a:lnTo>
                <a:lnTo>
                  <a:pt x="77597" y="263016"/>
                </a:lnTo>
                <a:lnTo>
                  <a:pt x="63753" y="253237"/>
                </a:lnTo>
                <a:lnTo>
                  <a:pt x="35178" y="207009"/>
                </a:lnTo>
                <a:lnTo>
                  <a:pt x="26797" y="164210"/>
                </a:lnTo>
                <a:lnTo>
                  <a:pt x="25780" y="139445"/>
                </a:lnTo>
                <a:lnTo>
                  <a:pt x="26797" y="115315"/>
                </a:lnTo>
                <a:lnTo>
                  <a:pt x="35178" y="73659"/>
                </a:lnTo>
                <a:lnTo>
                  <a:pt x="63880" y="28193"/>
                </a:lnTo>
                <a:lnTo>
                  <a:pt x="94106" y="11429"/>
                </a:lnTo>
                <a:lnTo>
                  <a:pt x="90043" y="0"/>
                </a:lnTo>
                <a:close/>
              </a:path>
            </a:pathLst>
          </a:custGeom>
          <a:solidFill>
            <a:srgbClr val="000000"/>
          </a:solidFill>
        </p:spPr>
        <p:txBody>
          <a:bodyPr wrap="square" lIns="0" tIns="0" rIns="0" bIns="0" rtlCol="0"/>
          <a:lstStyle/>
          <a:p>
            <a:endParaRPr/>
          </a:p>
        </p:txBody>
      </p:sp>
      <p:sp>
        <p:nvSpPr>
          <p:cNvPr id="11" name="object 11"/>
          <p:cNvSpPr txBox="1"/>
          <p:nvPr/>
        </p:nvSpPr>
        <p:spPr>
          <a:xfrm>
            <a:off x="6615810" y="4367910"/>
            <a:ext cx="19431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1</a:t>
            </a:r>
            <a:endParaRPr sz="2400">
              <a:latin typeface="Cambria Math"/>
              <a:cs typeface="Cambria Math"/>
            </a:endParaRPr>
          </a:p>
        </p:txBody>
      </p:sp>
      <p:sp>
        <p:nvSpPr>
          <p:cNvPr id="12" name="object 12"/>
          <p:cNvSpPr txBox="1"/>
          <p:nvPr/>
        </p:nvSpPr>
        <p:spPr>
          <a:xfrm>
            <a:off x="4724400" y="4672710"/>
            <a:ext cx="2411095" cy="391160"/>
          </a:xfrm>
          <a:prstGeom prst="rect">
            <a:avLst/>
          </a:prstGeom>
        </p:spPr>
        <p:txBody>
          <a:bodyPr vert="horz" wrap="square" lIns="0" tIns="12700" rIns="0" bIns="0" rtlCol="0">
            <a:spAutoFit/>
          </a:bodyPr>
          <a:lstStyle/>
          <a:p>
            <a:pPr marL="38100">
              <a:lnSpc>
                <a:spcPct val="100000"/>
              </a:lnSpc>
              <a:spcBef>
                <a:spcPts val="100"/>
              </a:spcBef>
            </a:pPr>
            <a:r>
              <a:rPr sz="2400" spc="-40" dirty="0">
                <a:latin typeface="Cambria Math"/>
                <a:cs typeface="Cambria Math"/>
              </a:rPr>
              <a:t>𝜃</a:t>
            </a:r>
            <a:r>
              <a:rPr sz="2625" spc="-60" baseline="-15873" dirty="0">
                <a:latin typeface="Cambria Math"/>
                <a:cs typeface="Cambria Math"/>
              </a:rPr>
              <a:t>𝑡+1</a:t>
            </a:r>
            <a:r>
              <a:rPr sz="2625" spc="-157" baseline="-15873" dirty="0">
                <a:latin typeface="Cambria Math"/>
                <a:cs typeface="Cambria Math"/>
              </a:rPr>
              <a:t> </a:t>
            </a:r>
            <a:r>
              <a:rPr sz="3600" baseline="2314" dirty="0">
                <a:latin typeface="Cambria Math"/>
                <a:cs typeface="Cambria Math"/>
              </a:rPr>
              <a:t>≔</a:t>
            </a:r>
            <a:r>
              <a:rPr sz="3600" spc="179" baseline="2314" dirty="0">
                <a:latin typeface="Cambria Math"/>
                <a:cs typeface="Cambria Math"/>
              </a:rPr>
              <a:t> </a:t>
            </a:r>
            <a:r>
              <a:rPr sz="3600" baseline="2314" dirty="0">
                <a:latin typeface="Cambria Math"/>
                <a:cs typeface="Cambria Math"/>
              </a:rPr>
              <a:t>𝜃</a:t>
            </a:r>
            <a:r>
              <a:rPr sz="2625" baseline="-15873" dirty="0">
                <a:latin typeface="Cambria Math"/>
                <a:cs typeface="Cambria Math"/>
              </a:rPr>
              <a:t>𝑡</a:t>
            </a:r>
            <a:r>
              <a:rPr sz="2625" spc="562" baseline="-15873" dirty="0">
                <a:latin typeface="Cambria Math"/>
                <a:cs typeface="Cambria Math"/>
              </a:rPr>
              <a:t> </a:t>
            </a:r>
            <a:r>
              <a:rPr sz="3600" baseline="2314" dirty="0">
                <a:latin typeface="Cambria Math"/>
                <a:cs typeface="Cambria Math"/>
              </a:rPr>
              <a:t>+</a:t>
            </a:r>
            <a:r>
              <a:rPr sz="3600" spc="-44" baseline="2314" dirty="0">
                <a:latin typeface="Cambria Math"/>
                <a:cs typeface="Cambria Math"/>
              </a:rPr>
              <a:t> </a:t>
            </a:r>
            <a:r>
              <a:rPr sz="3600" baseline="2314" dirty="0">
                <a:latin typeface="Cambria Math"/>
                <a:cs typeface="Cambria Math"/>
              </a:rPr>
              <a:t>𝛼</a:t>
            </a:r>
            <a:r>
              <a:rPr sz="3600" spc="-112" baseline="2314" dirty="0">
                <a:latin typeface="Cambria Math"/>
                <a:cs typeface="Cambria Math"/>
              </a:rPr>
              <a:t> </a:t>
            </a:r>
            <a:r>
              <a:rPr sz="3600" baseline="-37037" dirty="0">
                <a:latin typeface="Cambria Math"/>
                <a:cs typeface="Cambria Math"/>
              </a:rPr>
              <a:t>𝑚</a:t>
            </a:r>
            <a:r>
              <a:rPr sz="3600" spc="-112" baseline="-37037" dirty="0">
                <a:latin typeface="Cambria Math"/>
                <a:cs typeface="Cambria Math"/>
              </a:rPr>
              <a:t> </a:t>
            </a:r>
            <a:r>
              <a:rPr sz="3600" spc="-907" baseline="2314" dirty="0">
                <a:latin typeface="Cambria Math"/>
                <a:cs typeface="Cambria Math"/>
              </a:rPr>
              <a:t>෍</a:t>
            </a:r>
            <a:endParaRPr sz="3600" baseline="2314">
              <a:latin typeface="Cambria Math"/>
              <a:cs typeface="Cambria Math"/>
            </a:endParaRPr>
          </a:p>
        </p:txBody>
      </p:sp>
      <p:sp>
        <p:nvSpPr>
          <p:cNvPr id="13" name="object 13"/>
          <p:cNvSpPr txBox="1"/>
          <p:nvPr/>
        </p:nvSpPr>
        <p:spPr>
          <a:xfrm>
            <a:off x="7414894" y="4660519"/>
            <a:ext cx="504825" cy="391160"/>
          </a:xfrm>
          <a:prstGeom prst="rect">
            <a:avLst/>
          </a:prstGeom>
        </p:spPr>
        <p:txBody>
          <a:bodyPr vert="horz" wrap="square" lIns="0" tIns="12700" rIns="0" bIns="0" rtlCol="0">
            <a:spAutoFit/>
          </a:bodyPr>
          <a:lstStyle/>
          <a:p>
            <a:pPr marL="38100">
              <a:lnSpc>
                <a:spcPct val="100000"/>
              </a:lnSpc>
              <a:spcBef>
                <a:spcPts val="100"/>
              </a:spcBef>
            </a:pPr>
            <a:r>
              <a:rPr sz="2400" dirty="0">
                <a:latin typeface="Cambria Math"/>
                <a:cs typeface="Cambria Math"/>
              </a:rPr>
              <a:t>𝑅</a:t>
            </a:r>
            <a:r>
              <a:rPr sz="2400" spc="-270" dirty="0">
                <a:latin typeface="Cambria Math"/>
                <a:cs typeface="Cambria Math"/>
              </a:rPr>
              <a:t> </a:t>
            </a:r>
            <a:r>
              <a:rPr sz="2400" spc="-25" dirty="0">
                <a:latin typeface="Cambria Math"/>
                <a:cs typeface="Cambria Math"/>
              </a:rPr>
              <a:t>𝑠</a:t>
            </a:r>
            <a:r>
              <a:rPr sz="2625" spc="-37" baseline="-19047" dirty="0">
                <a:latin typeface="Cambria Math"/>
                <a:cs typeface="Cambria Math"/>
              </a:rPr>
              <a:t>𝑖</a:t>
            </a:r>
            <a:endParaRPr sz="2625" baseline="-19047">
              <a:latin typeface="Cambria Math"/>
              <a:cs typeface="Cambria Math"/>
            </a:endParaRPr>
          </a:p>
        </p:txBody>
      </p:sp>
      <p:sp>
        <p:nvSpPr>
          <p:cNvPr id="14" name="object 14"/>
          <p:cNvSpPr/>
          <p:nvPr/>
        </p:nvSpPr>
        <p:spPr>
          <a:xfrm>
            <a:off x="9810115" y="4768596"/>
            <a:ext cx="93980" cy="281940"/>
          </a:xfrm>
          <a:custGeom>
            <a:avLst/>
            <a:gdLst/>
            <a:ahLst/>
            <a:cxnLst/>
            <a:rect l="l" t="t" r="r" b="b"/>
            <a:pathLst>
              <a:path w="93979" h="281939">
                <a:moveTo>
                  <a:pt x="3936" y="0"/>
                </a:moveTo>
                <a:lnTo>
                  <a:pt x="0" y="11429"/>
                </a:lnTo>
                <a:lnTo>
                  <a:pt x="16382" y="18414"/>
                </a:lnTo>
                <a:lnTo>
                  <a:pt x="30352" y="28193"/>
                </a:lnTo>
                <a:lnTo>
                  <a:pt x="58927" y="73659"/>
                </a:lnTo>
                <a:lnTo>
                  <a:pt x="67309" y="115315"/>
                </a:lnTo>
                <a:lnTo>
                  <a:pt x="68325" y="139445"/>
                </a:lnTo>
                <a:lnTo>
                  <a:pt x="67309" y="164210"/>
                </a:lnTo>
                <a:lnTo>
                  <a:pt x="58927" y="207009"/>
                </a:lnTo>
                <a:lnTo>
                  <a:pt x="30479" y="253237"/>
                </a:lnTo>
                <a:lnTo>
                  <a:pt x="380" y="270128"/>
                </a:lnTo>
                <a:lnTo>
                  <a:pt x="3936" y="281685"/>
                </a:lnTo>
                <a:lnTo>
                  <a:pt x="42544" y="263651"/>
                </a:lnTo>
                <a:lnTo>
                  <a:pt x="70865" y="232409"/>
                </a:lnTo>
                <a:lnTo>
                  <a:pt x="88137" y="190626"/>
                </a:lnTo>
                <a:lnTo>
                  <a:pt x="93979" y="140842"/>
                </a:lnTo>
                <a:lnTo>
                  <a:pt x="92582" y="115061"/>
                </a:lnTo>
                <a:lnTo>
                  <a:pt x="80899" y="69214"/>
                </a:lnTo>
                <a:lnTo>
                  <a:pt x="57784" y="32003"/>
                </a:lnTo>
                <a:lnTo>
                  <a:pt x="24383" y="7365"/>
                </a:lnTo>
                <a:lnTo>
                  <a:pt x="3936" y="0"/>
                </a:lnTo>
                <a:close/>
              </a:path>
            </a:pathLst>
          </a:custGeom>
          <a:solidFill>
            <a:srgbClr val="000000"/>
          </a:solidFill>
        </p:spPr>
        <p:txBody>
          <a:bodyPr wrap="square" lIns="0" tIns="0" rIns="0" bIns="0" rtlCol="0"/>
          <a:lstStyle/>
          <a:p>
            <a:endParaRPr/>
          </a:p>
        </p:txBody>
      </p:sp>
      <p:sp>
        <p:nvSpPr>
          <p:cNvPr id="15" name="object 15"/>
          <p:cNvSpPr/>
          <p:nvPr/>
        </p:nvSpPr>
        <p:spPr>
          <a:xfrm>
            <a:off x="9474707" y="4768596"/>
            <a:ext cx="94615" cy="281940"/>
          </a:xfrm>
          <a:custGeom>
            <a:avLst/>
            <a:gdLst/>
            <a:ahLst/>
            <a:cxnLst/>
            <a:rect l="l" t="t" r="r" b="b"/>
            <a:pathLst>
              <a:path w="94615" h="281939">
                <a:moveTo>
                  <a:pt x="90043" y="0"/>
                </a:moveTo>
                <a:lnTo>
                  <a:pt x="51689" y="18033"/>
                </a:lnTo>
                <a:lnTo>
                  <a:pt x="23368" y="49275"/>
                </a:lnTo>
                <a:lnTo>
                  <a:pt x="5842" y="91185"/>
                </a:lnTo>
                <a:lnTo>
                  <a:pt x="0" y="140842"/>
                </a:lnTo>
                <a:lnTo>
                  <a:pt x="1397" y="166750"/>
                </a:lnTo>
                <a:lnTo>
                  <a:pt x="13081" y="212470"/>
                </a:lnTo>
                <a:lnTo>
                  <a:pt x="36068" y="249681"/>
                </a:lnTo>
                <a:lnTo>
                  <a:pt x="69469" y="274319"/>
                </a:lnTo>
                <a:lnTo>
                  <a:pt x="90043" y="281685"/>
                </a:lnTo>
                <a:lnTo>
                  <a:pt x="93599" y="270128"/>
                </a:lnTo>
                <a:lnTo>
                  <a:pt x="77470" y="263016"/>
                </a:lnTo>
                <a:lnTo>
                  <a:pt x="63626" y="253237"/>
                </a:lnTo>
                <a:lnTo>
                  <a:pt x="35178" y="207009"/>
                </a:lnTo>
                <a:lnTo>
                  <a:pt x="26797" y="164210"/>
                </a:lnTo>
                <a:lnTo>
                  <a:pt x="25781" y="139445"/>
                </a:lnTo>
                <a:lnTo>
                  <a:pt x="26797" y="115315"/>
                </a:lnTo>
                <a:lnTo>
                  <a:pt x="35178" y="73659"/>
                </a:lnTo>
                <a:lnTo>
                  <a:pt x="63753" y="28193"/>
                </a:lnTo>
                <a:lnTo>
                  <a:pt x="94107" y="11429"/>
                </a:lnTo>
                <a:lnTo>
                  <a:pt x="90043" y="0"/>
                </a:lnTo>
                <a:close/>
              </a:path>
            </a:pathLst>
          </a:custGeom>
          <a:solidFill>
            <a:srgbClr val="000000"/>
          </a:solidFill>
        </p:spPr>
        <p:txBody>
          <a:bodyPr wrap="square" lIns="0" tIns="0" rIns="0" bIns="0" rtlCol="0"/>
          <a:lstStyle/>
          <a:p>
            <a:endParaRPr/>
          </a:p>
        </p:txBody>
      </p:sp>
      <p:sp>
        <p:nvSpPr>
          <p:cNvPr id="16" name="object 16"/>
          <p:cNvSpPr txBox="1"/>
          <p:nvPr/>
        </p:nvSpPr>
        <p:spPr>
          <a:xfrm>
            <a:off x="8065643" y="4672710"/>
            <a:ext cx="1388745" cy="391160"/>
          </a:xfrm>
          <a:prstGeom prst="rect">
            <a:avLst/>
          </a:prstGeom>
        </p:spPr>
        <p:txBody>
          <a:bodyPr vert="horz" wrap="square" lIns="0" tIns="12700" rIns="0" bIns="0" rtlCol="0">
            <a:spAutoFit/>
          </a:bodyPr>
          <a:lstStyle/>
          <a:p>
            <a:pPr marL="38100">
              <a:lnSpc>
                <a:spcPct val="100000"/>
              </a:lnSpc>
              <a:spcBef>
                <a:spcPts val="100"/>
              </a:spcBef>
            </a:pPr>
            <a:r>
              <a:rPr sz="2400" dirty="0">
                <a:latin typeface="Cambria Math"/>
                <a:cs typeface="Cambria Math"/>
              </a:rPr>
              <a:t>∇</a:t>
            </a:r>
            <a:r>
              <a:rPr sz="2625" baseline="-15873" dirty="0">
                <a:latin typeface="Cambria Math"/>
                <a:cs typeface="Cambria Math"/>
              </a:rPr>
              <a:t>𝜃</a:t>
            </a:r>
            <a:r>
              <a:rPr sz="2175" baseline="-30651" dirty="0">
                <a:latin typeface="Cambria Math"/>
                <a:cs typeface="Cambria Math"/>
              </a:rPr>
              <a:t>𝑡</a:t>
            </a:r>
            <a:r>
              <a:rPr sz="2175" spc="719" baseline="-30651" dirty="0">
                <a:latin typeface="Cambria Math"/>
                <a:cs typeface="Cambria Math"/>
              </a:rPr>
              <a:t> </a:t>
            </a:r>
            <a:r>
              <a:rPr sz="2400" dirty="0">
                <a:latin typeface="Cambria Math"/>
                <a:cs typeface="Cambria Math"/>
              </a:rPr>
              <a:t>log</a:t>
            </a:r>
            <a:r>
              <a:rPr sz="2400" spc="-5" dirty="0">
                <a:latin typeface="Cambria Math"/>
                <a:cs typeface="Cambria Math"/>
              </a:rPr>
              <a:t> </a:t>
            </a:r>
            <a:r>
              <a:rPr sz="2400" spc="-25" dirty="0">
                <a:latin typeface="Cambria Math"/>
                <a:cs typeface="Cambria Math"/>
              </a:rPr>
              <a:t>𝑝</a:t>
            </a:r>
            <a:r>
              <a:rPr sz="2625" spc="-37" baseline="-15873" dirty="0">
                <a:latin typeface="Cambria Math"/>
                <a:cs typeface="Cambria Math"/>
              </a:rPr>
              <a:t>𝜃</a:t>
            </a:r>
            <a:r>
              <a:rPr sz="2175" spc="-37" baseline="-30651" dirty="0">
                <a:latin typeface="Cambria Math"/>
                <a:cs typeface="Cambria Math"/>
              </a:rPr>
              <a:t>𝑡</a:t>
            </a:r>
            <a:endParaRPr sz="2175" baseline="-30651">
              <a:latin typeface="Cambria Math"/>
              <a:cs typeface="Cambria Math"/>
            </a:endParaRPr>
          </a:p>
        </p:txBody>
      </p:sp>
      <p:sp>
        <p:nvSpPr>
          <p:cNvPr id="17" name="object 17"/>
          <p:cNvSpPr txBox="1"/>
          <p:nvPr/>
        </p:nvSpPr>
        <p:spPr>
          <a:xfrm>
            <a:off x="9538081" y="4672710"/>
            <a:ext cx="280035" cy="391160"/>
          </a:xfrm>
          <a:prstGeom prst="rect">
            <a:avLst/>
          </a:prstGeom>
        </p:spPr>
        <p:txBody>
          <a:bodyPr vert="horz" wrap="square" lIns="0" tIns="12700" rIns="0" bIns="0" rtlCol="0">
            <a:spAutoFit/>
          </a:bodyPr>
          <a:lstStyle/>
          <a:p>
            <a:pPr marL="38100">
              <a:lnSpc>
                <a:spcPct val="100000"/>
              </a:lnSpc>
              <a:spcBef>
                <a:spcPts val="100"/>
              </a:spcBef>
            </a:pPr>
            <a:r>
              <a:rPr sz="2400" spc="-25" dirty="0">
                <a:latin typeface="Cambria Math"/>
                <a:cs typeface="Cambria Math"/>
              </a:rPr>
              <a:t>𝑠</a:t>
            </a:r>
            <a:r>
              <a:rPr sz="2625" spc="-37" baseline="-15873" dirty="0">
                <a:latin typeface="Cambria Math"/>
                <a:cs typeface="Cambria Math"/>
              </a:rPr>
              <a:t>𝑖</a:t>
            </a:r>
            <a:endParaRPr sz="2625" baseline="-15873">
              <a:latin typeface="Cambria Math"/>
              <a:cs typeface="Cambria Math"/>
            </a:endParaRPr>
          </a:p>
        </p:txBody>
      </p:sp>
      <p:sp>
        <p:nvSpPr>
          <p:cNvPr id="18" name="object 18"/>
          <p:cNvSpPr/>
          <p:nvPr/>
        </p:nvSpPr>
        <p:spPr>
          <a:xfrm>
            <a:off x="7889747" y="2584728"/>
            <a:ext cx="260350" cy="20955"/>
          </a:xfrm>
          <a:custGeom>
            <a:avLst/>
            <a:gdLst/>
            <a:ahLst/>
            <a:cxnLst/>
            <a:rect l="l" t="t" r="r" b="b"/>
            <a:pathLst>
              <a:path w="260350" h="20955">
                <a:moveTo>
                  <a:pt x="260223" y="0"/>
                </a:moveTo>
                <a:lnTo>
                  <a:pt x="0" y="0"/>
                </a:lnTo>
                <a:lnTo>
                  <a:pt x="0" y="20803"/>
                </a:lnTo>
                <a:lnTo>
                  <a:pt x="260223" y="20803"/>
                </a:lnTo>
                <a:lnTo>
                  <a:pt x="260223" y="0"/>
                </a:lnTo>
                <a:close/>
              </a:path>
            </a:pathLst>
          </a:custGeom>
          <a:solidFill>
            <a:srgbClr val="000000"/>
          </a:solidFill>
        </p:spPr>
        <p:txBody>
          <a:bodyPr wrap="square" lIns="0" tIns="0" rIns="0" bIns="0" rtlCol="0"/>
          <a:lstStyle/>
          <a:p>
            <a:endParaRPr/>
          </a:p>
        </p:txBody>
      </p:sp>
      <p:sp>
        <p:nvSpPr>
          <p:cNvPr id="19" name="object 19"/>
          <p:cNvSpPr txBox="1"/>
          <p:nvPr/>
        </p:nvSpPr>
        <p:spPr>
          <a:xfrm>
            <a:off x="7924038" y="2126996"/>
            <a:ext cx="19431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mbria Math"/>
                <a:cs typeface="Cambria Math"/>
              </a:rPr>
              <a:t>1</a:t>
            </a:r>
            <a:endParaRPr sz="2400">
              <a:latin typeface="Cambria Math"/>
              <a:cs typeface="Cambria Math"/>
            </a:endParaRPr>
          </a:p>
        </p:txBody>
      </p:sp>
      <p:sp>
        <p:nvSpPr>
          <p:cNvPr id="20" name="object 20"/>
          <p:cNvSpPr txBox="1"/>
          <p:nvPr/>
        </p:nvSpPr>
        <p:spPr>
          <a:xfrm>
            <a:off x="8286750" y="1986787"/>
            <a:ext cx="212090" cy="292735"/>
          </a:xfrm>
          <a:prstGeom prst="rect">
            <a:avLst/>
          </a:prstGeom>
        </p:spPr>
        <p:txBody>
          <a:bodyPr vert="horz" wrap="square" lIns="0" tIns="12700" rIns="0" bIns="0" rtlCol="0">
            <a:spAutoFit/>
          </a:bodyPr>
          <a:lstStyle/>
          <a:p>
            <a:pPr marL="12700">
              <a:lnSpc>
                <a:spcPct val="100000"/>
              </a:lnSpc>
              <a:spcBef>
                <a:spcPts val="100"/>
              </a:spcBef>
            </a:pPr>
            <a:r>
              <a:rPr sz="1750" spc="-50" dirty="0">
                <a:latin typeface="Cambria Math"/>
                <a:cs typeface="Cambria Math"/>
              </a:rPr>
              <a:t>𝑚</a:t>
            </a:r>
            <a:endParaRPr sz="1750">
              <a:latin typeface="Cambria Math"/>
              <a:cs typeface="Cambria Math"/>
            </a:endParaRPr>
          </a:p>
        </p:txBody>
      </p:sp>
      <p:sp>
        <p:nvSpPr>
          <p:cNvPr id="21" name="object 21"/>
          <p:cNvSpPr/>
          <p:nvPr/>
        </p:nvSpPr>
        <p:spPr>
          <a:xfrm>
            <a:off x="9222105" y="2453639"/>
            <a:ext cx="94615" cy="283210"/>
          </a:xfrm>
          <a:custGeom>
            <a:avLst/>
            <a:gdLst/>
            <a:ahLst/>
            <a:cxnLst/>
            <a:rect l="l" t="t" r="r" b="b"/>
            <a:pathLst>
              <a:path w="94615" h="283210">
                <a:moveTo>
                  <a:pt x="4064" y="0"/>
                </a:moveTo>
                <a:lnTo>
                  <a:pt x="0" y="11557"/>
                </a:lnTo>
                <a:lnTo>
                  <a:pt x="16383" y="18669"/>
                </a:lnTo>
                <a:lnTo>
                  <a:pt x="30352" y="28575"/>
                </a:lnTo>
                <a:lnTo>
                  <a:pt x="58927" y="74168"/>
                </a:lnTo>
                <a:lnTo>
                  <a:pt x="67310" y="116077"/>
                </a:lnTo>
                <a:lnTo>
                  <a:pt x="68325" y="140208"/>
                </a:lnTo>
                <a:lnTo>
                  <a:pt x="67310" y="165226"/>
                </a:lnTo>
                <a:lnTo>
                  <a:pt x="58927" y="208280"/>
                </a:lnTo>
                <a:lnTo>
                  <a:pt x="30352" y="254635"/>
                </a:lnTo>
                <a:lnTo>
                  <a:pt x="508" y="271780"/>
                </a:lnTo>
                <a:lnTo>
                  <a:pt x="4064" y="283210"/>
                </a:lnTo>
                <a:lnTo>
                  <a:pt x="42545" y="265175"/>
                </a:lnTo>
                <a:lnTo>
                  <a:pt x="70866" y="233807"/>
                </a:lnTo>
                <a:lnTo>
                  <a:pt x="88265" y="191770"/>
                </a:lnTo>
                <a:lnTo>
                  <a:pt x="94106" y="141605"/>
                </a:lnTo>
                <a:lnTo>
                  <a:pt x="92710" y="115697"/>
                </a:lnTo>
                <a:lnTo>
                  <a:pt x="81025" y="69723"/>
                </a:lnTo>
                <a:lnTo>
                  <a:pt x="57785" y="32258"/>
                </a:lnTo>
                <a:lnTo>
                  <a:pt x="24511" y="7493"/>
                </a:lnTo>
                <a:lnTo>
                  <a:pt x="4064" y="0"/>
                </a:lnTo>
                <a:close/>
              </a:path>
            </a:pathLst>
          </a:custGeom>
          <a:solidFill>
            <a:srgbClr val="000000"/>
          </a:solidFill>
        </p:spPr>
        <p:txBody>
          <a:bodyPr wrap="square" lIns="0" tIns="0" rIns="0" bIns="0" rtlCol="0"/>
          <a:lstStyle/>
          <a:p>
            <a:endParaRPr/>
          </a:p>
        </p:txBody>
      </p:sp>
      <p:sp>
        <p:nvSpPr>
          <p:cNvPr id="22" name="object 22"/>
          <p:cNvSpPr/>
          <p:nvPr/>
        </p:nvSpPr>
        <p:spPr>
          <a:xfrm>
            <a:off x="8884919" y="2453639"/>
            <a:ext cx="94615" cy="283210"/>
          </a:xfrm>
          <a:custGeom>
            <a:avLst/>
            <a:gdLst/>
            <a:ahLst/>
            <a:cxnLst/>
            <a:rect l="l" t="t" r="r" b="b"/>
            <a:pathLst>
              <a:path w="94615" h="283210">
                <a:moveTo>
                  <a:pt x="90043" y="0"/>
                </a:moveTo>
                <a:lnTo>
                  <a:pt x="51688" y="18161"/>
                </a:lnTo>
                <a:lnTo>
                  <a:pt x="23368" y="49657"/>
                </a:lnTo>
                <a:lnTo>
                  <a:pt x="5841" y="91821"/>
                </a:lnTo>
                <a:lnTo>
                  <a:pt x="0" y="141605"/>
                </a:lnTo>
                <a:lnTo>
                  <a:pt x="1397" y="167767"/>
                </a:lnTo>
                <a:lnTo>
                  <a:pt x="13080" y="213740"/>
                </a:lnTo>
                <a:lnTo>
                  <a:pt x="36195" y="251079"/>
                </a:lnTo>
                <a:lnTo>
                  <a:pt x="69596" y="275844"/>
                </a:lnTo>
                <a:lnTo>
                  <a:pt x="90043" y="283210"/>
                </a:lnTo>
                <a:lnTo>
                  <a:pt x="93725" y="271780"/>
                </a:lnTo>
                <a:lnTo>
                  <a:pt x="77597" y="264540"/>
                </a:lnTo>
                <a:lnTo>
                  <a:pt x="63753" y="254635"/>
                </a:lnTo>
                <a:lnTo>
                  <a:pt x="35178" y="208280"/>
                </a:lnTo>
                <a:lnTo>
                  <a:pt x="26797" y="165226"/>
                </a:lnTo>
                <a:lnTo>
                  <a:pt x="25780" y="140208"/>
                </a:lnTo>
                <a:lnTo>
                  <a:pt x="26797" y="116077"/>
                </a:lnTo>
                <a:lnTo>
                  <a:pt x="35178" y="74168"/>
                </a:lnTo>
                <a:lnTo>
                  <a:pt x="63880" y="28575"/>
                </a:lnTo>
                <a:lnTo>
                  <a:pt x="94106" y="11557"/>
                </a:lnTo>
                <a:lnTo>
                  <a:pt x="90043" y="0"/>
                </a:lnTo>
                <a:close/>
              </a:path>
            </a:pathLst>
          </a:custGeom>
          <a:solidFill>
            <a:srgbClr val="000000"/>
          </a:solidFill>
        </p:spPr>
        <p:txBody>
          <a:bodyPr wrap="square" lIns="0" tIns="0" rIns="0" bIns="0" rtlCol="0"/>
          <a:lstStyle/>
          <a:p>
            <a:endParaRPr/>
          </a:p>
        </p:txBody>
      </p:sp>
      <p:sp>
        <p:nvSpPr>
          <p:cNvPr id="23" name="object 23"/>
          <p:cNvSpPr/>
          <p:nvPr/>
        </p:nvSpPr>
        <p:spPr>
          <a:xfrm>
            <a:off x="10964291" y="2453639"/>
            <a:ext cx="93980" cy="283210"/>
          </a:xfrm>
          <a:custGeom>
            <a:avLst/>
            <a:gdLst/>
            <a:ahLst/>
            <a:cxnLst/>
            <a:rect l="l" t="t" r="r" b="b"/>
            <a:pathLst>
              <a:path w="93979" h="283210">
                <a:moveTo>
                  <a:pt x="4063" y="0"/>
                </a:moveTo>
                <a:lnTo>
                  <a:pt x="0" y="11557"/>
                </a:lnTo>
                <a:lnTo>
                  <a:pt x="16382" y="18669"/>
                </a:lnTo>
                <a:lnTo>
                  <a:pt x="30352" y="28575"/>
                </a:lnTo>
                <a:lnTo>
                  <a:pt x="58800" y="74168"/>
                </a:lnTo>
                <a:lnTo>
                  <a:pt x="67055" y="116077"/>
                </a:lnTo>
                <a:lnTo>
                  <a:pt x="68199" y="140208"/>
                </a:lnTo>
                <a:lnTo>
                  <a:pt x="67055" y="165226"/>
                </a:lnTo>
                <a:lnTo>
                  <a:pt x="58800" y="208280"/>
                </a:lnTo>
                <a:lnTo>
                  <a:pt x="30352" y="254635"/>
                </a:lnTo>
                <a:lnTo>
                  <a:pt x="507" y="271780"/>
                </a:lnTo>
                <a:lnTo>
                  <a:pt x="4063" y="283210"/>
                </a:lnTo>
                <a:lnTo>
                  <a:pt x="42417" y="265175"/>
                </a:lnTo>
                <a:lnTo>
                  <a:pt x="70738" y="233807"/>
                </a:lnTo>
                <a:lnTo>
                  <a:pt x="88010" y="191770"/>
                </a:lnTo>
                <a:lnTo>
                  <a:pt x="93852" y="141605"/>
                </a:lnTo>
                <a:lnTo>
                  <a:pt x="92455" y="115697"/>
                </a:lnTo>
                <a:lnTo>
                  <a:pt x="80772" y="69723"/>
                </a:lnTo>
                <a:lnTo>
                  <a:pt x="57657" y="32258"/>
                </a:lnTo>
                <a:lnTo>
                  <a:pt x="24510" y="7493"/>
                </a:lnTo>
                <a:lnTo>
                  <a:pt x="4063" y="0"/>
                </a:lnTo>
                <a:close/>
              </a:path>
            </a:pathLst>
          </a:custGeom>
          <a:solidFill>
            <a:srgbClr val="000000"/>
          </a:solidFill>
        </p:spPr>
        <p:txBody>
          <a:bodyPr wrap="square" lIns="0" tIns="0" rIns="0" bIns="0" rtlCol="0"/>
          <a:lstStyle/>
          <a:p>
            <a:endParaRPr/>
          </a:p>
        </p:txBody>
      </p:sp>
      <p:sp>
        <p:nvSpPr>
          <p:cNvPr id="24" name="object 24"/>
          <p:cNvSpPr/>
          <p:nvPr/>
        </p:nvSpPr>
        <p:spPr>
          <a:xfrm>
            <a:off x="10628376" y="2453639"/>
            <a:ext cx="93980" cy="283210"/>
          </a:xfrm>
          <a:custGeom>
            <a:avLst/>
            <a:gdLst/>
            <a:ahLst/>
            <a:cxnLst/>
            <a:rect l="l" t="t" r="r" b="b"/>
            <a:pathLst>
              <a:path w="93979" h="283210">
                <a:moveTo>
                  <a:pt x="89789" y="0"/>
                </a:moveTo>
                <a:lnTo>
                  <a:pt x="51434" y="18161"/>
                </a:lnTo>
                <a:lnTo>
                  <a:pt x="23241" y="49657"/>
                </a:lnTo>
                <a:lnTo>
                  <a:pt x="5842" y="91821"/>
                </a:lnTo>
                <a:lnTo>
                  <a:pt x="0" y="141605"/>
                </a:lnTo>
                <a:lnTo>
                  <a:pt x="1397" y="167767"/>
                </a:lnTo>
                <a:lnTo>
                  <a:pt x="13080" y="213740"/>
                </a:lnTo>
                <a:lnTo>
                  <a:pt x="36068" y="251079"/>
                </a:lnTo>
                <a:lnTo>
                  <a:pt x="69342" y="275844"/>
                </a:lnTo>
                <a:lnTo>
                  <a:pt x="89789" y="283210"/>
                </a:lnTo>
                <a:lnTo>
                  <a:pt x="93472" y="271780"/>
                </a:lnTo>
                <a:lnTo>
                  <a:pt x="77343" y="264540"/>
                </a:lnTo>
                <a:lnTo>
                  <a:pt x="63500" y="254635"/>
                </a:lnTo>
                <a:lnTo>
                  <a:pt x="35051" y="208280"/>
                </a:lnTo>
                <a:lnTo>
                  <a:pt x="26797" y="165226"/>
                </a:lnTo>
                <a:lnTo>
                  <a:pt x="25653" y="140208"/>
                </a:lnTo>
                <a:lnTo>
                  <a:pt x="26797" y="116077"/>
                </a:lnTo>
                <a:lnTo>
                  <a:pt x="35051" y="74168"/>
                </a:lnTo>
                <a:lnTo>
                  <a:pt x="63626" y="28575"/>
                </a:lnTo>
                <a:lnTo>
                  <a:pt x="93852" y="11557"/>
                </a:lnTo>
                <a:lnTo>
                  <a:pt x="89789" y="0"/>
                </a:lnTo>
                <a:close/>
              </a:path>
            </a:pathLst>
          </a:custGeom>
          <a:solidFill>
            <a:srgbClr val="000000"/>
          </a:solidFill>
        </p:spPr>
        <p:txBody>
          <a:bodyPr wrap="square" lIns="0" tIns="0" rIns="0" bIns="0" rtlCol="0"/>
          <a:lstStyle/>
          <a:p>
            <a:endParaRPr/>
          </a:p>
        </p:txBody>
      </p:sp>
      <p:sp>
        <p:nvSpPr>
          <p:cNvPr id="25" name="object 25"/>
          <p:cNvSpPr txBox="1"/>
          <p:nvPr/>
        </p:nvSpPr>
        <p:spPr>
          <a:xfrm>
            <a:off x="6796531" y="3657345"/>
            <a:ext cx="123698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AE50"/>
                </a:solidFill>
                <a:latin typeface="Calibri"/>
                <a:cs typeface="Calibri"/>
              </a:rPr>
              <a:t>If</a:t>
            </a:r>
            <a:r>
              <a:rPr sz="2400" spc="-20" dirty="0">
                <a:solidFill>
                  <a:srgbClr val="00AE50"/>
                </a:solidFill>
                <a:latin typeface="Calibri"/>
                <a:cs typeface="Calibri"/>
              </a:rPr>
              <a:t> </a:t>
            </a:r>
            <a:r>
              <a:rPr sz="2400" dirty="0">
                <a:solidFill>
                  <a:srgbClr val="00AE50"/>
                </a:solidFill>
                <a:latin typeface="Cambria Math"/>
                <a:cs typeface="Cambria Math"/>
              </a:rPr>
              <a:t>𝑅</a:t>
            </a:r>
            <a:r>
              <a:rPr sz="2400" spc="65" dirty="0">
                <a:solidFill>
                  <a:srgbClr val="00AE50"/>
                </a:solidFill>
                <a:latin typeface="Cambria Math"/>
                <a:cs typeface="Cambria Math"/>
              </a:rPr>
              <a:t> </a:t>
            </a:r>
            <a:r>
              <a:rPr sz="2400" dirty="0">
                <a:solidFill>
                  <a:srgbClr val="00AE50"/>
                </a:solidFill>
                <a:latin typeface="Calibri"/>
                <a:cs typeface="Calibri"/>
              </a:rPr>
              <a:t>is</a:t>
            </a:r>
            <a:r>
              <a:rPr sz="2400" spc="-10" dirty="0">
                <a:solidFill>
                  <a:srgbClr val="00AE50"/>
                </a:solidFill>
                <a:latin typeface="Calibri"/>
                <a:cs typeface="Calibri"/>
              </a:rPr>
              <a:t> </a:t>
            </a:r>
            <a:r>
              <a:rPr sz="2400" spc="-25" dirty="0">
                <a:solidFill>
                  <a:srgbClr val="00AE50"/>
                </a:solidFill>
                <a:latin typeface="Calibri"/>
                <a:cs typeface="Calibri"/>
              </a:rPr>
              <a:t>+++</a:t>
            </a:r>
            <a:endParaRPr sz="2400">
              <a:latin typeface="Calibri"/>
              <a:cs typeface="Calibri"/>
            </a:endParaRPr>
          </a:p>
        </p:txBody>
      </p:sp>
      <p:sp>
        <p:nvSpPr>
          <p:cNvPr id="26" name="object 26"/>
          <p:cNvSpPr/>
          <p:nvPr/>
        </p:nvSpPr>
        <p:spPr>
          <a:xfrm>
            <a:off x="10883518" y="3837432"/>
            <a:ext cx="93980" cy="281940"/>
          </a:xfrm>
          <a:custGeom>
            <a:avLst/>
            <a:gdLst/>
            <a:ahLst/>
            <a:cxnLst/>
            <a:rect l="l" t="t" r="r" b="b"/>
            <a:pathLst>
              <a:path w="93979" h="281939">
                <a:moveTo>
                  <a:pt x="4063" y="0"/>
                </a:moveTo>
                <a:lnTo>
                  <a:pt x="0" y="11430"/>
                </a:lnTo>
                <a:lnTo>
                  <a:pt x="16382" y="18542"/>
                </a:lnTo>
                <a:lnTo>
                  <a:pt x="30352" y="28321"/>
                </a:lnTo>
                <a:lnTo>
                  <a:pt x="58800" y="73787"/>
                </a:lnTo>
                <a:lnTo>
                  <a:pt x="67055" y="115443"/>
                </a:lnTo>
                <a:lnTo>
                  <a:pt x="68199" y="139573"/>
                </a:lnTo>
                <a:lnTo>
                  <a:pt x="67055" y="164338"/>
                </a:lnTo>
                <a:lnTo>
                  <a:pt x="58800" y="207137"/>
                </a:lnTo>
                <a:lnTo>
                  <a:pt x="30352" y="253238"/>
                </a:lnTo>
                <a:lnTo>
                  <a:pt x="507" y="270256"/>
                </a:lnTo>
                <a:lnTo>
                  <a:pt x="4063" y="281686"/>
                </a:lnTo>
                <a:lnTo>
                  <a:pt x="42417" y="263652"/>
                </a:lnTo>
                <a:lnTo>
                  <a:pt x="70738" y="232537"/>
                </a:lnTo>
                <a:lnTo>
                  <a:pt x="88010" y="190754"/>
                </a:lnTo>
                <a:lnTo>
                  <a:pt x="93852" y="140843"/>
                </a:lnTo>
                <a:lnTo>
                  <a:pt x="92455" y="115062"/>
                </a:lnTo>
                <a:lnTo>
                  <a:pt x="80772" y="69342"/>
                </a:lnTo>
                <a:lnTo>
                  <a:pt x="57657" y="32131"/>
                </a:lnTo>
                <a:lnTo>
                  <a:pt x="24510" y="7366"/>
                </a:lnTo>
                <a:lnTo>
                  <a:pt x="4063" y="0"/>
                </a:lnTo>
                <a:close/>
              </a:path>
            </a:pathLst>
          </a:custGeom>
          <a:solidFill>
            <a:srgbClr val="00AE50"/>
          </a:solidFill>
        </p:spPr>
        <p:txBody>
          <a:bodyPr wrap="square" lIns="0" tIns="0" rIns="0" bIns="0" rtlCol="0"/>
          <a:lstStyle/>
          <a:p>
            <a:endParaRPr/>
          </a:p>
        </p:txBody>
      </p:sp>
      <p:sp>
        <p:nvSpPr>
          <p:cNvPr id="27" name="object 27"/>
          <p:cNvSpPr/>
          <p:nvPr/>
        </p:nvSpPr>
        <p:spPr>
          <a:xfrm>
            <a:off x="10547604" y="3837432"/>
            <a:ext cx="93980" cy="281940"/>
          </a:xfrm>
          <a:custGeom>
            <a:avLst/>
            <a:gdLst/>
            <a:ahLst/>
            <a:cxnLst/>
            <a:rect l="l" t="t" r="r" b="b"/>
            <a:pathLst>
              <a:path w="93979" h="281939">
                <a:moveTo>
                  <a:pt x="89789" y="0"/>
                </a:moveTo>
                <a:lnTo>
                  <a:pt x="51435" y="18034"/>
                </a:lnTo>
                <a:lnTo>
                  <a:pt x="23241" y="49403"/>
                </a:lnTo>
                <a:lnTo>
                  <a:pt x="5842" y="91186"/>
                </a:lnTo>
                <a:lnTo>
                  <a:pt x="0" y="140843"/>
                </a:lnTo>
                <a:lnTo>
                  <a:pt x="1397" y="166751"/>
                </a:lnTo>
                <a:lnTo>
                  <a:pt x="13080" y="212598"/>
                </a:lnTo>
                <a:lnTo>
                  <a:pt x="36068" y="249809"/>
                </a:lnTo>
                <a:lnTo>
                  <a:pt x="69342" y="274320"/>
                </a:lnTo>
                <a:lnTo>
                  <a:pt x="89789" y="281686"/>
                </a:lnTo>
                <a:lnTo>
                  <a:pt x="93472" y="270256"/>
                </a:lnTo>
                <a:lnTo>
                  <a:pt x="77343" y="263144"/>
                </a:lnTo>
                <a:lnTo>
                  <a:pt x="63500" y="253238"/>
                </a:lnTo>
                <a:lnTo>
                  <a:pt x="35051" y="207137"/>
                </a:lnTo>
                <a:lnTo>
                  <a:pt x="26797" y="164338"/>
                </a:lnTo>
                <a:lnTo>
                  <a:pt x="25653" y="139573"/>
                </a:lnTo>
                <a:lnTo>
                  <a:pt x="26797" y="115443"/>
                </a:lnTo>
                <a:lnTo>
                  <a:pt x="35051" y="73787"/>
                </a:lnTo>
                <a:lnTo>
                  <a:pt x="63626" y="28321"/>
                </a:lnTo>
                <a:lnTo>
                  <a:pt x="93852" y="11430"/>
                </a:lnTo>
                <a:lnTo>
                  <a:pt x="89789" y="0"/>
                </a:lnTo>
                <a:close/>
              </a:path>
            </a:pathLst>
          </a:custGeom>
          <a:solidFill>
            <a:srgbClr val="00AE50"/>
          </a:solidFill>
        </p:spPr>
        <p:txBody>
          <a:bodyPr wrap="square" lIns="0" tIns="0" rIns="0" bIns="0" rtlCol="0"/>
          <a:lstStyle/>
          <a:p>
            <a:endParaRPr/>
          </a:p>
        </p:txBody>
      </p:sp>
      <p:sp>
        <p:nvSpPr>
          <p:cNvPr id="28" name="object 28"/>
          <p:cNvSpPr txBox="1"/>
          <p:nvPr/>
        </p:nvSpPr>
        <p:spPr>
          <a:xfrm>
            <a:off x="8562593" y="3359911"/>
            <a:ext cx="2501265" cy="760095"/>
          </a:xfrm>
          <a:prstGeom prst="rect">
            <a:avLst/>
          </a:prstGeom>
        </p:spPr>
        <p:txBody>
          <a:bodyPr vert="horz" wrap="square" lIns="0" tIns="9525" rIns="0" bIns="0" rtlCol="0">
            <a:spAutoFit/>
          </a:bodyPr>
          <a:lstStyle/>
          <a:p>
            <a:pPr marL="63500" marR="30480">
              <a:lnSpc>
                <a:spcPct val="100800"/>
              </a:lnSpc>
              <a:spcBef>
                <a:spcPts val="75"/>
              </a:spcBef>
              <a:tabLst>
                <a:tab pos="2085975" algn="l"/>
              </a:tabLst>
            </a:pPr>
            <a:r>
              <a:rPr sz="2400" dirty="0">
                <a:solidFill>
                  <a:srgbClr val="00AE50"/>
                </a:solidFill>
                <a:latin typeface="Calibri"/>
                <a:cs typeface="Calibri"/>
              </a:rPr>
              <a:t>Take</a:t>
            </a:r>
            <a:r>
              <a:rPr sz="2400" spc="-20" dirty="0">
                <a:solidFill>
                  <a:srgbClr val="00AE50"/>
                </a:solidFill>
                <a:latin typeface="Calibri"/>
                <a:cs typeface="Calibri"/>
              </a:rPr>
              <a:t> </a:t>
            </a:r>
            <a:r>
              <a:rPr sz="2400" dirty="0">
                <a:solidFill>
                  <a:srgbClr val="00AE50"/>
                </a:solidFill>
                <a:latin typeface="Calibri"/>
                <a:cs typeface="Calibri"/>
              </a:rPr>
              <a:t>gradient</a:t>
            </a:r>
            <a:r>
              <a:rPr sz="2400" spc="-40" dirty="0">
                <a:solidFill>
                  <a:srgbClr val="00AE50"/>
                </a:solidFill>
                <a:latin typeface="Calibri"/>
                <a:cs typeface="Calibri"/>
              </a:rPr>
              <a:t> </a:t>
            </a:r>
            <a:r>
              <a:rPr sz="2400" spc="-25" dirty="0">
                <a:solidFill>
                  <a:srgbClr val="00AE50"/>
                </a:solidFill>
                <a:latin typeface="Calibri"/>
                <a:cs typeface="Calibri"/>
              </a:rPr>
              <a:t>steps </a:t>
            </a:r>
            <a:r>
              <a:rPr sz="2400" dirty="0">
                <a:solidFill>
                  <a:srgbClr val="00AE50"/>
                </a:solidFill>
                <a:latin typeface="Calibri"/>
                <a:cs typeface="Calibri"/>
              </a:rPr>
              <a:t>to maximize</a:t>
            </a:r>
            <a:r>
              <a:rPr sz="2400" spc="-70" dirty="0">
                <a:solidFill>
                  <a:srgbClr val="00AE50"/>
                </a:solidFill>
                <a:latin typeface="Calibri"/>
                <a:cs typeface="Calibri"/>
              </a:rPr>
              <a:t> </a:t>
            </a:r>
            <a:r>
              <a:rPr sz="2400" spc="-25" dirty="0">
                <a:solidFill>
                  <a:srgbClr val="00AE50"/>
                </a:solidFill>
                <a:latin typeface="Cambria Math"/>
                <a:cs typeface="Cambria Math"/>
              </a:rPr>
              <a:t>𝑝</a:t>
            </a:r>
            <a:r>
              <a:rPr sz="2625" spc="-37" baseline="-12698" dirty="0">
                <a:solidFill>
                  <a:srgbClr val="00AE50"/>
                </a:solidFill>
                <a:latin typeface="Cambria Math"/>
                <a:cs typeface="Cambria Math"/>
              </a:rPr>
              <a:t>𝜃</a:t>
            </a:r>
            <a:r>
              <a:rPr sz="2625" baseline="-12698" dirty="0">
                <a:solidFill>
                  <a:srgbClr val="00AE50"/>
                </a:solidFill>
                <a:latin typeface="Cambria Math"/>
                <a:cs typeface="Cambria Math"/>
              </a:rPr>
              <a:t>	</a:t>
            </a:r>
            <a:r>
              <a:rPr sz="2400" spc="-25" dirty="0">
                <a:solidFill>
                  <a:srgbClr val="00AE50"/>
                </a:solidFill>
                <a:latin typeface="Cambria Math"/>
                <a:cs typeface="Cambria Math"/>
              </a:rPr>
              <a:t>𝑠</a:t>
            </a:r>
            <a:r>
              <a:rPr sz="2625" spc="-37" baseline="-12698" dirty="0">
                <a:solidFill>
                  <a:srgbClr val="00AE50"/>
                </a:solidFill>
                <a:latin typeface="Cambria Math"/>
                <a:cs typeface="Cambria Math"/>
              </a:rPr>
              <a:t>𝑖</a:t>
            </a:r>
            <a:endParaRPr sz="2625" baseline="-12698">
              <a:latin typeface="Cambria Math"/>
              <a:cs typeface="Cambria Math"/>
            </a:endParaRPr>
          </a:p>
        </p:txBody>
      </p:sp>
      <p:grpSp>
        <p:nvGrpSpPr>
          <p:cNvPr id="29" name="object 29"/>
          <p:cNvGrpSpPr/>
          <p:nvPr/>
        </p:nvGrpSpPr>
        <p:grpSpPr>
          <a:xfrm>
            <a:off x="7537704" y="4160520"/>
            <a:ext cx="248285" cy="492125"/>
            <a:chOff x="7537704" y="4160520"/>
            <a:chExt cx="248285" cy="492125"/>
          </a:xfrm>
        </p:grpSpPr>
        <p:pic>
          <p:nvPicPr>
            <p:cNvPr id="30" name="object 30"/>
            <p:cNvPicPr/>
            <p:nvPr/>
          </p:nvPicPr>
          <p:blipFill>
            <a:blip r:embed="rId2" cstate="print"/>
            <a:stretch>
              <a:fillRect/>
            </a:stretch>
          </p:blipFill>
          <p:spPr>
            <a:xfrm>
              <a:off x="7682865" y="4524629"/>
              <a:ext cx="103124" cy="127634"/>
            </a:xfrm>
            <a:prstGeom prst="rect">
              <a:avLst/>
            </a:prstGeom>
          </p:spPr>
        </p:pic>
        <p:sp>
          <p:nvSpPr>
            <p:cNvPr id="31" name="object 31"/>
            <p:cNvSpPr/>
            <p:nvPr/>
          </p:nvSpPr>
          <p:spPr>
            <a:xfrm>
              <a:off x="7537704" y="4160520"/>
              <a:ext cx="213995" cy="396875"/>
            </a:xfrm>
            <a:custGeom>
              <a:avLst/>
              <a:gdLst/>
              <a:ahLst/>
              <a:cxnLst/>
              <a:rect l="l" t="t" r="r" b="b"/>
              <a:pathLst>
                <a:path w="213995" h="396875">
                  <a:moveTo>
                    <a:pt x="34417" y="0"/>
                  </a:moveTo>
                  <a:lnTo>
                    <a:pt x="0" y="16255"/>
                  </a:lnTo>
                  <a:lnTo>
                    <a:pt x="179450" y="396620"/>
                  </a:lnTo>
                  <a:lnTo>
                    <a:pt x="213868" y="380364"/>
                  </a:lnTo>
                  <a:lnTo>
                    <a:pt x="34417" y="0"/>
                  </a:lnTo>
                  <a:close/>
                </a:path>
              </a:pathLst>
            </a:custGeom>
            <a:solidFill>
              <a:srgbClr val="00AE50"/>
            </a:solidFill>
          </p:spPr>
          <p:txBody>
            <a:bodyPr wrap="square" lIns="0" tIns="0" rIns="0" bIns="0" rtlCol="0"/>
            <a:lstStyle/>
            <a:p>
              <a:endParaRPr/>
            </a:p>
          </p:txBody>
        </p:sp>
      </p:grpSp>
      <p:grpSp>
        <p:nvGrpSpPr>
          <p:cNvPr id="32" name="object 32"/>
          <p:cNvGrpSpPr/>
          <p:nvPr/>
        </p:nvGrpSpPr>
        <p:grpSpPr>
          <a:xfrm>
            <a:off x="9220200" y="4212335"/>
            <a:ext cx="320040" cy="407034"/>
            <a:chOff x="9220200" y="4212335"/>
            <a:chExt cx="320040" cy="407034"/>
          </a:xfrm>
        </p:grpSpPr>
        <p:pic>
          <p:nvPicPr>
            <p:cNvPr id="33" name="object 33"/>
            <p:cNvPicPr/>
            <p:nvPr/>
          </p:nvPicPr>
          <p:blipFill>
            <a:blip r:embed="rId3" cstate="print"/>
            <a:stretch>
              <a:fillRect/>
            </a:stretch>
          </p:blipFill>
          <p:spPr>
            <a:xfrm>
              <a:off x="9220200" y="4493513"/>
              <a:ext cx="115061" cy="125475"/>
            </a:xfrm>
            <a:prstGeom prst="rect">
              <a:avLst/>
            </a:prstGeom>
          </p:spPr>
        </p:pic>
        <p:sp>
          <p:nvSpPr>
            <p:cNvPr id="34" name="object 34"/>
            <p:cNvSpPr/>
            <p:nvPr/>
          </p:nvSpPr>
          <p:spPr>
            <a:xfrm>
              <a:off x="9275064" y="4212335"/>
              <a:ext cx="265430" cy="328295"/>
            </a:xfrm>
            <a:custGeom>
              <a:avLst/>
              <a:gdLst/>
              <a:ahLst/>
              <a:cxnLst/>
              <a:rect l="l" t="t" r="r" b="b"/>
              <a:pathLst>
                <a:path w="265429" h="328295">
                  <a:moveTo>
                    <a:pt x="234822" y="0"/>
                  </a:moveTo>
                  <a:lnTo>
                    <a:pt x="0" y="304419"/>
                  </a:lnTo>
                  <a:lnTo>
                    <a:pt x="30099" y="327787"/>
                  </a:lnTo>
                  <a:lnTo>
                    <a:pt x="265049" y="23368"/>
                  </a:lnTo>
                  <a:lnTo>
                    <a:pt x="234822" y="0"/>
                  </a:lnTo>
                  <a:close/>
                </a:path>
              </a:pathLst>
            </a:custGeom>
            <a:solidFill>
              <a:srgbClr val="00AE50"/>
            </a:solidFill>
          </p:spPr>
          <p:txBody>
            <a:bodyPr wrap="square" lIns="0" tIns="0" rIns="0" bIns="0" rtlCol="0"/>
            <a:lstStyle/>
            <a:p>
              <a:endParaRPr/>
            </a:p>
          </p:txBody>
        </p:sp>
      </p:grpSp>
      <p:sp>
        <p:nvSpPr>
          <p:cNvPr id="35" name="object 35"/>
          <p:cNvSpPr txBox="1"/>
          <p:nvPr/>
        </p:nvSpPr>
        <p:spPr>
          <a:xfrm>
            <a:off x="6783705" y="5646216"/>
            <a:ext cx="1065530"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C00000"/>
                </a:solidFill>
                <a:latin typeface="Calibri"/>
                <a:cs typeface="Calibri"/>
              </a:rPr>
              <a:t>If</a:t>
            </a:r>
            <a:r>
              <a:rPr sz="2400" spc="-20" dirty="0">
                <a:solidFill>
                  <a:srgbClr val="C00000"/>
                </a:solidFill>
                <a:latin typeface="Calibri"/>
                <a:cs typeface="Calibri"/>
              </a:rPr>
              <a:t> </a:t>
            </a:r>
            <a:r>
              <a:rPr sz="2400" dirty="0">
                <a:solidFill>
                  <a:srgbClr val="C00000"/>
                </a:solidFill>
                <a:latin typeface="Cambria Math"/>
                <a:cs typeface="Cambria Math"/>
              </a:rPr>
              <a:t>𝑅</a:t>
            </a:r>
            <a:r>
              <a:rPr sz="2400" spc="75" dirty="0">
                <a:solidFill>
                  <a:srgbClr val="C00000"/>
                </a:solidFill>
                <a:latin typeface="Cambria Math"/>
                <a:cs typeface="Cambria Math"/>
              </a:rPr>
              <a:t> </a:t>
            </a:r>
            <a:r>
              <a:rPr sz="2400" dirty="0">
                <a:solidFill>
                  <a:srgbClr val="C00000"/>
                </a:solidFill>
                <a:latin typeface="Calibri"/>
                <a:cs typeface="Calibri"/>
              </a:rPr>
              <a:t>is</a:t>
            </a:r>
            <a:r>
              <a:rPr sz="2400" spc="-20" dirty="0">
                <a:solidFill>
                  <a:srgbClr val="C00000"/>
                </a:solidFill>
                <a:latin typeface="Calibri"/>
                <a:cs typeface="Calibri"/>
              </a:rPr>
              <a:t> </a:t>
            </a:r>
            <a:r>
              <a:rPr sz="2400" spc="-15" dirty="0">
                <a:solidFill>
                  <a:srgbClr val="C00000"/>
                </a:solidFill>
                <a:latin typeface="Calibri"/>
                <a:cs typeface="Calibri"/>
              </a:rPr>
              <a:t>--</a:t>
            </a:r>
            <a:r>
              <a:rPr sz="2400" spc="-50" dirty="0">
                <a:solidFill>
                  <a:srgbClr val="C00000"/>
                </a:solidFill>
                <a:latin typeface="Calibri"/>
                <a:cs typeface="Calibri"/>
              </a:rPr>
              <a:t>-</a:t>
            </a:r>
            <a:endParaRPr sz="2400">
              <a:latin typeface="Calibri"/>
              <a:cs typeface="Calibri"/>
            </a:endParaRPr>
          </a:p>
        </p:txBody>
      </p:sp>
      <p:sp>
        <p:nvSpPr>
          <p:cNvPr id="36" name="object 36"/>
          <p:cNvSpPr/>
          <p:nvPr/>
        </p:nvSpPr>
        <p:spPr>
          <a:xfrm>
            <a:off x="10874120" y="6196584"/>
            <a:ext cx="93980" cy="281940"/>
          </a:xfrm>
          <a:custGeom>
            <a:avLst/>
            <a:gdLst/>
            <a:ahLst/>
            <a:cxnLst/>
            <a:rect l="l" t="t" r="r" b="b"/>
            <a:pathLst>
              <a:path w="93979" h="281939">
                <a:moveTo>
                  <a:pt x="3936" y="0"/>
                </a:moveTo>
                <a:lnTo>
                  <a:pt x="0" y="11429"/>
                </a:lnTo>
                <a:lnTo>
                  <a:pt x="16255" y="18503"/>
                </a:lnTo>
                <a:lnTo>
                  <a:pt x="30352" y="28308"/>
                </a:lnTo>
                <a:lnTo>
                  <a:pt x="58927" y="73710"/>
                </a:lnTo>
                <a:lnTo>
                  <a:pt x="67309" y="115404"/>
                </a:lnTo>
                <a:lnTo>
                  <a:pt x="68325" y="139433"/>
                </a:lnTo>
                <a:lnTo>
                  <a:pt x="67309" y="164274"/>
                </a:lnTo>
                <a:lnTo>
                  <a:pt x="58927" y="207111"/>
                </a:lnTo>
                <a:lnTo>
                  <a:pt x="30352" y="253250"/>
                </a:lnTo>
                <a:lnTo>
                  <a:pt x="380" y="270255"/>
                </a:lnTo>
                <a:lnTo>
                  <a:pt x="3936" y="281685"/>
                </a:lnTo>
                <a:lnTo>
                  <a:pt x="42418" y="263664"/>
                </a:lnTo>
                <a:lnTo>
                  <a:pt x="70738" y="232460"/>
                </a:lnTo>
                <a:lnTo>
                  <a:pt x="88137" y="190677"/>
                </a:lnTo>
                <a:lnTo>
                  <a:pt x="93979" y="140919"/>
                </a:lnTo>
                <a:lnTo>
                  <a:pt x="92582" y="115100"/>
                </a:lnTo>
                <a:lnTo>
                  <a:pt x="80899" y="69316"/>
                </a:lnTo>
                <a:lnTo>
                  <a:pt x="57784" y="32054"/>
                </a:lnTo>
                <a:lnTo>
                  <a:pt x="24383" y="7365"/>
                </a:lnTo>
                <a:lnTo>
                  <a:pt x="3936" y="0"/>
                </a:lnTo>
                <a:close/>
              </a:path>
            </a:pathLst>
          </a:custGeom>
          <a:solidFill>
            <a:srgbClr val="C00000"/>
          </a:solidFill>
        </p:spPr>
        <p:txBody>
          <a:bodyPr wrap="square" lIns="0" tIns="0" rIns="0" bIns="0" rtlCol="0"/>
          <a:lstStyle/>
          <a:p>
            <a:endParaRPr/>
          </a:p>
        </p:txBody>
      </p:sp>
      <p:sp>
        <p:nvSpPr>
          <p:cNvPr id="37" name="object 37"/>
          <p:cNvSpPr/>
          <p:nvPr/>
        </p:nvSpPr>
        <p:spPr>
          <a:xfrm>
            <a:off x="10536935" y="6196584"/>
            <a:ext cx="94615" cy="281940"/>
          </a:xfrm>
          <a:custGeom>
            <a:avLst/>
            <a:gdLst/>
            <a:ahLst/>
            <a:cxnLst/>
            <a:rect l="l" t="t" r="r" b="b"/>
            <a:pathLst>
              <a:path w="94615" h="281939">
                <a:moveTo>
                  <a:pt x="90043" y="0"/>
                </a:moveTo>
                <a:lnTo>
                  <a:pt x="51689" y="18059"/>
                </a:lnTo>
                <a:lnTo>
                  <a:pt x="23241" y="49364"/>
                </a:lnTo>
                <a:lnTo>
                  <a:pt x="5842" y="91224"/>
                </a:lnTo>
                <a:lnTo>
                  <a:pt x="0" y="140919"/>
                </a:lnTo>
                <a:lnTo>
                  <a:pt x="1397" y="166801"/>
                </a:lnTo>
                <a:lnTo>
                  <a:pt x="13081" y="212559"/>
                </a:lnTo>
                <a:lnTo>
                  <a:pt x="36195" y="249707"/>
                </a:lnTo>
                <a:lnTo>
                  <a:pt x="69596" y="274319"/>
                </a:lnTo>
                <a:lnTo>
                  <a:pt x="90043" y="281685"/>
                </a:lnTo>
                <a:lnTo>
                  <a:pt x="93599" y="270255"/>
                </a:lnTo>
                <a:lnTo>
                  <a:pt x="77597" y="263143"/>
                </a:lnTo>
                <a:lnTo>
                  <a:pt x="63754" y="253250"/>
                </a:lnTo>
                <a:lnTo>
                  <a:pt x="35179" y="207111"/>
                </a:lnTo>
                <a:lnTo>
                  <a:pt x="26797" y="164274"/>
                </a:lnTo>
                <a:lnTo>
                  <a:pt x="25781" y="139433"/>
                </a:lnTo>
                <a:lnTo>
                  <a:pt x="26797" y="115404"/>
                </a:lnTo>
                <a:lnTo>
                  <a:pt x="35179" y="73710"/>
                </a:lnTo>
                <a:lnTo>
                  <a:pt x="63881" y="28308"/>
                </a:lnTo>
                <a:lnTo>
                  <a:pt x="94107" y="11429"/>
                </a:lnTo>
                <a:lnTo>
                  <a:pt x="90043" y="0"/>
                </a:lnTo>
                <a:close/>
              </a:path>
            </a:pathLst>
          </a:custGeom>
          <a:solidFill>
            <a:srgbClr val="C00000"/>
          </a:solidFill>
        </p:spPr>
        <p:txBody>
          <a:bodyPr wrap="square" lIns="0" tIns="0" rIns="0" bIns="0" rtlCol="0"/>
          <a:lstStyle/>
          <a:p>
            <a:endParaRPr/>
          </a:p>
        </p:txBody>
      </p:sp>
      <p:sp>
        <p:nvSpPr>
          <p:cNvPr id="38" name="object 38"/>
          <p:cNvSpPr txBox="1"/>
          <p:nvPr/>
        </p:nvSpPr>
        <p:spPr>
          <a:xfrm>
            <a:off x="8956802" y="5719673"/>
            <a:ext cx="1706245" cy="760095"/>
          </a:xfrm>
          <a:prstGeom prst="rect">
            <a:avLst/>
          </a:prstGeom>
        </p:spPr>
        <p:txBody>
          <a:bodyPr vert="horz" wrap="square" lIns="0" tIns="9525" rIns="0" bIns="0" rtlCol="0">
            <a:spAutoFit/>
          </a:bodyPr>
          <a:lstStyle/>
          <a:p>
            <a:pPr marL="38100" marR="30480">
              <a:lnSpc>
                <a:spcPct val="100800"/>
              </a:lnSpc>
              <a:spcBef>
                <a:spcPts val="75"/>
              </a:spcBef>
            </a:pPr>
            <a:r>
              <a:rPr sz="2400" dirty="0">
                <a:solidFill>
                  <a:srgbClr val="C00000"/>
                </a:solidFill>
                <a:latin typeface="Calibri"/>
                <a:cs typeface="Calibri"/>
              </a:rPr>
              <a:t>Take</a:t>
            </a:r>
            <a:r>
              <a:rPr sz="2400" spc="-40" dirty="0">
                <a:solidFill>
                  <a:srgbClr val="C00000"/>
                </a:solidFill>
                <a:latin typeface="Calibri"/>
                <a:cs typeface="Calibri"/>
              </a:rPr>
              <a:t> </a:t>
            </a:r>
            <a:r>
              <a:rPr sz="2400" dirty="0">
                <a:solidFill>
                  <a:srgbClr val="C00000"/>
                </a:solidFill>
                <a:latin typeface="Calibri"/>
                <a:cs typeface="Calibri"/>
              </a:rPr>
              <a:t>steps</a:t>
            </a:r>
            <a:r>
              <a:rPr sz="2400" spc="-30" dirty="0">
                <a:solidFill>
                  <a:srgbClr val="C00000"/>
                </a:solidFill>
                <a:latin typeface="Calibri"/>
                <a:cs typeface="Calibri"/>
              </a:rPr>
              <a:t> </a:t>
            </a:r>
            <a:r>
              <a:rPr sz="2400" spc="-25" dirty="0">
                <a:solidFill>
                  <a:srgbClr val="C00000"/>
                </a:solidFill>
                <a:latin typeface="Calibri"/>
                <a:cs typeface="Calibri"/>
              </a:rPr>
              <a:t>to </a:t>
            </a:r>
            <a:r>
              <a:rPr sz="2400" dirty="0">
                <a:solidFill>
                  <a:srgbClr val="C00000"/>
                </a:solidFill>
                <a:latin typeface="Calibri"/>
                <a:cs typeface="Calibri"/>
              </a:rPr>
              <a:t>minimize</a:t>
            </a:r>
            <a:r>
              <a:rPr sz="2400" spc="-35" dirty="0">
                <a:solidFill>
                  <a:srgbClr val="C00000"/>
                </a:solidFill>
                <a:latin typeface="Calibri"/>
                <a:cs typeface="Calibri"/>
              </a:rPr>
              <a:t> </a:t>
            </a:r>
            <a:r>
              <a:rPr sz="2400" spc="-25" dirty="0">
                <a:solidFill>
                  <a:srgbClr val="C00000"/>
                </a:solidFill>
                <a:latin typeface="Cambria Math"/>
                <a:cs typeface="Cambria Math"/>
              </a:rPr>
              <a:t>𝑝</a:t>
            </a:r>
            <a:r>
              <a:rPr sz="2625" spc="-37" baseline="-12698" dirty="0">
                <a:solidFill>
                  <a:srgbClr val="C00000"/>
                </a:solidFill>
                <a:latin typeface="Cambria Math"/>
                <a:cs typeface="Cambria Math"/>
              </a:rPr>
              <a:t>𝜃</a:t>
            </a:r>
            <a:endParaRPr sz="2625" baseline="-12698">
              <a:latin typeface="Cambria Math"/>
              <a:cs typeface="Cambria Math"/>
            </a:endParaRPr>
          </a:p>
        </p:txBody>
      </p:sp>
      <p:sp>
        <p:nvSpPr>
          <p:cNvPr id="39" name="object 39"/>
          <p:cNvSpPr txBox="1"/>
          <p:nvPr/>
        </p:nvSpPr>
        <p:spPr>
          <a:xfrm>
            <a:off x="10601197" y="6088481"/>
            <a:ext cx="284480" cy="391160"/>
          </a:xfrm>
          <a:prstGeom prst="rect">
            <a:avLst/>
          </a:prstGeom>
        </p:spPr>
        <p:txBody>
          <a:bodyPr vert="horz" wrap="square" lIns="0" tIns="12700" rIns="0" bIns="0" rtlCol="0">
            <a:spAutoFit/>
          </a:bodyPr>
          <a:lstStyle/>
          <a:p>
            <a:pPr marL="38100">
              <a:lnSpc>
                <a:spcPct val="100000"/>
              </a:lnSpc>
              <a:spcBef>
                <a:spcPts val="100"/>
              </a:spcBef>
            </a:pPr>
            <a:r>
              <a:rPr sz="2400" spc="-25" dirty="0">
                <a:solidFill>
                  <a:srgbClr val="C00000"/>
                </a:solidFill>
                <a:latin typeface="Cambria Math"/>
                <a:cs typeface="Cambria Math"/>
              </a:rPr>
              <a:t>𝑠</a:t>
            </a:r>
            <a:r>
              <a:rPr sz="2625" spc="-37" baseline="-12698" dirty="0">
                <a:solidFill>
                  <a:srgbClr val="C00000"/>
                </a:solidFill>
                <a:latin typeface="Cambria Math"/>
                <a:cs typeface="Cambria Math"/>
              </a:rPr>
              <a:t>𝑖</a:t>
            </a:r>
            <a:endParaRPr sz="2625" baseline="-12698">
              <a:latin typeface="Cambria Math"/>
              <a:cs typeface="Cambria Math"/>
            </a:endParaRPr>
          </a:p>
        </p:txBody>
      </p:sp>
      <p:grpSp>
        <p:nvGrpSpPr>
          <p:cNvPr id="40" name="object 40"/>
          <p:cNvGrpSpPr/>
          <p:nvPr/>
        </p:nvGrpSpPr>
        <p:grpSpPr>
          <a:xfrm>
            <a:off x="7501128" y="5143500"/>
            <a:ext cx="321310" cy="490855"/>
            <a:chOff x="7501128" y="5143500"/>
            <a:chExt cx="321310" cy="490855"/>
          </a:xfrm>
        </p:grpSpPr>
        <p:sp>
          <p:nvSpPr>
            <p:cNvPr id="41" name="object 41"/>
            <p:cNvSpPr/>
            <p:nvPr/>
          </p:nvSpPr>
          <p:spPr>
            <a:xfrm>
              <a:off x="7501128" y="5229860"/>
              <a:ext cx="276225" cy="404495"/>
            </a:xfrm>
            <a:custGeom>
              <a:avLst/>
              <a:gdLst/>
              <a:ahLst/>
              <a:cxnLst/>
              <a:rect l="l" t="t" r="r" b="b"/>
              <a:pathLst>
                <a:path w="276225" h="404495">
                  <a:moveTo>
                    <a:pt x="243713" y="0"/>
                  </a:moveTo>
                  <a:lnTo>
                    <a:pt x="0" y="383514"/>
                  </a:lnTo>
                  <a:lnTo>
                    <a:pt x="32257" y="403974"/>
                  </a:lnTo>
                  <a:lnTo>
                    <a:pt x="275844" y="20446"/>
                  </a:lnTo>
                  <a:lnTo>
                    <a:pt x="243713" y="0"/>
                  </a:lnTo>
                  <a:close/>
                </a:path>
              </a:pathLst>
            </a:custGeom>
            <a:solidFill>
              <a:srgbClr val="C00000"/>
            </a:solidFill>
          </p:spPr>
          <p:txBody>
            <a:bodyPr wrap="square" lIns="0" tIns="0" rIns="0" bIns="0" rtlCol="0"/>
            <a:lstStyle/>
            <a:p>
              <a:endParaRPr/>
            </a:p>
          </p:txBody>
        </p:sp>
        <p:pic>
          <p:nvPicPr>
            <p:cNvPr id="42" name="object 42"/>
            <p:cNvPicPr/>
            <p:nvPr/>
          </p:nvPicPr>
          <p:blipFill>
            <a:blip r:embed="rId4" cstate="print"/>
            <a:stretch>
              <a:fillRect/>
            </a:stretch>
          </p:blipFill>
          <p:spPr>
            <a:xfrm>
              <a:off x="7712583" y="5143500"/>
              <a:ext cx="109727" cy="127253"/>
            </a:xfrm>
            <a:prstGeom prst="rect">
              <a:avLst/>
            </a:prstGeom>
          </p:spPr>
        </p:pic>
      </p:grpSp>
      <p:grpSp>
        <p:nvGrpSpPr>
          <p:cNvPr id="43" name="object 43"/>
          <p:cNvGrpSpPr/>
          <p:nvPr/>
        </p:nvGrpSpPr>
        <p:grpSpPr>
          <a:xfrm>
            <a:off x="9294876" y="5204459"/>
            <a:ext cx="320040" cy="499745"/>
            <a:chOff x="9294876" y="5204459"/>
            <a:chExt cx="320040" cy="499745"/>
          </a:xfrm>
        </p:grpSpPr>
        <p:sp>
          <p:nvSpPr>
            <p:cNvPr id="44" name="object 44"/>
            <p:cNvSpPr/>
            <p:nvPr/>
          </p:nvSpPr>
          <p:spPr>
            <a:xfrm>
              <a:off x="9339072" y="5291454"/>
              <a:ext cx="275590" cy="412750"/>
            </a:xfrm>
            <a:custGeom>
              <a:avLst/>
              <a:gdLst/>
              <a:ahLst/>
              <a:cxnLst/>
              <a:rect l="l" t="t" r="r" b="b"/>
              <a:pathLst>
                <a:path w="275590" h="412750">
                  <a:moveTo>
                    <a:pt x="32130" y="0"/>
                  </a:moveTo>
                  <a:lnTo>
                    <a:pt x="0" y="20193"/>
                  </a:lnTo>
                  <a:lnTo>
                    <a:pt x="243331" y="412407"/>
                  </a:lnTo>
                  <a:lnTo>
                    <a:pt x="275462" y="392201"/>
                  </a:lnTo>
                  <a:lnTo>
                    <a:pt x="32130" y="0"/>
                  </a:lnTo>
                  <a:close/>
                </a:path>
              </a:pathLst>
            </a:custGeom>
            <a:solidFill>
              <a:srgbClr val="C00000"/>
            </a:solidFill>
          </p:spPr>
          <p:txBody>
            <a:bodyPr wrap="square" lIns="0" tIns="0" rIns="0" bIns="0" rtlCol="0"/>
            <a:lstStyle/>
            <a:p>
              <a:endParaRPr/>
            </a:p>
          </p:txBody>
        </p:sp>
        <p:pic>
          <p:nvPicPr>
            <p:cNvPr id="45" name="object 45"/>
            <p:cNvPicPr/>
            <p:nvPr/>
          </p:nvPicPr>
          <p:blipFill>
            <a:blip r:embed="rId5" cstate="print"/>
            <a:stretch>
              <a:fillRect/>
            </a:stretch>
          </p:blipFill>
          <p:spPr>
            <a:xfrm>
              <a:off x="9294876" y="5204459"/>
              <a:ext cx="108584" cy="127507"/>
            </a:xfrm>
            <a:prstGeom prst="rect">
              <a:avLst/>
            </a:prstGeom>
          </p:spPr>
        </p:pic>
      </p:grpSp>
      <p:sp>
        <p:nvSpPr>
          <p:cNvPr id="46" name="object 46"/>
          <p:cNvSpPr txBox="1"/>
          <p:nvPr/>
        </p:nvSpPr>
        <p:spPr>
          <a:xfrm>
            <a:off x="534111" y="3271265"/>
            <a:ext cx="5128895" cy="1123315"/>
          </a:xfrm>
          <a:prstGeom prst="rect">
            <a:avLst/>
          </a:prstGeom>
        </p:spPr>
        <p:txBody>
          <a:bodyPr vert="horz" wrap="square" lIns="0" tIns="12700" rIns="0" bIns="0" rtlCol="0">
            <a:spAutoFit/>
          </a:bodyPr>
          <a:lstStyle/>
          <a:p>
            <a:pPr marL="12700" marR="5080">
              <a:lnSpc>
                <a:spcPct val="100000"/>
              </a:lnSpc>
              <a:spcBef>
                <a:spcPts val="100"/>
              </a:spcBef>
            </a:pPr>
            <a:r>
              <a:rPr sz="2400" dirty="0">
                <a:solidFill>
                  <a:srgbClr val="5F0057"/>
                </a:solidFill>
                <a:latin typeface="Calibri"/>
                <a:cs typeface="Calibri"/>
              </a:rPr>
              <a:t>This</a:t>
            </a:r>
            <a:r>
              <a:rPr sz="2400" spc="-20" dirty="0">
                <a:solidFill>
                  <a:srgbClr val="5F0057"/>
                </a:solidFill>
                <a:latin typeface="Calibri"/>
                <a:cs typeface="Calibri"/>
              </a:rPr>
              <a:t> </a:t>
            </a:r>
            <a:r>
              <a:rPr sz="2400" dirty="0">
                <a:solidFill>
                  <a:srgbClr val="5F0057"/>
                </a:solidFill>
                <a:latin typeface="Calibri"/>
                <a:cs typeface="Calibri"/>
              </a:rPr>
              <a:t>is</a:t>
            </a:r>
            <a:r>
              <a:rPr sz="2400" spc="-20" dirty="0">
                <a:solidFill>
                  <a:srgbClr val="5F0057"/>
                </a:solidFill>
                <a:latin typeface="Calibri"/>
                <a:cs typeface="Calibri"/>
              </a:rPr>
              <a:t> </a:t>
            </a:r>
            <a:r>
              <a:rPr sz="2400" dirty="0">
                <a:solidFill>
                  <a:srgbClr val="5F0057"/>
                </a:solidFill>
                <a:latin typeface="Calibri"/>
                <a:cs typeface="Calibri"/>
              </a:rPr>
              <a:t>why</a:t>
            </a:r>
            <a:r>
              <a:rPr sz="2400" spc="-25" dirty="0">
                <a:solidFill>
                  <a:srgbClr val="5F0057"/>
                </a:solidFill>
                <a:latin typeface="Calibri"/>
                <a:cs typeface="Calibri"/>
              </a:rPr>
              <a:t> </a:t>
            </a:r>
            <a:r>
              <a:rPr sz="2400" dirty="0">
                <a:solidFill>
                  <a:srgbClr val="5F0057"/>
                </a:solidFill>
                <a:latin typeface="Calibri"/>
                <a:cs typeface="Calibri"/>
              </a:rPr>
              <a:t>it’s</a:t>
            </a:r>
            <a:r>
              <a:rPr sz="2400" spc="-45" dirty="0">
                <a:solidFill>
                  <a:srgbClr val="5F0057"/>
                </a:solidFill>
                <a:latin typeface="Calibri"/>
                <a:cs typeface="Calibri"/>
              </a:rPr>
              <a:t> </a:t>
            </a:r>
            <a:r>
              <a:rPr sz="2400" dirty="0">
                <a:solidFill>
                  <a:srgbClr val="5F0057"/>
                </a:solidFill>
                <a:latin typeface="Calibri"/>
                <a:cs typeface="Calibri"/>
              </a:rPr>
              <a:t>called</a:t>
            </a:r>
            <a:r>
              <a:rPr sz="2400" spc="-25" dirty="0">
                <a:solidFill>
                  <a:srgbClr val="5F0057"/>
                </a:solidFill>
                <a:latin typeface="Calibri"/>
                <a:cs typeface="Calibri"/>
              </a:rPr>
              <a:t> </a:t>
            </a:r>
            <a:r>
              <a:rPr sz="2400" b="1" spc="-10" dirty="0">
                <a:solidFill>
                  <a:srgbClr val="5F0057"/>
                </a:solidFill>
                <a:latin typeface="Calibri"/>
                <a:cs typeface="Calibri"/>
              </a:rPr>
              <a:t>“reinforcement </a:t>
            </a:r>
            <a:r>
              <a:rPr sz="2400" b="1" dirty="0">
                <a:solidFill>
                  <a:srgbClr val="5F0057"/>
                </a:solidFill>
                <a:latin typeface="Calibri"/>
                <a:cs typeface="Calibri"/>
              </a:rPr>
              <a:t>learning”</a:t>
            </a:r>
            <a:r>
              <a:rPr sz="2400" dirty="0">
                <a:solidFill>
                  <a:srgbClr val="5F0057"/>
                </a:solidFill>
                <a:latin typeface="Calibri"/>
                <a:cs typeface="Calibri"/>
              </a:rPr>
              <a:t>:</a:t>
            </a:r>
            <a:r>
              <a:rPr sz="2400" spc="-55" dirty="0">
                <a:solidFill>
                  <a:srgbClr val="5F0057"/>
                </a:solidFill>
                <a:latin typeface="Calibri"/>
                <a:cs typeface="Calibri"/>
              </a:rPr>
              <a:t> </a:t>
            </a:r>
            <a:r>
              <a:rPr sz="2400" dirty="0">
                <a:solidFill>
                  <a:srgbClr val="5F0057"/>
                </a:solidFill>
                <a:latin typeface="Calibri"/>
                <a:cs typeface="Calibri"/>
              </a:rPr>
              <a:t>we</a:t>
            </a:r>
            <a:r>
              <a:rPr sz="2400" spc="-50" dirty="0">
                <a:solidFill>
                  <a:srgbClr val="5F0057"/>
                </a:solidFill>
                <a:latin typeface="Calibri"/>
                <a:cs typeface="Calibri"/>
              </a:rPr>
              <a:t> </a:t>
            </a:r>
            <a:r>
              <a:rPr sz="2400" b="1" dirty="0">
                <a:solidFill>
                  <a:srgbClr val="5F0057"/>
                </a:solidFill>
                <a:latin typeface="Calibri"/>
                <a:cs typeface="Calibri"/>
              </a:rPr>
              <a:t>reinforce</a:t>
            </a:r>
            <a:r>
              <a:rPr sz="2400" b="1" spc="-50" dirty="0">
                <a:solidFill>
                  <a:srgbClr val="5F0057"/>
                </a:solidFill>
                <a:latin typeface="Calibri"/>
                <a:cs typeface="Calibri"/>
              </a:rPr>
              <a:t> </a:t>
            </a:r>
            <a:r>
              <a:rPr sz="2400" dirty="0">
                <a:solidFill>
                  <a:srgbClr val="5F0057"/>
                </a:solidFill>
                <a:latin typeface="Calibri"/>
                <a:cs typeface="Calibri"/>
              </a:rPr>
              <a:t>good</a:t>
            </a:r>
            <a:r>
              <a:rPr sz="2400" spc="-55" dirty="0">
                <a:solidFill>
                  <a:srgbClr val="5F0057"/>
                </a:solidFill>
                <a:latin typeface="Calibri"/>
                <a:cs typeface="Calibri"/>
              </a:rPr>
              <a:t> </a:t>
            </a:r>
            <a:r>
              <a:rPr sz="2400" spc="-10" dirty="0">
                <a:solidFill>
                  <a:srgbClr val="5F0057"/>
                </a:solidFill>
                <a:latin typeface="Calibri"/>
                <a:cs typeface="Calibri"/>
              </a:rPr>
              <a:t>actions, </a:t>
            </a:r>
            <a:r>
              <a:rPr sz="2400" dirty="0">
                <a:solidFill>
                  <a:srgbClr val="5F0057"/>
                </a:solidFill>
                <a:latin typeface="Calibri"/>
                <a:cs typeface="Calibri"/>
              </a:rPr>
              <a:t>increasing</a:t>
            </a:r>
            <a:r>
              <a:rPr sz="2400" spc="-70" dirty="0">
                <a:solidFill>
                  <a:srgbClr val="5F0057"/>
                </a:solidFill>
                <a:latin typeface="Calibri"/>
                <a:cs typeface="Calibri"/>
              </a:rPr>
              <a:t> </a:t>
            </a:r>
            <a:r>
              <a:rPr sz="2400" dirty="0">
                <a:solidFill>
                  <a:srgbClr val="5F0057"/>
                </a:solidFill>
                <a:latin typeface="Calibri"/>
                <a:cs typeface="Calibri"/>
              </a:rPr>
              <a:t>the</a:t>
            </a:r>
            <a:r>
              <a:rPr sz="2400" spc="-35" dirty="0">
                <a:solidFill>
                  <a:srgbClr val="5F0057"/>
                </a:solidFill>
                <a:latin typeface="Calibri"/>
                <a:cs typeface="Calibri"/>
              </a:rPr>
              <a:t> </a:t>
            </a:r>
            <a:r>
              <a:rPr sz="2400" dirty="0">
                <a:solidFill>
                  <a:srgbClr val="5F0057"/>
                </a:solidFill>
                <a:latin typeface="Calibri"/>
                <a:cs typeface="Calibri"/>
              </a:rPr>
              <a:t>chance</a:t>
            </a:r>
            <a:r>
              <a:rPr sz="2400" spc="-30" dirty="0">
                <a:solidFill>
                  <a:srgbClr val="5F0057"/>
                </a:solidFill>
                <a:latin typeface="Calibri"/>
                <a:cs typeface="Calibri"/>
              </a:rPr>
              <a:t> </a:t>
            </a:r>
            <a:r>
              <a:rPr sz="2400" dirty="0">
                <a:solidFill>
                  <a:srgbClr val="5F0057"/>
                </a:solidFill>
                <a:latin typeface="Calibri"/>
                <a:cs typeface="Calibri"/>
              </a:rPr>
              <a:t>they</a:t>
            </a:r>
            <a:r>
              <a:rPr sz="2400" spc="-15" dirty="0">
                <a:solidFill>
                  <a:srgbClr val="5F0057"/>
                </a:solidFill>
                <a:latin typeface="Calibri"/>
                <a:cs typeface="Calibri"/>
              </a:rPr>
              <a:t> </a:t>
            </a:r>
            <a:r>
              <a:rPr sz="2400" dirty="0">
                <a:solidFill>
                  <a:srgbClr val="5F0057"/>
                </a:solidFill>
                <a:latin typeface="Calibri"/>
                <a:cs typeface="Calibri"/>
              </a:rPr>
              <a:t>happen</a:t>
            </a:r>
            <a:r>
              <a:rPr sz="2400" spc="-20" dirty="0">
                <a:solidFill>
                  <a:srgbClr val="5F0057"/>
                </a:solidFill>
                <a:latin typeface="Calibri"/>
                <a:cs typeface="Calibri"/>
              </a:rPr>
              <a:t> </a:t>
            </a:r>
            <a:r>
              <a:rPr sz="2400" spc="-10" dirty="0">
                <a:solidFill>
                  <a:srgbClr val="5F0057"/>
                </a:solidFill>
                <a:latin typeface="Calibri"/>
                <a:cs typeface="Calibri"/>
              </a:rPr>
              <a:t>again.</a:t>
            </a:r>
            <a:endParaRPr sz="2400">
              <a:latin typeface="Calibri"/>
              <a:cs typeface="Calibri"/>
            </a:endParaRPr>
          </a:p>
        </p:txBody>
      </p:sp>
      <p:sp>
        <p:nvSpPr>
          <p:cNvPr id="47" name="object 47"/>
          <p:cNvSpPr txBox="1"/>
          <p:nvPr/>
        </p:nvSpPr>
        <p:spPr>
          <a:xfrm>
            <a:off x="506374" y="5253990"/>
            <a:ext cx="4927600" cy="1122680"/>
          </a:xfrm>
          <a:prstGeom prst="rect">
            <a:avLst/>
          </a:prstGeom>
        </p:spPr>
        <p:txBody>
          <a:bodyPr vert="horz" wrap="square" lIns="0" tIns="12700" rIns="0" bIns="0" rtlCol="0">
            <a:spAutoFit/>
          </a:bodyPr>
          <a:lstStyle/>
          <a:p>
            <a:pPr marL="12700" marR="5080" algn="just">
              <a:lnSpc>
                <a:spcPct val="100000"/>
              </a:lnSpc>
              <a:spcBef>
                <a:spcPts val="100"/>
              </a:spcBef>
            </a:pPr>
            <a:r>
              <a:rPr sz="2400" dirty="0">
                <a:solidFill>
                  <a:srgbClr val="5F0057"/>
                </a:solidFill>
                <a:latin typeface="Calibri"/>
                <a:cs typeface="Calibri"/>
              </a:rPr>
              <a:t>This</a:t>
            </a:r>
            <a:r>
              <a:rPr sz="2400" spc="85" dirty="0">
                <a:solidFill>
                  <a:srgbClr val="5F0057"/>
                </a:solidFill>
                <a:latin typeface="Calibri"/>
                <a:cs typeface="Calibri"/>
              </a:rPr>
              <a:t> </a:t>
            </a:r>
            <a:r>
              <a:rPr sz="2400" dirty="0">
                <a:solidFill>
                  <a:srgbClr val="5F0057"/>
                </a:solidFill>
                <a:latin typeface="Calibri"/>
                <a:cs typeface="Calibri"/>
              </a:rPr>
              <a:t>is</a:t>
            </a:r>
            <a:r>
              <a:rPr sz="2400" spc="105" dirty="0">
                <a:solidFill>
                  <a:srgbClr val="5F0057"/>
                </a:solidFill>
                <a:latin typeface="Calibri"/>
                <a:cs typeface="Calibri"/>
              </a:rPr>
              <a:t> </a:t>
            </a:r>
            <a:r>
              <a:rPr sz="2400" b="1" dirty="0">
                <a:solidFill>
                  <a:srgbClr val="5F0057"/>
                </a:solidFill>
                <a:latin typeface="Calibri"/>
                <a:cs typeface="Calibri"/>
              </a:rPr>
              <a:t>heavily</a:t>
            </a:r>
            <a:r>
              <a:rPr sz="2400" b="1" spc="110" dirty="0">
                <a:solidFill>
                  <a:srgbClr val="5F0057"/>
                </a:solidFill>
                <a:latin typeface="Calibri"/>
                <a:cs typeface="Calibri"/>
              </a:rPr>
              <a:t> </a:t>
            </a:r>
            <a:r>
              <a:rPr sz="2400" b="1" dirty="0">
                <a:solidFill>
                  <a:srgbClr val="5F0057"/>
                </a:solidFill>
                <a:latin typeface="Calibri"/>
                <a:cs typeface="Calibri"/>
              </a:rPr>
              <a:t>simplified</a:t>
            </a:r>
            <a:r>
              <a:rPr sz="2400" dirty="0">
                <a:solidFill>
                  <a:srgbClr val="5F0057"/>
                </a:solidFill>
                <a:latin typeface="Calibri"/>
                <a:cs typeface="Calibri"/>
              </a:rPr>
              <a:t>!</a:t>
            </a:r>
            <a:r>
              <a:rPr sz="2400" spc="110" dirty="0">
                <a:solidFill>
                  <a:srgbClr val="5F0057"/>
                </a:solidFill>
                <a:latin typeface="Calibri"/>
                <a:cs typeface="Calibri"/>
              </a:rPr>
              <a:t> </a:t>
            </a:r>
            <a:r>
              <a:rPr sz="2400" dirty="0">
                <a:solidFill>
                  <a:srgbClr val="5F0057"/>
                </a:solidFill>
                <a:latin typeface="Calibri"/>
                <a:cs typeface="Calibri"/>
              </a:rPr>
              <a:t>There</a:t>
            </a:r>
            <a:r>
              <a:rPr sz="2400" spc="120" dirty="0">
                <a:solidFill>
                  <a:srgbClr val="5F0057"/>
                </a:solidFill>
                <a:latin typeface="Calibri"/>
                <a:cs typeface="Calibri"/>
              </a:rPr>
              <a:t> </a:t>
            </a:r>
            <a:r>
              <a:rPr sz="2400" dirty="0">
                <a:solidFill>
                  <a:srgbClr val="5F0057"/>
                </a:solidFill>
                <a:latin typeface="Calibri"/>
                <a:cs typeface="Calibri"/>
              </a:rPr>
              <a:t>is</a:t>
            </a:r>
            <a:r>
              <a:rPr sz="2400" spc="105" dirty="0">
                <a:solidFill>
                  <a:srgbClr val="5F0057"/>
                </a:solidFill>
                <a:latin typeface="Calibri"/>
                <a:cs typeface="Calibri"/>
              </a:rPr>
              <a:t> </a:t>
            </a:r>
            <a:r>
              <a:rPr sz="2400" dirty="0">
                <a:solidFill>
                  <a:srgbClr val="5F0057"/>
                </a:solidFill>
                <a:latin typeface="Calibri"/>
                <a:cs typeface="Calibri"/>
              </a:rPr>
              <a:t>a</a:t>
            </a:r>
            <a:r>
              <a:rPr sz="2400" spc="110" dirty="0">
                <a:solidFill>
                  <a:srgbClr val="5F0057"/>
                </a:solidFill>
                <a:latin typeface="Calibri"/>
                <a:cs typeface="Calibri"/>
              </a:rPr>
              <a:t> </a:t>
            </a:r>
            <a:r>
              <a:rPr sz="2400" i="1" spc="-25" dirty="0">
                <a:solidFill>
                  <a:srgbClr val="5F0057"/>
                </a:solidFill>
                <a:latin typeface="Calibri"/>
                <a:cs typeface="Calibri"/>
              </a:rPr>
              <a:t>lot </a:t>
            </a:r>
            <a:r>
              <a:rPr sz="2400" dirty="0">
                <a:solidFill>
                  <a:srgbClr val="5F0057"/>
                </a:solidFill>
                <a:latin typeface="Calibri"/>
                <a:cs typeface="Calibri"/>
              </a:rPr>
              <a:t>more</a:t>
            </a:r>
            <a:r>
              <a:rPr sz="2400" spc="10" dirty="0">
                <a:solidFill>
                  <a:srgbClr val="5F0057"/>
                </a:solidFill>
                <a:latin typeface="Calibri"/>
                <a:cs typeface="Calibri"/>
              </a:rPr>
              <a:t> </a:t>
            </a:r>
            <a:r>
              <a:rPr sz="2400" dirty="0">
                <a:solidFill>
                  <a:srgbClr val="5F0057"/>
                </a:solidFill>
                <a:latin typeface="Calibri"/>
                <a:cs typeface="Calibri"/>
              </a:rPr>
              <a:t>needed</a:t>
            </a:r>
            <a:r>
              <a:rPr sz="2400" spc="5" dirty="0">
                <a:solidFill>
                  <a:srgbClr val="5F0057"/>
                </a:solidFill>
                <a:latin typeface="Calibri"/>
                <a:cs typeface="Calibri"/>
              </a:rPr>
              <a:t> </a:t>
            </a:r>
            <a:r>
              <a:rPr sz="2400" dirty="0">
                <a:solidFill>
                  <a:srgbClr val="5F0057"/>
                </a:solidFill>
                <a:latin typeface="Calibri"/>
                <a:cs typeface="Calibri"/>
              </a:rPr>
              <a:t>to</a:t>
            </a:r>
            <a:r>
              <a:rPr sz="2400" spc="-5" dirty="0">
                <a:solidFill>
                  <a:srgbClr val="5F0057"/>
                </a:solidFill>
                <a:latin typeface="Calibri"/>
                <a:cs typeface="Calibri"/>
              </a:rPr>
              <a:t> </a:t>
            </a:r>
            <a:r>
              <a:rPr sz="2400" dirty="0">
                <a:solidFill>
                  <a:srgbClr val="5F0057"/>
                </a:solidFill>
                <a:latin typeface="Calibri"/>
                <a:cs typeface="Calibri"/>
              </a:rPr>
              <a:t>do</a:t>
            </a:r>
            <a:r>
              <a:rPr sz="2400" spc="10" dirty="0">
                <a:solidFill>
                  <a:srgbClr val="5F0057"/>
                </a:solidFill>
                <a:latin typeface="Calibri"/>
                <a:cs typeface="Calibri"/>
              </a:rPr>
              <a:t> </a:t>
            </a:r>
            <a:r>
              <a:rPr sz="2400" dirty="0">
                <a:solidFill>
                  <a:srgbClr val="5F0057"/>
                </a:solidFill>
                <a:latin typeface="Calibri"/>
                <a:cs typeface="Calibri"/>
              </a:rPr>
              <a:t>RL</a:t>
            </a:r>
            <a:r>
              <a:rPr sz="2400" spc="15" dirty="0">
                <a:solidFill>
                  <a:srgbClr val="5F0057"/>
                </a:solidFill>
                <a:latin typeface="Calibri"/>
                <a:cs typeface="Calibri"/>
              </a:rPr>
              <a:t> </a:t>
            </a:r>
            <a:r>
              <a:rPr sz="2400" dirty="0">
                <a:solidFill>
                  <a:srgbClr val="5F0057"/>
                </a:solidFill>
                <a:latin typeface="Calibri"/>
                <a:cs typeface="Calibri"/>
              </a:rPr>
              <a:t>w/</a:t>
            </a:r>
            <a:r>
              <a:rPr sz="2400" spc="10" dirty="0">
                <a:solidFill>
                  <a:srgbClr val="5F0057"/>
                </a:solidFill>
                <a:latin typeface="Calibri"/>
                <a:cs typeface="Calibri"/>
              </a:rPr>
              <a:t> </a:t>
            </a:r>
            <a:r>
              <a:rPr sz="2400" dirty="0">
                <a:solidFill>
                  <a:srgbClr val="5F0057"/>
                </a:solidFill>
                <a:latin typeface="Calibri"/>
                <a:cs typeface="Calibri"/>
              </a:rPr>
              <a:t>LMs.</a:t>
            </a:r>
            <a:r>
              <a:rPr sz="2400" spc="-5" dirty="0">
                <a:solidFill>
                  <a:srgbClr val="5F0057"/>
                </a:solidFill>
                <a:latin typeface="Calibri"/>
                <a:cs typeface="Calibri"/>
              </a:rPr>
              <a:t> </a:t>
            </a:r>
            <a:r>
              <a:rPr sz="2400" b="1" dirty="0">
                <a:solidFill>
                  <a:srgbClr val="CC0000"/>
                </a:solidFill>
                <a:latin typeface="Calibri"/>
                <a:cs typeface="Calibri"/>
              </a:rPr>
              <a:t>Can</a:t>
            </a:r>
            <a:r>
              <a:rPr sz="2400" b="1" spc="10" dirty="0">
                <a:solidFill>
                  <a:srgbClr val="CC0000"/>
                </a:solidFill>
                <a:latin typeface="Calibri"/>
                <a:cs typeface="Calibri"/>
              </a:rPr>
              <a:t> </a:t>
            </a:r>
            <a:r>
              <a:rPr sz="2400" b="1" spc="-25" dirty="0">
                <a:solidFill>
                  <a:srgbClr val="CC0000"/>
                </a:solidFill>
                <a:latin typeface="Calibri"/>
                <a:cs typeface="Calibri"/>
              </a:rPr>
              <a:t>you </a:t>
            </a:r>
            <a:r>
              <a:rPr sz="2400" b="1" dirty="0">
                <a:solidFill>
                  <a:srgbClr val="CC0000"/>
                </a:solidFill>
                <a:latin typeface="Calibri"/>
                <a:cs typeface="Calibri"/>
              </a:rPr>
              <a:t>see</a:t>
            </a:r>
            <a:r>
              <a:rPr sz="2400" b="1" spc="-40" dirty="0">
                <a:solidFill>
                  <a:srgbClr val="CC0000"/>
                </a:solidFill>
                <a:latin typeface="Calibri"/>
                <a:cs typeface="Calibri"/>
              </a:rPr>
              <a:t> </a:t>
            </a:r>
            <a:r>
              <a:rPr sz="2400" b="1" dirty="0">
                <a:solidFill>
                  <a:srgbClr val="CC0000"/>
                </a:solidFill>
                <a:latin typeface="Calibri"/>
                <a:cs typeface="Calibri"/>
              </a:rPr>
              <a:t>any</a:t>
            </a:r>
            <a:r>
              <a:rPr sz="2400" b="1" spc="-25" dirty="0">
                <a:solidFill>
                  <a:srgbClr val="CC0000"/>
                </a:solidFill>
                <a:latin typeface="Calibri"/>
                <a:cs typeface="Calibri"/>
              </a:rPr>
              <a:t> </a:t>
            </a:r>
            <a:r>
              <a:rPr sz="2400" b="1" dirty="0">
                <a:solidFill>
                  <a:srgbClr val="CC0000"/>
                </a:solidFill>
                <a:latin typeface="Calibri"/>
                <a:cs typeface="Calibri"/>
              </a:rPr>
              <a:t>problems</a:t>
            </a:r>
            <a:r>
              <a:rPr sz="2400" b="1" spc="-35" dirty="0">
                <a:solidFill>
                  <a:srgbClr val="CC0000"/>
                </a:solidFill>
                <a:latin typeface="Calibri"/>
                <a:cs typeface="Calibri"/>
              </a:rPr>
              <a:t> </a:t>
            </a:r>
            <a:r>
              <a:rPr sz="2400" b="1" dirty="0">
                <a:solidFill>
                  <a:srgbClr val="CC0000"/>
                </a:solidFill>
                <a:latin typeface="Calibri"/>
                <a:cs typeface="Calibri"/>
              </a:rPr>
              <a:t>with</a:t>
            </a:r>
            <a:r>
              <a:rPr sz="2400" b="1" spc="-15" dirty="0">
                <a:solidFill>
                  <a:srgbClr val="CC0000"/>
                </a:solidFill>
                <a:latin typeface="Calibri"/>
                <a:cs typeface="Calibri"/>
              </a:rPr>
              <a:t> </a:t>
            </a:r>
            <a:r>
              <a:rPr sz="2400" b="1" dirty="0">
                <a:solidFill>
                  <a:srgbClr val="CC0000"/>
                </a:solidFill>
                <a:latin typeface="Calibri"/>
                <a:cs typeface="Calibri"/>
              </a:rPr>
              <a:t>this</a:t>
            </a:r>
            <a:r>
              <a:rPr sz="2400" b="1" spc="-15" dirty="0">
                <a:solidFill>
                  <a:srgbClr val="CC0000"/>
                </a:solidFill>
                <a:latin typeface="Calibri"/>
                <a:cs typeface="Calibri"/>
              </a:rPr>
              <a:t> </a:t>
            </a:r>
            <a:r>
              <a:rPr sz="2400" b="1" spc="-10" dirty="0">
                <a:solidFill>
                  <a:srgbClr val="CC0000"/>
                </a:solidFill>
                <a:latin typeface="Calibri"/>
                <a:cs typeface="Calibri"/>
              </a:rPr>
              <a:t>objective?</a:t>
            </a:r>
            <a:endParaRPr sz="2400">
              <a:latin typeface="Calibri"/>
              <a:cs typeface="Calibri"/>
            </a:endParaRPr>
          </a:p>
        </p:txBody>
      </p:sp>
      <p:sp>
        <p:nvSpPr>
          <p:cNvPr id="48" name="object 48"/>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A</a:t>
            </a:r>
            <a:r>
              <a:rPr b="0" spc="-55" dirty="0">
                <a:latin typeface="Calibri"/>
                <a:cs typeface="Calibri"/>
              </a:rPr>
              <a:t> </a:t>
            </a:r>
            <a:r>
              <a:rPr b="0" dirty="0">
                <a:latin typeface="Calibri"/>
                <a:cs typeface="Calibri"/>
              </a:rPr>
              <a:t>(very!)</a:t>
            </a:r>
            <a:r>
              <a:rPr b="0" spc="-80" dirty="0">
                <a:latin typeface="Calibri"/>
                <a:cs typeface="Calibri"/>
              </a:rPr>
              <a:t> </a:t>
            </a:r>
            <a:r>
              <a:rPr b="0" dirty="0">
                <a:latin typeface="Calibri"/>
                <a:cs typeface="Calibri"/>
              </a:rPr>
              <a:t>brief</a:t>
            </a:r>
            <a:r>
              <a:rPr b="0" spc="-75" dirty="0">
                <a:latin typeface="Calibri"/>
                <a:cs typeface="Calibri"/>
              </a:rPr>
              <a:t> </a:t>
            </a:r>
            <a:r>
              <a:rPr b="0" dirty="0">
                <a:latin typeface="Calibri"/>
                <a:cs typeface="Calibri"/>
              </a:rPr>
              <a:t>introduction</a:t>
            </a:r>
            <a:r>
              <a:rPr b="0" spc="10" dirty="0">
                <a:latin typeface="Calibri"/>
                <a:cs typeface="Calibri"/>
              </a:rPr>
              <a:t> </a:t>
            </a:r>
            <a:r>
              <a:rPr b="0" dirty="0">
                <a:latin typeface="Calibri"/>
                <a:cs typeface="Calibri"/>
              </a:rPr>
              <a:t>to</a:t>
            </a:r>
            <a:r>
              <a:rPr b="0" spc="-80" dirty="0">
                <a:latin typeface="Calibri"/>
                <a:cs typeface="Calibri"/>
              </a:rPr>
              <a:t> </a:t>
            </a:r>
            <a:r>
              <a:rPr b="0" dirty="0">
                <a:latin typeface="Calibri"/>
                <a:cs typeface="Calibri"/>
              </a:rPr>
              <a:t>policy</a:t>
            </a:r>
            <a:r>
              <a:rPr b="0" spc="-40" dirty="0">
                <a:latin typeface="Calibri"/>
                <a:cs typeface="Calibri"/>
              </a:rPr>
              <a:t> </a:t>
            </a:r>
            <a:r>
              <a:rPr b="0" dirty="0">
                <a:latin typeface="Calibri"/>
                <a:cs typeface="Calibri"/>
              </a:rPr>
              <a:t>gradient/REINFORCE</a:t>
            </a:r>
            <a:r>
              <a:rPr b="0" spc="20" dirty="0">
                <a:latin typeface="Calibri"/>
                <a:cs typeface="Calibri"/>
              </a:rPr>
              <a:t> </a:t>
            </a:r>
            <a:r>
              <a:rPr sz="2000" b="0" dirty="0">
                <a:latin typeface="Calibri"/>
                <a:cs typeface="Calibri"/>
              </a:rPr>
              <a:t>[Williams,</a:t>
            </a:r>
            <a:r>
              <a:rPr sz="2000" b="0" spc="10" dirty="0">
                <a:latin typeface="Calibri"/>
                <a:cs typeface="Calibri"/>
              </a:rPr>
              <a:t> </a:t>
            </a:r>
            <a:r>
              <a:rPr sz="2000" b="0" spc="-10" dirty="0">
                <a:latin typeface="Calibri"/>
                <a:cs typeface="Calibri"/>
              </a:rPr>
              <a:t>1992]</a:t>
            </a:r>
            <a:endParaRPr sz="2000">
              <a:latin typeface="Calibri"/>
              <a:cs typeface="Calibri"/>
            </a:endParaRPr>
          </a:p>
        </p:txBody>
      </p:sp>
      <p:sp>
        <p:nvSpPr>
          <p:cNvPr id="49" name="object 49"/>
          <p:cNvSpPr/>
          <p:nvPr/>
        </p:nvSpPr>
        <p:spPr>
          <a:xfrm>
            <a:off x="5094732" y="2463799"/>
            <a:ext cx="66675" cy="284480"/>
          </a:xfrm>
          <a:custGeom>
            <a:avLst/>
            <a:gdLst/>
            <a:ahLst/>
            <a:cxnLst/>
            <a:rect l="l" t="t" r="r" b="b"/>
            <a:pathLst>
              <a:path w="66675" h="284480">
                <a:moveTo>
                  <a:pt x="66675" y="0"/>
                </a:moveTo>
                <a:lnTo>
                  <a:pt x="0" y="0"/>
                </a:lnTo>
                <a:lnTo>
                  <a:pt x="0" y="11430"/>
                </a:lnTo>
                <a:lnTo>
                  <a:pt x="0" y="273050"/>
                </a:lnTo>
                <a:lnTo>
                  <a:pt x="0" y="284480"/>
                </a:lnTo>
                <a:lnTo>
                  <a:pt x="66675" y="284480"/>
                </a:lnTo>
                <a:lnTo>
                  <a:pt x="66675" y="273050"/>
                </a:lnTo>
                <a:lnTo>
                  <a:pt x="24765" y="273050"/>
                </a:lnTo>
                <a:lnTo>
                  <a:pt x="24765" y="11430"/>
                </a:lnTo>
                <a:lnTo>
                  <a:pt x="66675" y="11430"/>
                </a:lnTo>
                <a:lnTo>
                  <a:pt x="66675" y="0"/>
                </a:lnTo>
                <a:close/>
              </a:path>
            </a:pathLst>
          </a:custGeom>
          <a:solidFill>
            <a:srgbClr val="000000"/>
          </a:solidFill>
        </p:spPr>
        <p:txBody>
          <a:bodyPr wrap="square" lIns="0" tIns="0" rIns="0" bIns="0" rtlCol="0"/>
          <a:lstStyle/>
          <a:p>
            <a:endParaRPr/>
          </a:p>
        </p:txBody>
      </p:sp>
      <p:sp>
        <p:nvSpPr>
          <p:cNvPr id="50" name="object 50"/>
          <p:cNvSpPr/>
          <p:nvPr/>
        </p:nvSpPr>
        <p:spPr>
          <a:xfrm>
            <a:off x="5649595" y="2464307"/>
            <a:ext cx="94615" cy="283210"/>
          </a:xfrm>
          <a:custGeom>
            <a:avLst/>
            <a:gdLst/>
            <a:ahLst/>
            <a:cxnLst/>
            <a:rect l="l" t="t" r="r" b="b"/>
            <a:pathLst>
              <a:path w="94614" h="283210">
                <a:moveTo>
                  <a:pt x="4063" y="0"/>
                </a:moveTo>
                <a:lnTo>
                  <a:pt x="0" y="11429"/>
                </a:lnTo>
                <a:lnTo>
                  <a:pt x="16382" y="18541"/>
                </a:lnTo>
                <a:lnTo>
                  <a:pt x="30479" y="28447"/>
                </a:lnTo>
                <a:lnTo>
                  <a:pt x="58927" y="74040"/>
                </a:lnTo>
                <a:lnTo>
                  <a:pt x="67309" y="115950"/>
                </a:lnTo>
                <a:lnTo>
                  <a:pt x="68325" y="140080"/>
                </a:lnTo>
                <a:lnTo>
                  <a:pt x="67309" y="165100"/>
                </a:lnTo>
                <a:lnTo>
                  <a:pt x="58927" y="208152"/>
                </a:lnTo>
                <a:lnTo>
                  <a:pt x="30479" y="254634"/>
                </a:lnTo>
                <a:lnTo>
                  <a:pt x="507" y="271779"/>
                </a:lnTo>
                <a:lnTo>
                  <a:pt x="4063" y="283209"/>
                </a:lnTo>
                <a:lnTo>
                  <a:pt x="42544" y="265049"/>
                </a:lnTo>
                <a:lnTo>
                  <a:pt x="70865" y="233679"/>
                </a:lnTo>
                <a:lnTo>
                  <a:pt x="88264" y="191769"/>
                </a:lnTo>
                <a:lnTo>
                  <a:pt x="94106" y="141604"/>
                </a:lnTo>
                <a:lnTo>
                  <a:pt x="92709" y="115696"/>
                </a:lnTo>
                <a:lnTo>
                  <a:pt x="81025" y="69722"/>
                </a:lnTo>
                <a:lnTo>
                  <a:pt x="57912" y="32257"/>
                </a:lnTo>
                <a:lnTo>
                  <a:pt x="24510" y="7365"/>
                </a:lnTo>
                <a:lnTo>
                  <a:pt x="4063" y="0"/>
                </a:lnTo>
                <a:close/>
              </a:path>
            </a:pathLst>
          </a:custGeom>
          <a:solidFill>
            <a:srgbClr val="000000"/>
          </a:solidFill>
        </p:spPr>
        <p:txBody>
          <a:bodyPr wrap="square" lIns="0" tIns="0" rIns="0" bIns="0" rtlCol="0"/>
          <a:lstStyle/>
          <a:p>
            <a:endParaRPr/>
          </a:p>
        </p:txBody>
      </p:sp>
      <p:sp>
        <p:nvSpPr>
          <p:cNvPr id="51" name="object 51"/>
          <p:cNvSpPr/>
          <p:nvPr/>
        </p:nvSpPr>
        <p:spPr>
          <a:xfrm>
            <a:off x="5398008" y="2464307"/>
            <a:ext cx="94615" cy="283210"/>
          </a:xfrm>
          <a:custGeom>
            <a:avLst/>
            <a:gdLst/>
            <a:ahLst/>
            <a:cxnLst/>
            <a:rect l="l" t="t" r="r" b="b"/>
            <a:pathLst>
              <a:path w="94614" h="283210">
                <a:moveTo>
                  <a:pt x="90042" y="0"/>
                </a:moveTo>
                <a:lnTo>
                  <a:pt x="51688" y="18161"/>
                </a:lnTo>
                <a:lnTo>
                  <a:pt x="23367" y="49656"/>
                </a:lnTo>
                <a:lnTo>
                  <a:pt x="5841" y="91693"/>
                </a:lnTo>
                <a:lnTo>
                  <a:pt x="0" y="141604"/>
                </a:lnTo>
                <a:lnTo>
                  <a:pt x="1396" y="167639"/>
                </a:lnTo>
                <a:lnTo>
                  <a:pt x="13080" y="213740"/>
                </a:lnTo>
                <a:lnTo>
                  <a:pt x="36067" y="250951"/>
                </a:lnTo>
                <a:lnTo>
                  <a:pt x="69595" y="275843"/>
                </a:lnTo>
                <a:lnTo>
                  <a:pt x="90042" y="283209"/>
                </a:lnTo>
                <a:lnTo>
                  <a:pt x="93725" y="271779"/>
                </a:lnTo>
                <a:lnTo>
                  <a:pt x="77596" y="264540"/>
                </a:lnTo>
                <a:lnTo>
                  <a:pt x="63626" y="254634"/>
                </a:lnTo>
                <a:lnTo>
                  <a:pt x="35178" y="208152"/>
                </a:lnTo>
                <a:lnTo>
                  <a:pt x="26796" y="165100"/>
                </a:lnTo>
                <a:lnTo>
                  <a:pt x="25780" y="140080"/>
                </a:lnTo>
                <a:lnTo>
                  <a:pt x="26796" y="115950"/>
                </a:lnTo>
                <a:lnTo>
                  <a:pt x="35178" y="74040"/>
                </a:lnTo>
                <a:lnTo>
                  <a:pt x="63753" y="28447"/>
                </a:lnTo>
                <a:lnTo>
                  <a:pt x="94106" y="11429"/>
                </a:lnTo>
                <a:lnTo>
                  <a:pt x="90042" y="0"/>
                </a:lnTo>
                <a:close/>
              </a:path>
            </a:pathLst>
          </a:custGeom>
          <a:solidFill>
            <a:srgbClr val="000000"/>
          </a:solidFill>
        </p:spPr>
        <p:txBody>
          <a:bodyPr wrap="square" lIns="0" tIns="0" rIns="0" bIns="0" rtlCol="0"/>
          <a:lstStyle/>
          <a:p>
            <a:endParaRPr/>
          </a:p>
        </p:txBody>
      </p:sp>
      <p:sp>
        <p:nvSpPr>
          <p:cNvPr id="52" name="object 52"/>
          <p:cNvSpPr/>
          <p:nvPr/>
        </p:nvSpPr>
        <p:spPr>
          <a:xfrm>
            <a:off x="7054595" y="2465451"/>
            <a:ext cx="93980" cy="281305"/>
          </a:xfrm>
          <a:custGeom>
            <a:avLst/>
            <a:gdLst/>
            <a:ahLst/>
            <a:cxnLst/>
            <a:rect l="l" t="t" r="r" b="b"/>
            <a:pathLst>
              <a:path w="93979" h="281305">
                <a:moveTo>
                  <a:pt x="89915" y="0"/>
                </a:moveTo>
                <a:lnTo>
                  <a:pt x="51561" y="18034"/>
                </a:lnTo>
                <a:lnTo>
                  <a:pt x="23368" y="49402"/>
                </a:lnTo>
                <a:lnTo>
                  <a:pt x="5842" y="91059"/>
                </a:lnTo>
                <a:lnTo>
                  <a:pt x="0" y="140715"/>
                </a:lnTo>
                <a:lnTo>
                  <a:pt x="1397" y="166624"/>
                </a:lnTo>
                <a:lnTo>
                  <a:pt x="13080" y="212216"/>
                </a:lnTo>
                <a:lnTo>
                  <a:pt x="36068" y="249300"/>
                </a:lnTo>
                <a:lnTo>
                  <a:pt x="69469" y="273938"/>
                </a:lnTo>
                <a:lnTo>
                  <a:pt x="89915" y="281304"/>
                </a:lnTo>
                <a:lnTo>
                  <a:pt x="93599" y="269875"/>
                </a:lnTo>
                <a:lnTo>
                  <a:pt x="77470" y="262889"/>
                </a:lnTo>
                <a:lnTo>
                  <a:pt x="63626" y="252984"/>
                </a:lnTo>
                <a:lnTo>
                  <a:pt x="35178" y="206756"/>
                </a:lnTo>
                <a:lnTo>
                  <a:pt x="26797" y="164084"/>
                </a:lnTo>
                <a:lnTo>
                  <a:pt x="25780" y="139191"/>
                </a:lnTo>
                <a:lnTo>
                  <a:pt x="26797" y="115188"/>
                </a:lnTo>
                <a:lnTo>
                  <a:pt x="35178" y="73533"/>
                </a:lnTo>
                <a:lnTo>
                  <a:pt x="63753" y="28194"/>
                </a:lnTo>
                <a:lnTo>
                  <a:pt x="77724" y="18414"/>
                </a:lnTo>
                <a:lnTo>
                  <a:pt x="93979" y="11429"/>
                </a:lnTo>
                <a:lnTo>
                  <a:pt x="89915" y="0"/>
                </a:lnTo>
                <a:close/>
              </a:path>
            </a:pathLst>
          </a:custGeom>
          <a:solidFill>
            <a:srgbClr val="000000"/>
          </a:solidFill>
        </p:spPr>
        <p:txBody>
          <a:bodyPr wrap="square" lIns="0" tIns="0" rIns="0" bIns="0" rtlCol="0"/>
          <a:lstStyle/>
          <a:p>
            <a:endParaRPr/>
          </a:p>
        </p:txBody>
      </p:sp>
      <p:sp>
        <p:nvSpPr>
          <p:cNvPr id="53" name="object 53"/>
          <p:cNvSpPr/>
          <p:nvPr/>
        </p:nvSpPr>
        <p:spPr>
          <a:xfrm>
            <a:off x="7307580" y="2463799"/>
            <a:ext cx="193675" cy="284480"/>
          </a:xfrm>
          <a:custGeom>
            <a:avLst/>
            <a:gdLst/>
            <a:ahLst/>
            <a:cxnLst/>
            <a:rect l="l" t="t" r="r" b="b"/>
            <a:pathLst>
              <a:path w="193675" h="284480">
                <a:moveTo>
                  <a:pt x="93980" y="142367"/>
                </a:moveTo>
                <a:lnTo>
                  <a:pt x="88138" y="92710"/>
                </a:lnTo>
                <a:lnTo>
                  <a:pt x="70612" y="51054"/>
                </a:lnTo>
                <a:lnTo>
                  <a:pt x="42418" y="19685"/>
                </a:lnTo>
                <a:lnTo>
                  <a:pt x="4064" y="1651"/>
                </a:lnTo>
                <a:lnTo>
                  <a:pt x="0" y="13081"/>
                </a:lnTo>
                <a:lnTo>
                  <a:pt x="16256" y="20066"/>
                </a:lnTo>
                <a:lnTo>
                  <a:pt x="30353" y="29845"/>
                </a:lnTo>
                <a:lnTo>
                  <a:pt x="58801" y="75184"/>
                </a:lnTo>
                <a:lnTo>
                  <a:pt x="67183" y="116840"/>
                </a:lnTo>
                <a:lnTo>
                  <a:pt x="68199" y="140843"/>
                </a:lnTo>
                <a:lnTo>
                  <a:pt x="67183" y="165735"/>
                </a:lnTo>
                <a:lnTo>
                  <a:pt x="58801" y="208407"/>
                </a:lnTo>
                <a:lnTo>
                  <a:pt x="30353" y="254635"/>
                </a:lnTo>
                <a:lnTo>
                  <a:pt x="508" y="271526"/>
                </a:lnTo>
                <a:lnTo>
                  <a:pt x="4064" y="282956"/>
                </a:lnTo>
                <a:lnTo>
                  <a:pt x="42418" y="264922"/>
                </a:lnTo>
                <a:lnTo>
                  <a:pt x="70739" y="233680"/>
                </a:lnTo>
                <a:lnTo>
                  <a:pt x="88138" y="192024"/>
                </a:lnTo>
                <a:lnTo>
                  <a:pt x="92456" y="168275"/>
                </a:lnTo>
                <a:lnTo>
                  <a:pt x="93980" y="142367"/>
                </a:lnTo>
                <a:close/>
              </a:path>
              <a:path w="193675" h="284480">
                <a:moveTo>
                  <a:pt x="193421" y="0"/>
                </a:moveTo>
                <a:lnTo>
                  <a:pt x="127127" y="0"/>
                </a:lnTo>
                <a:lnTo>
                  <a:pt x="127127" y="11430"/>
                </a:lnTo>
                <a:lnTo>
                  <a:pt x="168656" y="11430"/>
                </a:lnTo>
                <a:lnTo>
                  <a:pt x="168656" y="273050"/>
                </a:lnTo>
                <a:lnTo>
                  <a:pt x="127127" y="273050"/>
                </a:lnTo>
                <a:lnTo>
                  <a:pt x="127127" y="284480"/>
                </a:lnTo>
                <a:lnTo>
                  <a:pt x="193421" y="284480"/>
                </a:lnTo>
                <a:lnTo>
                  <a:pt x="193421" y="273050"/>
                </a:lnTo>
                <a:lnTo>
                  <a:pt x="193421" y="11430"/>
                </a:lnTo>
                <a:lnTo>
                  <a:pt x="193421" y="0"/>
                </a:lnTo>
                <a:close/>
              </a:path>
            </a:pathLst>
          </a:custGeom>
          <a:solidFill>
            <a:srgbClr val="000000"/>
          </a:solidFill>
        </p:spPr>
        <p:txBody>
          <a:bodyPr wrap="square" lIns="0" tIns="0" rIns="0" bIns="0" rtlCol="0"/>
          <a:lstStyle/>
          <a:p>
            <a:endParaRPr/>
          </a:p>
        </p:txBody>
      </p:sp>
      <p:sp>
        <p:nvSpPr>
          <p:cNvPr id="54" name="object 54"/>
          <p:cNvSpPr txBox="1"/>
          <p:nvPr/>
        </p:nvSpPr>
        <p:spPr>
          <a:xfrm>
            <a:off x="1349628" y="2429966"/>
            <a:ext cx="5684520" cy="391795"/>
          </a:xfrm>
          <a:prstGeom prst="rect">
            <a:avLst/>
          </a:prstGeom>
        </p:spPr>
        <p:txBody>
          <a:bodyPr vert="horz" wrap="square" lIns="0" tIns="12700" rIns="0" bIns="0" rtlCol="0">
            <a:spAutoFit/>
          </a:bodyPr>
          <a:lstStyle/>
          <a:p>
            <a:pPr marL="38100">
              <a:lnSpc>
                <a:spcPct val="100000"/>
              </a:lnSpc>
              <a:spcBef>
                <a:spcPts val="100"/>
              </a:spcBef>
              <a:tabLst>
                <a:tab pos="4148454" algn="l"/>
              </a:tabLst>
            </a:pPr>
            <a:r>
              <a:rPr sz="3600" spc="82" baseline="11574" dirty="0">
                <a:latin typeface="Cambria Math"/>
                <a:cs typeface="Cambria Math"/>
              </a:rPr>
              <a:t>∇</a:t>
            </a:r>
            <a:r>
              <a:rPr sz="2625" spc="315" baseline="3174" dirty="0">
                <a:latin typeface="Cambria Math"/>
                <a:cs typeface="Cambria Math"/>
              </a:rPr>
              <a:t>𝜃</a:t>
            </a:r>
            <a:r>
              <a:rPr sz="3600" spc="60" baseline="11574" dirty="0">
                <a:latin typeface="Cambria Math"/>
                <a:cs typeface="Cambria Math"/>
              </a:rPr>
              <a:t>𝔼</a:t>
            </a:r>
            <a:r>
              <a:rPr sz="2625" spc="7" baseline="3174" dirty="0">
                <a:latin typeface="Cambria Math"/>
                <a:cs typeface="Cambria Math"/>
              </a:rPr>
              <a:t>𝑠</a:t>
            </a:r>
            <a:r>
              <a:rPr sz="2625" spc="-1192" baseline="3174" dirty="0">
                <a:latin typeface="Cambria Math"/>
                <a:cs typeface="Cambria Math"/>
              </a:rPr>
              <a:t>Ƹ</a:t>
            </a:r>
            <a:r>
              <a:rPr sz="2625" spc="82" baseline="3174" dirty="0">
                <a:latin typeface="Cambria Math"/>
                <a:cs typeface="Cambria Math"/>
              </a:rPr>
              <a:t>~</a:t>
            </a:r>
            <a:r>
              <a:rPr sz="2625" spc="75" baseline="3174" dirty="0">
                <a:latin typeface="Cambria Math"/>
                <a:cs typeface="Cambria Math"/>
              </a:rPr>
              <a:t>𝑝</a:t>
            </a:r>
            <a:r>
              <a:rPr sz="2175" baseline="-9578" dirty="0">
                <a:latin typeface="Cambria Math"/>
                <a:cs typeface="Cambria Math"/>
              </a:rPr>
              <a:t>𝜃</a:t>
            </a:r>
            <a:r>
              <a:rPr sz="2175" spc="-284" baseline="-9578" dirty="0">
                <a:latin typeface="Cambria Math"/>
                <a:cs typeface="Cambria Math"/>
              </a:rPr>
              <a:t> </a:t>
            </a:r>
            <a:r>
              <a:rPr sz="2625" spc="67" baseline="3174" dirty="0">
                <a:latin typeface="Cambria Math"/>
                <a:cs typeface="Cambria Math"/>
              </a:rPr>
              <a:t>(𝑠)</a:t>
            </a:r>
            <a:r>
              <a:rPr sz="2625" spc="644" baseline="3174" dirty="0">
                <a:latin typeface="Cambria Math"/>
                <a:cs typeface="Cambria Math"/>
              </a:rPr>
              <a:t> </a:t>
            </a:r>
            <a:r>
              <a:rPr sz="3600" baseline="11574" dirty="0">
                <a:latin typeface="Cambria Math"/>
                <a:cs typeface="Cambria Math"/>
              </a:rPr>
              <a:t>𝑅</a:t>
            </a:r>
            <a:r>
              <a:rPr sz="3600" spc="-390" baseline="11574" dirty="0">
                <a:latin typeface="Cambria Math"/>
                <a:cs typeface="Cambria Math"/>
              </a:rPr>
              <a:t> </a:t>
            </a:r>
            <a:r>
              <a:rPr sz="3600" baseline="11574" dirty="0">
                <a:latin typeface="Cambria Math"/>
                <a:cs typeface="Cambria Math"/>
              </a:rPr>
              <a:t>(</a:t>
            </a:r>
            <a:r>
              <a:rPr sz="3600" spc="-427" baseline="11574" dirty="0">
                <a:latin typeface="Cambria Math"/>
                <a:cs typeface="Cambria Math"/>
              </a:rPr>
              <a:t> </a:t>
            </a:r>
            <a:r>
              <a:rPr sz="3600" spc="150" baseline="11574" dirty="0">
                <a:latin typeface="Cambria Math"/>
                <a:cs typeface="Cambria Math"/>
              </a:rPr>
              <a:t>𝑠</a:t>
            </a:r>
            <a:r>
              <a:rPr sz="3600" spc="-1357" baseline="11574" dirty="0">
                <a:latin typeface="Cambria Math"/>
                <a:cs typeface="Cambria Math"/>
              </a:rPr>
              <a:t>Ƹ</a:t>
            </a:r>
            <a:r>
              <a:rPr sz="3600" baseline="11574" dirty="0">
                <a:latin typeface="Cambria Math"/>
                <a:cs typeface="Cambria Math"/>
              </a:rPr>
              <a:t>)</a:t>
            </a:r>
            <a:r>
              <a:rPr sz="3600" spc="457" baseline="11574" dirty="0">
                <a:latin typeface="Cambria Math"/>
                <a:cs typeface="Cambria Math"/>
              </a:rPr>
              <a:t> </a:t>
            </a:r>
            <a:r>
              <a:rPr sz="3600" baseline="10416" dirty="0">
                <a:latin typeface="Cambria Math"/>
                <a:cs typeface="Cambria Math"/>
              </a:rPr>
              <a:t>=</a:t>
            </a:r>
            <a:r>
              <a:rPr sz="3600" spc="30" baseline="10416" dirty="0">
                <a:latin typeface="Cambria Math"/>
                <a:cs typeface="Cambria Math"/>
              </a:rPr>
              <a:t> </a:t>
            </a:r>
            <a:r>
              <a:rPr sz="3600" spc="75" baseline="10416" dirty="0">
                <a:latin typeface="Cambria Math"/>
                <a:cs typeface="Cambria Math"/>
              </a:rPr>
              <a:t>𝔼</a:t>
            </a:r>
            <a:r>
              <a:rPr sz="1750" spc="15" dirty="0">
                <a:latin typeface="Cambria Math"/>
                <a:cs typeface="Cambria Math"/>
              </a:rPr>
              <a:t>𝑠</a:t>
            </a:r>
            <a:r>
              <a:rPr sz="2625" spc="-1177" baseline="1587" dirty="0">
                <a:latin typeface="Cambria Math"/>
                <a:cs typeface="Cambria Math"/>
              </a:rPr>
              <a:t>Ƹ</a:t>
            </a:r>
            <a:r>
              <a:rPr sz="1750" spc="70" dirty="0">
                <a:latin typeface="Cambria Math"/>
                <a:cs typeface="Cambria Math"/>
              </a:rPr>
              <a:t>~</a:t>
            </a:r>
            <a:r>
              <a:rPr sz="1750" spc="50" dirty="0">
                <a:latin typeface="Cambria Math"/>
                <a:cs typeface="Cambria Math"/>
              </a:rPr>
              <a:t>𝑝</a:t>
            </a:r>
            <a:r>
              <a:rPr sz="2175" baseline="-11494" dirty="0">
                <a:latin typeface="Cambria Math"/>
                <a:cs typeface="Cambria Math"/>
              </a:rPr>
              <a:t>𝜃</a:t>
            </a:r>
            <a:r>
              <a:rPr sz="2175" spc="-270" baseline="-11494" dirty="0">
                <a:latin typeface="Cambria Math"/>
                <a:cs typeface="Cambria Math"/>
              </a:rPr>
              <a:t> </a:t>
            </a:r>
            <a:r>
              <a:rPr sz="1750" spc="45" dirty="0">
                <a:latin typeface="Cambria Math"/>
                <a:cs typeface="Cambria Math"/>
              </a:rPr>
              <a:t>(𝑠)</a:t>
            </a:r>
            <a:r>
              <a:rPr sz="1750" spc="484" dirty="0">
                <a:latin typeface="Cambria Math"/>
                <a:cs typeface="Cambria Math"/>
              </a:rPr>
              <a:t> </a:t>
            </a:r>
            <a:r>
              <a:rPr sz="3600" spc="-75" baseline="10416" dirty="0">
                <a:latin typeface="Cambria Math"/>
                <a:cs typeface="Cambria Math"/>
              </a:rPr>
              <a:t>𝑅</a:t>
            </a:r>
            <a:r>
              <a:rPr sz="3600" baseline="10416" dirty="0">
                <a:latin typeface="Cambria Math"/>
                <a:cs typeface="Cambria Math"/>
              </a:rPr>
              <a:t>	</a:t>
            </a:r>
            <a:r>
              <a:rPr sz="3600" spc="-97" baseline="10416" dirty="0">
                <a:latin typeface="Cambria Math"/>
                <a:cs typeface="Cambria Math"/>
              </a:rPr>
              <a:t>𝑠</a:t>
            </a:r>
            <a:r>
              <a:rPr sz="3600" spc="-97" baseline="11574" dirty="0">
                <a:latin typeface="Cambria Math"/>
                <a:cs typeface="Cambria Math"/>
              </a:rPr>
              <a:t>Ƹ</a:t>
            </a:r>
            <a:r>
              <a:rPr sz="3600" spc="-209" baseline="11574" dirty="0">
                <a:latin typeface="Cambria Math"/>
                <a:cs typeface="Cambria Math"/>
              </a:rPr>
              <a:t> </a:t>
            </a:r>
            <a:r>
              <a:rPr sz="3600" baseline="11574" dirty="0">
                <a:latin typeface="Cambria Math"/>
                <a:cs typeface="Cambria Math"/>
              </a:rPr>
              <a:t>∇</a:t>
            </a:r>
            <a:r>
              <a:rPr sz="2625" baseline="3174" dirty="0">
                <a:latin typeface="Cambria Math"/>
                <a:cs typeface="Cambria Math"/>
              </a:rPr>
              <a:t>𝜃</a:t>
            </a:r>
            <a:r>
              <a:rPr sz="2625" spc="540" baseline="3174" dirty="0">
                <a:latin typeface="Cambria Math"/>
                <a:cs typeface="Cambria Math"/>
              </a:rPr>
              <a:t> </a:t>
            </a:r>
            <a:r>
              <a:rPr sz="3600" baseline="11574" dirty="0">
                <a:latin typeface="Cambria Math"/>
                <a:cs typeface="Cambria Math"/>
              </a:rPr>
              <a:t>log</a:t>
            </a:r>
            <a:r>
              <a:rPr sz="3600" spc="7" baseline="11574" dirty="0">
                <a:latin typeface="Cambria Math"/>
                <a:cs typeface="Cambria Math"/>
              </a:rPr>
              <a:t> </a:t>
            </a:r>
            <a:r>
              <a:rPr sz="3600" spc="-37" baseline="11574" dirty="0">
                <a:latin typeface="Cambria Math"/>
                <a:cs typeface="Cambria Math"/>
              </a:rPr>
              <a:t>𝑝</a:t>
            </a:r>
            <a:r>
              <a:rPr sz="2625" spc="-37" baseline="3174" dirty="0">
                <a:latin typeface="Cambria Math"/>
                <a:cs typeface="Cambria Math"/>
              </a:rPr>
              <a:t>𝜃</a:t>
            </a:r>
            <a:endParaRPr sz="2625" baseline="3174">
              <a:latin typeface="Cambria Math"/>
              <a:cs typeface="Cambria Math"/>
            </a:endParaRPr>
          </a:p>
        </p:txBody>
      </p:sp>
      <p:sp>
        <p:nvSpPr>
          <p:cNvPr id="55" name="object 55"/>
          <p:cNvSpPr txBox="1"/>
          <p:nvPr/>
        </p:nvSpPr>
        <p:spPr>
          <a:xfrm>
            <a:off x="7103491" y="2235041"/>
            <a:ext cx="3897629" cy="887730"/>
          </a:xfrm>
          <a:prstGeom prst="rect">
            <a:avLst/>
          </a:prstGeom>
        </p:spPr>
        <p:txBody>
          <a:bodyPr vert="horz" wrap="square" lIns="0" tIns="145415" rIns="0" bIns="0" rtlCol="0">
            <a:spAutoFit/>
          </a:bodyPr>
          <a:lstStyle/>
          <a:p>
            <a:pPr marL="50800">
              <a:lnSpc>
                <a:spcPct val="100000"/>
              </a:lnSpc>
              <a:spcBef>
                <a:spcPts val="1145"/>
              </a:spcBef>
              <a:tabLst>
                <a:tab pos="480059" algn="l"/>
                <a:tab pos="1655445" algn="l"/>
                <a:tab pos="2308860" algn="l"/>
                <a:tab pos="3625850" algn="l"/>
              </a:tabLst>
            </a:pPr>
            <a:r>
              <a:rPr sz="2400" spc="-25" dirty="0">
                <a:latin typeface="Cambria Math"/>
                <a:cs typeface="Cambria Math"/>
              </a:rPr>
              <a:t>𝑠Ƹ</a:t>
            </a:r>
            <a:r>
              <a:rPr sz="2400" dirty="0">
                <a:latin typeface="Cambria Math"/>
                <a:cs typeface="Cambria Math"/>
              </a:rPr>
              <a:t>	</a:t>
            </a:r>
            <a:r>
              <a:rPr sz="3600" baseline="1157" dirty="0">
                <a:latin typeface="Cambria Math"/>
                <a:cs typeface="Cambria Math"/>
              </a:rPr>
              <a:t>≈</a:t>
            </a:r>
            <a:r>
              <a:rPr sz="3600" spc="172" baseline="1157" dirty="0">
                <a:latin typeface="Cambria Math"/>
                <a:cs typeface="Cambria Math"/>
              </a:rPr>
              <a:t> </a:t>
            </a:r>
            <a:r>
              <a:rPr sz="3600" baseline="-28935" dirty="0">
                <a:latin typeface="Cambria Math"/>
                <a:cs typeface="Cambria Math"/>
              </a:rPr>
              <a:t>𝑚</a:t>
            </a:r>
            <a:r>
              <a:rPr sz="3600" spc="-142" baseline="-28935" dirty="0">
                <a:latin typeface="Cambria Math"/>
                <a:cs typeface="Cambria Math"/>
              </a:rPr>
              <a:t> </a:t>
            </a:r>
            <a:r>
              <a:rPr sz="3600" spc="-75" baseline="1157" dirty="0">
                <a:latin typeface="Cambria Math"/>
                <a:cs typeface="Cambria Math"/>
              </a:rPr>
              <a:t>෍</a:t>
            </a:r>
            <a:r>
              <a:rPr sz="3600" baseline="1157" dirty="0">
                <a:latin typeface="Cambria Math"/>
                <a:cs typeface="Cambria Math"/>
              </a:rPr>
              <a:t>	𝑅</a:t>
            </a:r>
            <a:r>
              <a:rPr sz="3600" spc="-390" baseline="1157" dirty="0">
                <a:latin typeface="Cambria Math"/>
                <a:cs typeface="Cambria Math"/>
              </a:rPr>
              <a:t> </a:t>
            </a:r>
            <a:r>
              <a:rPr sz="3600" spc="-37" baseline="1157" dirty="0">
                <a:latin typeface="Cambria Math"/>
                <a:cs typeface="Cambria Math"/>
              </a:rPr>
              <a:t>𝑠</a:t>
            </a:r>
            <a:r>
              <a:rPr sz="2625" spc="-37" baseline="-9523" dirty="0">
                <a:latin typeface="Cambria Math"/>
                <a:cs typeface="Cambria Math"/>
              </a:rPr>
              <a:t>𝑖</a:t>
            </a:r>
            <a:r>
              <a:rPr sz="2625" baseline="-9523" dirty="0">
                <a:latin typeface="Cambria Math"/>
                <a:cs typeface="Cambria Math"/>
              </a:rPr>
              <a:t>	</a:t>
            </a:r>
            <a:r>
              <a:rPr sz="3600" baseline="1157" dirty="0">
                <a:latin typeface="Cambria Math"/>
                <a:cs typeface="Cambria Math"/>
              </a:rPr>
              <a:t>∇</a:t>
            </a:r>
            <a:r>
              <a:rPr sz="2625" baseline="-9523" dirty="0">
                <a:latin typeface="Cambria Math"/>
                <a:cs typeface="Cambria Math"/>
              </a:rPr>
              <a:t>𝜃</a:t>
            </a:r>
            <a:r>
              <a:rPr sz="2625" spc="307" baseline="-9523" dirty="0">
                <a:latin typeface="Cambria Math"/>
                <a:cs typeface="Cambria Math"/>
              </a:rPr>
              <a:t> </a:t>
            </a:r>
            <a:r>
              <a:rPr sz="3600" baseline="1157" dirty="0">
                <a:latin typeface="Cambria Math"/>
                <a:cs typeface="Cambria Math"/>
              </a:rPr>
              <a:t>log</a:t>
            </a:r>
            <a:r>
              <a:rPr sz="3600" spc="-82" baseline="1157" dirty="0">
                <a:latin typeface="Cambria Math"/>
                <a:cs typeface="Cambria Math"/>
              </a:rPr>
              <a:t> </a:t>
            </a:r>
            <a:r>
              <a:rPr sz="3600" spc="-37" baseline="1157" dirty="0">
                <a:latin typeface="Cambria Math"/>
                <a:cs typeface="Cambria Math"/>
              </a:rPr>
              <a:t>𝑝</a:t>
            </a:r>
            <a:r>
              <a:rPr sz="2625" spc="-37" baseline="-9523" dirty="0">
                <a:latin typeface="Cambria Math"/>
                <a:cs typeface="Cambria Math"/>
              </a:rPr>
              <a:t>𝜃</a:t>
            </a:r>
            <a:r>
              <a:rPr sz="2625" baseline="-9523" dirty="0">
                <a:latin typeface="Cambria Math"/>
                <a:cs typeface="Cambria Math"/>
              </a:rPr>
              <a:t>	</a:t>
            </a:r>
            <a:r>
              <a:rPr sz="3600" spc="-37" baseline="1157" dirty="0">
                <a:latin typeface="Cambria Math"/>
                <a:cs typeface="Cambria Math"/>
              </a:rPr>
              <a:t>𝑠</a:t>
            </a:r>
            <a:r>
              <a:rPr sz="2625" spc="-37" baseline="-9523" dirty="0">
                <a:latin typeface="Cambria Math"/>
                <a:cs typeface="Cambria Math"/>
              </a:rPr>
              <a:t>𝑖</a:t>
            </a:r>
            <a:endParaRPr sz="2625" baseline="-9523">
              <a:latin typeface="Cambria Math"/>
              <a:cs typeface="Cambria Math"/>
            </a:endParaRPr>
          </a:p>
          <a:p>
            <a:pPr marL="1113155">
              <a:lnSpc>
                <a:spcPct val="100000"/>
              </a:lnSpc>
              <a:spcBef>
                <a:spcPts val="760"/>
              </a:spcBef>
            </a:pPr>
            <a:r>
              <a:rPr sz="1750" spc="-25" dirty="0">
                <a:latin typeface="Cambria Math"/>
                <a:cs typeface="Cambria Math"/>
              </a:rPr>
              <a:t>𝑖=1</a:t>
            </a:r>
            <a:endParaRPr sz="1750">
              <a:latin typeface="Cambria Math"/>
              <a:cs typeface="Cambria Math"/>
            </a:endParaRPr>
          </a:p>
        </p:txBody>
      </p:sp>
      <p:grpSp>
        <p:nvGrpSpPr>
          <p:cNvPr id="56" name="object 56"/>
          <p:cNvGrpSpPr/>
          <p:nvPr/>
        </p:nvGrpSpPr>
        <p:grpSpPr>
          <a:xfrm>
            <a:off x="0" y="0"/>
            <a:ext cx="12192000" cy="6533515"/>
            <a:chOff x="0" y="0"/>
            <a:chExt cx="12192000" cy="6533515"/>
          </a:xfrm>
        </p:grpSpPr>
        <p:pic>
          <p:nvPicPr>
            <p:cNvPr id="57" name="object 57"/>
            <p:cNvPicPr/>
            <p:nvPr/>
          </p:nvPicPr>
          <p:blipFill>
            <a:blip r:embed="rId6" cstate="print"/>
            <a:stretch>
              <a:fillRect/>
            </a:stretch>
          </p:blipFill>
          <p:spPr>
            <a:xfrm>
              <a:off x="966216" y="2042160"/>
              <a:ext cx="10591800" cy="1175003"/>
            </a:xfrm>
            <a:prstGeom prst="rect">
              <a:avLst/>
            </a:prstGeom>
          </p:spPr>
        </p:pic>
        <p:pic>
          <p:nvPicPr>
            <p:cNvPr id="58" name="object 58"/>
            <p:cNvPicPr/>
            <p:nvPr/>
          </p:nvPicPr>
          <p:blipFill>
            <a:blip r:embed="rId7" cstate="print"/>
            <a:stretch>
              <a:fillRect/>
            </a:stretch>
          </p:blipFill>
          <p:spPr>
            <a:xfrm>
              <a:off x="0" y="0"/>
              <a:ext cx="12191999" cy="6533388"/>
            </a:xfrm>
            <a:prstGeom prst="rect">
              <a:avLst/>
            </a:prstGeom>
          </p:spPr>
        </p:pic>
      </p:grpSp>
      <p:sp>
        <p:nvSpPr>
          <p:cNvPr id="59" name="object 59"/>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54</a:t>
            </a:fld>
            <a:endParaRPr spc="-25"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4733" y="6488074"/>
            <a:ext cx="199390" cy="240029"/>
          </a:xfrm>
          <a:prstGeom prst="rect">
            <a:avLst/>
          </a:prstGeom>
        </p:spPr>
        <p:txBody>
          <a:bodyPr vert="horz" wrap="square" lIns="0" tIns="13335" rIns="0" bIns="0" rtlCol="0">
            <a:spAutoFit/>
          </a:bodyPr>
          <a:lstStyle/>
          <a:p>
            <a:pPr marL="12700">
              <a:lnSpc>
                <a:spcPct val="100000"/>
              </a:lnSpc>
              <a:spcBef>
                <a:spcPts val="105"/>
              </a:spcBef>
            </a:pPr>
            <a:r>
              <a:rPr sz="1400" spc="-25" dirty="0">
                <a:latin typeface="Calibri"/>
                <a:cs typeface="Calibri"/>
              </a:rPr>
              <a:t>58</a:t>
            </a:r>
            <a:endParaRPr sz="1400">
              <a:latin typeface="Calibri"/>
              <a:cs typeface="Calibri"/>
            </a:endParaRPr>
          </a:p>
        </p:txBody>
      </p:sp>
      <p:sp>
        <p:nvSpPr>
          <p:cNvPr id="3" name="object 3"/>
          <p:cNvSpPr/>
          <p:nvPr/>
        </p:nvSpPr>
        <p:spPr>
          <a:xfrm>
            <a:off x="10148443" y="1400555"/>
            <a:ext cx="93980" cy="281940"/>
          </a:xfrm>
          <a:custGeom>
            <a:avLst/>
            <a:gdLst/>
            <a:ahLst/>
            <a:cxnLst/>
            <a:rect l="l" t="t" r="r" b="b"/>
            <a:pathLst>
              <a:path w="93979" h="281939">
                <a:moveTo>
                  <a:pt x="3936" y="0"/>
                </a:moveTo>
                <a:lnTo>
                  <a:pt x="0" y="11430"/>
                </a:lnTo>
                <a:lnTo>
                  <a:pt x="16382" y="18415"/>
                </a:lnTo>
                <a:lnTo>
                  <a:pt x="30352" y="28194"/>
                </a:lnTo>
                <a:lnTo>
                  <a:pt x="58927" y="73660"/>
                </a:lnTo>
                <a:lnTo>
                  <a:pt x="67309" y="115316"/>
                </a:lnTo>
                <a:lnTo>
                  <a:pt x="68325" y="139446"/>
                </a:lnTo>
                <a:lnTo>
                  <a:pt x="67309" y="164211"/>
                </a:lnTo>
                <a:lnTo>
                  <a:pt x="58927" y="207010"/>
                </a:lnTo>
                <a:lnTo>
                  <a:pt x="30479" y="253238"/>
                </a:lnTo>
                <a:lnTo>
                  <a:pt x="380" y="270129"/>
                </a:lnTo>
                <a:lnTo>
                  <a:pt x="3936" y="281686"/>
                </a:lnTo>
                <a:lnTo>
                  <a:pt x="42545" y="263652"/>
                </a:lnTo>
                <a:lnTo>
                  <a:pt x="70865" y="232410"/>
                </a:lnTo>
                <a:lnTo>
                  <a:pt x="88137" y="190627"/>
                </a:lnTo>
                <a:lnTo>
                  <a:pt x="93979" y="140843"/>
                </a:lnTo>
                <a:lnTo>
                  <a:pt x="92582" y="115062"/>
                </a:lnTo>
                <a:lnTo>
                  <a:pt x="80899" y="69215"/>
                </a:lnTo>
                <a:lnTo>
                  <a:pt x="57911" y="32004"/>
                </a:lnTo>
                <a:lnTo>
                  <a:pt x="24383" y="7366"/>
                </a:lnTo>
                <a:lnTo>
                  <a:pt x="3936" y="0"/>
                </a:lnTo>
                <a:close/>
              </a:path>
            </a:pathLst>
          </a:custGeom>
          <a:solidFill>
            <a:srgbClr val="000000"/>
          </a:solidFill>
        </p:spPr>
        <p:txBody>
          <a:bodyPr wrap="square" lIns="0" tIns="0" rIns="0" bIns="0" rtlCol="0"/>
          <a:lstStyle/>
          <a:p>
            <a:endParaRPr/>
          </a:p>
        </p:txBody>
      </p:sp>
      <p:sp>
        <p:nvSpPr>
          <p:cNvPr id="4" name="object 4"/>
          <p:cNvSpPr/>
          <p:nvPr/>
        </p:nvSpPr>
        <p:spPr>
          <a:xfrm>
            <a:off x="9896856" y="1400555"/>
            <a:ext cx="94615" cy="281940"/>
          </a:xfrm>
          <a:custGeom>
            <a:avLst/>
            <a:gdLst/>
            <a:ahLst/>
            <a:cxnLst/>
            <a:rect l="l" t="t" r="r" b="b"/>
            <a:pathLst>
              <a:path w="94615" h="281939">
                <a:moveTo>
                  <a:pt x="90043" y="0"/>
                </a:moveTo>
                <a:lnTo>
                  <a:pt x="51689" y="18034"/>
                </a:lnTo>
                <a:lnTo>
                  <a:pt x="23368" y="49276"/>
                </a:lnTo>
                <a:lnTo>
                  <a:pt x="5842" y="91186"/>
                </a:lnTo>
                <a:lnTo>
                  <a:pt x="0" y="140843"/>
                </a:lnTo>
                <a:lnTo>
                  <a:pt x="1397" y="166751"/>
                </a:lnTo>
                <a:lnTo>
                  <a:pt x="13080" y="212471"/>
                </a:lnTo>
                <a:lnTo>
                  <a:pt x="36068" y="249682"/>
                </a:lnTo>
                <a:lnTo>
                  <a:pt x="69469" y="274320"/>
                </a:lnTo>
                <a:lnTo>
                  <a:pt x="90043" y="281686"/>
                </a:lnTo>
                <a:lnTo>
                  <a:pt x="93599" y="270129"/>
                </a:lnTo>
                <a:lnTo>
                  <a:pt x="77470" y="263017"/>
                </a:lnTo>
                <a:lnTo>
                  <a:pt x="63626" y="253238"/>
                </a:lnTo>
                <a:lnTo>
                  <a:pt x="35178" y="207010"/>
                </a:lnTo>
                <a:lnTo>
                  <a:pt x="26797" y="164211"/>
                </a:lnTo>
                <a:lnTo>
                  <a:pt x="25780" y="139446"/>
                </a:lnTo>
                <a:lnTo>
                  <a:pt x="26797" y="115316"/>
                </a:lnTo>
                <a:lnTo>
                  <a:pt x="35178" y="73660"/>
                </a:lnTo>
                <a:lnTo>
                  <a:pt x="63753" y="28194"/>
                </a:lnTo>
                <a:lnTo>
                  <a:pt x="94107" y="11430"/>
                </a:lnTo>
                <a:lnTo>
                  <a:pt x="90043" y="0"/>
                </a:lnTo>
                <a:close/>
              </a:path>
            </a:pathLst>
          </a:custGeom>
          <a:solidFill>
            <a:srgbClr val="000000"/>
          </a:solidFill>
        </p:spPr>
        <p:txBody>
          <a:bodyPr wrap="square" lIns="0" tIns="0" rIns="0" bIns="0" rtlCol="0"/>
          <a:lstStyle/>
          <a:p>
            <a:endParaRPr/>
          </a:p>
        </p:txBody>
      </p:sp>
      <p:sp>
        <p:nvSpPr>
          <p:cNvPr id="5" name="object 5"/>
          <p:cNvSpPr txBox="1"/>
          <p:nvPr/>
        </p:nvSpPr>
        <p:spPr>
          <a:xfrm>
            <a:off x="484733" y="240919"/>
            <a:ext cx="10812780" cy="3505200"/>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007A92"/>
                </a:solidFill>
                <a:latin typeface="Calibri"/>
                <a:cs typeface="Calibri"/>
              </a:rPr>
              <a:t>How</a:t>
            </a:r>
            <a:r>
              <a:rPr sz="3200" spc="-50" dirty="0">
                <a:solidFill>
                  <a:srgbClr val="007A92"/>
                </a:solidFill>
                <a:latin typeface="Calibri"/>
                <a:cs typeface="Calibri"/>
              </a:rPr>
              <a:t> </a:t>
            </a:r>
            <a:r>
              <a:rPr sz="3200" dirty="0">
                <a:solidFill>
                  <a:srgbClr val="007A92"/>
                </a:solidFill>
                <a:latin typeface="Calibri"/>
                <a:cs typeface="Calibri"/>
              </a:rPr>
              <a:t>do</a:t>
            </a:r>
            <a:r>
              <a:rPr sz="3200" spc="-10" dirty="0">
                <a:solidFill>
                  <a:srgbClr val="007A92"/>
                </a:solidFill>
                <a:latin typeface="Calibri"/>
                <a:cs typeface="Calibri"/>
              </a:rPr>
              <a:t> </a:t>
            </a:r>
            <a:r>
              <a:rPr sz="3200" dirty="0">
                <a:solidFill>
                  <a:srgbClr val="007A92"/>
                </a:solidFill>
                <a:latin typeface="Calibri"/>
                <a:cs typeface="Calibri"/>
              </a:rPr>
              <a:t>we</a:t>
            </a:r>
            <a:r>
              <a:rPr sz="3200" spc="-40" dirty="0">
                <a:solidFill>
                  <a:srgbClr val="007A92"/>
                </a:solidFill>
                <a:latin typeface="Calibri"/>
                <a:cs typeface="Calibri"/>
              </a:rPr>
              <a:t> </a:t>
            </a:r>
            <a:r>
              <a:rPr sz="3200" dirty="0">
                <a:solidFill>
                  <a:srgbClr val="007A92"/>
                </a:solidFill>
                <a:latin typeface="Calibri"/>
                <a:cs typeface="Calibri"/>
              </a:rPr>
              <a:t>model</a:t>
            </a:r>
            <a:r>
              <a:rPr sz="3200" spc="-25" dirty="0">
                <a:solidFill>
                  <a:srgbClr val="007A92"/>
                </a:solidFill>
                <a:latin typeface="Calibri"/>
                <a:cs typeface="Calibri"/>
              </a:rPr>
              <a:t> </a:t>
            </a:r>
            <a:r>
              <a:rPr sz="3200" dirty="0">
                <a:solidFill>
                  <a:srgbClr val="007A92"/>
                </a:solidFill>
                <a:latin typeface="Calibri"/>
                <a:cs typeface="Calibri"/>
              </a:rPr>
              <a:t>human</a:t>
            </a:r>
            <a:r>
              <a:rPr sz="3200" spc="25" dirty="0">
                <a:solidFill>
                  <a:srgbClr val="007A92"/>
                </a:solidFill>
                <a:latin typeface="Calibri"/>
                <a:cs typeface="Calibri"/>
              </a:rPr>
              <a:t> </a:t>
            </a:r>
            <a:r>
              <a:rPr sz="3200" spc="-10" dirty="0">
                <a:solidFill>
                  <a:srgbClr val="007A92"/>
                </a:solidFill>
                <a:latin typeface="Calibri"/>
                <a:cs typeface="Calibri"/>
              </a:rPr>
              <a:t>preferences?</a:t>
            </a:r>
            <a:endParaRPr sz="3200">
              <a:latin typeface="Calibri"/>
              <a:cs typeface="Calibri"/>
            </a:endParaRPr>
          </a:p>
          <a:p>
            <a:pPr>
              <a:lnSpc>
                <a:spcPct val="100000"/>
              </a:lnSpc>
              <a:spcBef>
                <a:spcPts val="40"/>
              </a:spcBef>
            </a:pPr>
            <a:endParaRPr sz="3600">
              <a:latin typeface="Calibri"/>
              <a:cs typeface="Calibri"/>
            </a:endParaRPr>
          </a:p>
          <a:p>
            <a:pPr marL="507365" marR="5080" indent="-342265">
              <a:lnSpc>
                <a:spcPct val="100800"/>
              </a:lnSpc>
              <a:buClr>
                <a:srgbClr val="8A1515"/>
              </a:buClr>
              <a:buFont typeface="Times New Roman"/>
              <a:buChar char="•"/>
              <a:tabLst>
                <a:tab pos="507365" algn="l"/>
                <a:tab pos="508000" algn="l"/>
                <a:tab pos="9513570" algn="l"/>
                <a:tab pos="9787890" algn="l"/>
              </a:tabLst>
            </a:pPr>
            <a:r>
              <a:rPr sz="2400" dirty="0">
                <a:latin typeface="Calibri"/>
                <a:cs typeface="Calibri"/>
              </a:rPr>
              <a:t>Awesome:</a:t>
            </a:r>
            <a:r>
              <a:rPr sz="2400" spc="-70" dirty="0">
                <a:latin typeface="Calibri"/>
                <a:cs typeface="Calibri"/>
              </a:rPr>
              <a:t> </a:t>
            </a:r>
            <a:r>
              <a:rPr sz="2400" dirty="0">
                <a:latin typeface="Calibri"/>
                <a:cs typeface="Calibri"/>
              </a:rPr>
              <a:t>now</a:t>
            </a:r>
            <a:r>
              <a:rPr sz="2400" spc="-65" dirty="0">
                <a:latin typeface="Calibri"/>
                <a:cs typeface="Calibri"/>
              </a:rPr>
              <a:t> </a:t>
            </a:r>
            <a:r>
              <a:rPr sz="2400" dirty="0">
                <a:latin typeface="Calibri"/>
                <a:cs typeface="Calibri"/>
              </a:rPr>
              <a:t>for</a:t>
            </a:r>
            <a:r>
              <a:rPr sz="2400" spc="-35" dirty="0">
                <a:latin typeface="Calibri"/>
                <a:cs typeface="Calibri"/>
              </a:rPr>
              <a:t> </a:t>
            </a:r>
            <a:r>
              <a:rPr sz="2400" dirty="0">
                <a:latin typeface="Calibri"/>
                <a:cs typeface="Calibri"/>
              </a:rPr>
              <a:t>any</a:t>
            </a:r>
            <a:r>
              <a:rPr sz="2400" spc="-30" dirty="0">
                <a:latin typeface="Calibri"/>
                <a:cs typeface="Calibri"/>
              </a:rPr>
              <a:t> </a:t>
            </a:r>
            <a:r>
              <a:rPr sz="2400" b="1" dirty="0">
                <a:latin typeface="Calibri"/>
                <a:cs typeface="Calibri"/>
              </a:rPr>
              <a:t>arbitrary,</a:t>
            </a:r>
            <a:r>
              <a:rPr sz="2400" b="1" spc="-25" dirty="0">
                <a:latin typeface="Calibri"/>
                <a:cs typeface="Calibri"/>
              </a:rPr>
              <a:t> </a:t>
            </a:r>
            <a:r>
              <a:rPr sz="2400" b="1" spc="-15" dirty="0">
                <a:latin typeface="Calibri"/>
                <a:cs typeface="Calibri"/>
              </a:rPr>
              <a:t>non-</a:t>
            </a:r>
            <a:r>
              <a:rPr sz="2400" b="1" dirty="0">
                <a:latin typeface="Calibri"/>
                <a:cs typeface="Calibri"/>
              </a:rPr>
              <a:t>differentiable</a:t>
            </a:r>
            <a:r>
              <a:rPr sz="2400" b="1" spc="20" dirty="0">
                <a:latin typeface="Calibri"/>
                <a:cs typeface="Calibri"/>
              </a:rPr>
              <a:t> </a:t>
            </a:r>
            <a:r>
              <a:rPr sz="2400" b="1" dirty="0">
                <a:latin typeface="Calibri"/>
                <a:cs typeface="Calibri"/>
              </a:rPr>
              <a:t>reward</a:t>
            </a:r>
            <a:r>
              <a:rPr sz="2400" b="1" spc="-35" dirty="0">
                <a:latin typeface="Calibri"/>
                <a:cs typeface="Calibri"/>
              </a:rPr>
              <a:t> </a:t>
            </a:r>
            <a:r>
              <a:rPr sz="2400" b="1" dirty="0">
                <a:latin typeface="Calibri"/>
                <a:cs typeface="Calibri"/>
              </a:rPr>
              <a:t>function</a:t>
            </a:r>
            <a:r>
              <a:rPr sz="2400" b="1" spc="-10" dirty="0">
                <a:latin typeface="Calibri"/>
                <a:cs typeface="Calibri"/>
              </a:rPr>
              <a:t> </a:t>
            </a:r>
            <a:r>
              <a:rPr sz="2400" spc="-50" dirty="0">
                <a:latin typeface="Cambria Math"/>
                <a:cs typeface="Cambria Math"/>
              </a:rPr>
              <a:t>𝑅</a:t>
            </a:r>
            <a:r>
              <a:rPr sz="2400" dirty="0">
                <a:latin typeface="Cambria Math"/>
                <a:cs typeface="Cambria Math"/>
              </a:rPr>
              <a:t>	</a:t>
            </a:r>
            <a:r>
              <a:rPr sz="2400" spc="-50" dirty="0">
                <a:latin typeface="Cambria Math"/>
                <a:cs typeface="Cambria Math"/>
              </a:rPr>
              <a:t>𝑠</a:t>
            </a:r>
            <a:r>
              <a:rPr sz="2400" dirty="0">
                <a:latin typeface="Cambria Math"/>
                <a:cs typeface="Cambria Math"/>
              </a:rPr>
              <a:t>	</a:t>
            </a:r>
            <a:r>
              <a:rPr sz="2400" dirty="0">
                <a:latin typeface="Calibri"/>
                <a:cs typeface="Calibri"/>
              </a:rPr>
              <a:t>,</a:t>
            </a:r>
            <a:r>
              <a:rPr sz="2400" spc="-15" dirty="0">
                <a:latin typeface="Calibri"/>
                <a:cs typeface="Calibri"/>
              </a:rPr>
              <a:t> </a:t>
            </a:r>
            <a:r>
              <a:rPr sz="2400" dirty="0">
                <a:latin typeface="Calibri"/>
                <a:cs typeface="Calibri"/>
              </a:rPr>
              <a:t>we</a:t>
            </a:r>
            <a:r>
              <a:rPr sz="2400" spc="-10" dirty="0">
                <a:latin typeface="Calibri"/>
                <a:cs typeface="Calibri"/>
              </a:rPr>
              <a:t> </a:t>
            </a:r>
            <a:r>
              <a:rPr sz="2400" spc="-30" dirty="0">
                <a:latin typeface="Calibri"/>
                <a:cs typeface="Calibri"/>
              </a:rPr>
              <a:t>can </a:t>
            </a:r>
            <a:r>
              <a:rPr sz="2400" dirty="0">
                <a:latin typeface="Calibri"/>
                <a:cs typeface="Calibri"/>
              </a:rPr>
              <a:t>train</a:t>
            </a:r>
            <a:r>
              <a:rPr sz="2400" spc="-35" dirty="0">
                <a:latin typeface="Calibri"/>
                <a:cs typeface="Calibri"/>
              </a:rPr>
              <a:t> </a:t>
            </a:r>
            <a:r>
              <a:rPr sz="2400" dirty="0">
                <a:latin typeface="Calibri"/>
                <a:cs typeface="Calibri"/>
              </a:rPr>
              <a:t>our</a:t>
            </a:r>
            <a:r>
              <a:rPr sz="2400" spc="-5" dirty="0">
                <a:latin typeface="Calibri"/>
                <a:cs typeface="Calibri"/>
              </a:rPr>
              <a:t> </a:t>
            </a:r>
            <a:r>
              <a:rPr sz="2400" dirty="0">
                <a:latin typeface="Calibri"/>
                <a:cs typeface="Calibri"/>
              </a:rPr>
              <a:t>language</a:t>
            </a:r>
            <a:r>
              <a:rPr sz="2400" spc="-20" dirty="0">
                <a:latin typeface="Calibri"/>
                <a:cs typeface="Calibri"/>
              </a:rPr>
              <a:t> </a:t>
            </a:r>
            <a:r>
              <a:rPr sz="2400" dirty="0">
                <a:latin typeface="Calibri"/>
                <a:cs typeface="Calibri"/>
              </a:rPr>
              <a:t>model</a:t>
            </a:r>
            <a:r>
              <a:rPr sz="2400" spc="-15" dirty="0">
                <a:latin typeface="Calibri"/>
                <a:cs typeface="Calibri"/>
              </a:rPr>
              <a:t> </a:t>
            </a:r>
            <a:r>
              <a:rPr sz="2400" dirty="0">
                <a:latin typeface="Calibri"/>
                <a:cs typeface="Calibri"/>
              </a:rPr>
              <a:t>to</a:t>
            </a:r>
            <a:r>
              <a:rPr sz="2400" spc="-40" dirty="0">
                <a:latin typeface="Calibri"/>
                <a:cs typeface="Calibri"/>
              </a:rPr>
              <a:t> </a:t>
            </a:r>
            <a:r>
              <a:rPr sz="2400" dirty="0">
                <a:latin typeface="Calibri"/>
                <a:cs typeface="Calibri"/>
              </a:rPr>
              <a:t>maximize</a:t>
            </a:r>
            <a:r>
              <a:rPr sz="2400" spc="-40" dirty="0">
                <a:latin typeface="Calibri"/>
                <a:cs typeface="Calibri"/>
              </a:rPr>
              <a:t> </a:t>
            </a:r>
            <a:r>
              <a:rPr sz="2400" dirty="0">
                <a:latin typeface="Calibri"/>
                <a:cs typeface="Calibri"/>
              </a:rPr>
              <a:t>expected</a:t>
            </a:r>
            <a:r>
              <a:rPr sz="2400" spc="-30" dirty="0">
                <a:latin typeface="Calibri"/>
                <a:cs typeface="Calibri"/>
              </a:rPr>
              <a:t> </a:t>
            </a:r>
            <a:r>
              <a:rPr sz="2400" spc="-10" dirty="0">
                <a:latin typeface="Calibri"/>
                <a:cs typeface="Calibri"/>
              </a:rPr>
              <a:t>reward.</a:t>
            </a:r>
            <a:endParaRPr sz="2400">
              <a:latin typeface="Calibri"/>
              <a:cs typeface="Calibri"/>
            </a:endParaRPr>
          </a:p>
          <a:p>
            <a:pPr marL="507365" indent="-342265">
              <a:lnSpc>
                <a:spcPct val="100000"/>
              </a:lnSpc>
              <a:spcBef>
                <a:spcPts val="595"/>
              </a:spcBef>
              <a:buClr>
                <a:srgbClr val="8A1515"/>
              </a:buClr>
              <a:buFont typeface="Times New Roman"/>
              <a:buChar char="•"/>
              <a:tabLst>
                <a:tab pos="507365" algn="l"/>
                <a:tab pos="508000" algn="l"/>
              </a:tabLst>
            </a:pPr>
            <a:r>
              <a:rPr sz="2400" dirty="0">
                <a:latin typeface="Calibri"/>
                <a:cs typeface="Calibri"/>
              </a:rPr>
              <a:t>Not</a:t>
            </a:r>
            <a:r>
              <a:rPr sz="2400" spc="-30" dirty="0">
                <a:latin typeface="Calibri"/>
                <a:cs typeface="Calibri"/>
              </a:rPr>
              <a:t> </a:t>
            </a:r>
            <a:r>
              <a:rPr sz="2400" dirty="0">
                <a:latin typeface="Calibri"/>
                <a:cs typeface="Calibri"/>
              </a:rPr>
              <a:t>so</a:t>
            </a:r>
            <a:r>
              <a:rPr sz="2400" spc="-45" dirty="0">
                <a:latin typeface="Calibri"/>
                <a:cs typeface="Calibri"/>
              </a:rPr>
              <a:t> </a:t>
            </a:r>
            <a:r>
              <a:rPr sz="2400" dirty="0">
                <a:latin typeface="Calibri"/>
                <a:cs typeface="Calibri"/>
              </a:rPr>
              <a:t>fast!</a:t>
            </a:r>
            <a:r>
              <a:rPr sz="2400" spc="-45" dirty="0">
                <a:latin typeface="Calibri"/>
                <a:cs typeface="Calibri"/>
              </a:rPr>
              <a:t> </a:t>
            </a:r>
            <a:r>
              <a:rPr sz="2400" dirty="0">
                <a:latin typeface="Calibri"/>
                <a:cs typeface="Calibri"/>
              </a:rPr>
              <a:t>(Why</a:t>
            </a:r>
            <a:r>
              <a:rPr sz="2400" spc="-25" dirty="0">
                <a:latin typeface="Calibri"/>
                <a:cs typeface="Calibri"/>
              </a:rPr>
              <a:t> </a:t>
            </a:r>
            <a:r>
              <a:rPr sz="2400" spc="-20" dirty="0">
                <a:latin typeface="Calibri"/>
                <a:cs typeface="Calibri"/>
              </a:rPr>
              <a:t>not?)</a:t>
            </a:r>
            <a:endParaRPr sz="2400">
              <a:latin typeface="Calibri"/>
              <a:cs typeface="Calibri"/>
            </a:endParaRPr>
          </a:p>
          <a:p>
            <a:pPr marL="507365" indent="-342265">
              <a:lnSpc>
                <a:spcPct val="100000"/>
              </a:lnSpc>
              <a:spcBef>
                <a:spcPts val="600"/>
              </a:spcBef>
              <a:buClr>
                <a:srgbClr val="8A1515"/>
              </a:buClr>
              <a:buFont typeface="Times New Roman"/>
              <a:buChar char="•"/>
              <a:tabLst>
                <a:tab pos="507365" algn="l"/>
                <a:tab pos="508000" algn="l"/>
              </a:tabLst>
            </a:pPr>
            <a:r>
              <a:rPr sz="2400" b="1" dirty="0">
                <a:solidFill>
                  <a:srgbClr val="C00000"/>
                </a:solidFill>
                <a:latin typeface="Calibri"/>
                <a:cs typeface="Calibri"/>
              </a:rPr>
              <a:t>Problem</a:t>
            </a:r>
            <a:r>
              <a:rPr sz="2400" b="1" spc="-25" dirty="0">
                <a:solidFill>
                  <a:srgbClr val="C00000"/>
                </a:solidFill>
                <a:latin typeface="Calibri"/>
                <a:cs typeface="Calibri"/>
              </a:rPr>
              <a:t> </a:t>
            </a:r>
            <a:r>
              <a:rPr sz="2400" b="1" dirty="0">
                <a:solidFill>
                  <a:srgbClr val="C00000"/>
                </a:solidFill>
                <a:latin typeface="Calibri"/>
                <a:cs typeface="Calibri"/>
              </a:rPr>
              <a:t>1:</a:t>
            </a:r>
            <a:r>
              <a:rPr sz="2400" b="1" spc="-5" dirty="0">
                <a:solidFill>
                  <a:srgbClr val="C00000"/>
                </a:solidFill>
                <a:latin typeface="Calibri"/>
                <a:cs typeface="Calibri"/>
              </a:rPr>
              <a:t> </a:t>
            </a:r>
            <a:r>
              <a:rPr sz="2400" spc="-20" dirty="0">
                <a:latin typeface="Calibri"/>
                <a:cs typeface="Calibri"/>
              </a:rPr>
              <a:t>human-</a:t>
            </a:r>
            <a:r>
              <a:rPr sz="2400" spc="-15" dirty="0">
                <a:latin typeface="Calibri"/>
                <a:cs typeface="Calibri"/>
              </a:rPr>
              <a:t>in-</a:t>
            </a:r>
            <a:r>
              <a:rPr sz="2400" spc="-20" dirty="0">
                <a:latin typeface="Calibri"/>
                <a:cs typeface="Calibri"/>
              </a:rPr>
              <a:t>the-</a:t>
            </a:r>
            <a:r>
              <a:rPr sz="2400" dirty="0">
                <a:latin typeface="Calibri"/>
                <a:cs typeface="Calibri"/>
              </a:rPr>
              <a:t>loop</a:t>
            </a:r>
            <a:r>
              <a:rPr sz="2400" spc="55" dirty="0">
                <a:latin typeface="Calibri"/>
                <a:cs typeface="Calibri"/>
              </a:rPr>
              <a:t> </a:t>
            </a:r>
            <a:r>
              <a:rPr sz="2400" dirty="0">
                <a:latin typeface="Calibri"/>
                <a:cs typeface="Calibri"/>
              </a:rPr>
              <a:t>is</a:t>
            </a:r>
            <a:r>
              <a:rPr sz="2400" spc="10" dirty="0">
                <a:latin typeface="Calibri"/>
                <a:cs typeface="Calibri"/>
              </a:rPr>
              <a:t> </a:t>
            </a:r>
            <a:r>
              <a:rPr sz="2400" spc="-10" dirty="0">
                <a:latin typeface="Calibri"/>
                <a:cs typeface="Calibri"/>
              </a:rPr>
              <a:t>expensive!</a:t>
            </a:r>
            <a:endParaRPr sz="2400">
              <a:latin typeface="Calibri"/>
              <a:cs typeface="Calibri"/>
            </a:endParaRPr>
          </a:p>
          <a:p>
            <a:pPr marL="850900" lvl="1" indent="-229235">
              <a:lnSpc>
                <a:spcPct val="100000"/>
              </a:lnSpc>
              <a:spcBef>
                <a:spcPts val="600"/>
              </a:spcBef>
              <a:buClr>
                <a:srgbClr val="007A92"/>
              </a:buClr>
              <a:buFont typeface="Times New Roman"/>
              <a:buChar char="•"/>
              <a:tabLst>
                <a:tab pos="851535" algn="l"/>
              </a:tabLst>
            </a:pPr>
            <a:r>
              <a:rPr sz="2400" b="1" dirty="0">
                <a:solidFill>
                  <a:srgbClr val="C00000"/>
                </a:solidFill>
                <a:latin typeface="Calibri"/>
                <a:cs typeface="Calibri"/>
              </a:rPr>
              <a:t>Solution:</a:t>
            </a:r>
            <a:r>
              <a:rPr sz="2400" b="1" spc="-60" dirty="0">
                <a:solidFill>
                  <a:srgbClr val="C00000"/>
                </a:solidFill>
                <a:latin typeface="Calibri"/>
                <a:cs typeface="Calibri"/>
              </a:rPr>
              <a:t> </a:t>
            </a:r>
            <a:r>
              <a:rPr sz="2400" dirty="0">
                <a:latin typeface="Calibri"/>
                <a:cs typeface="Calibri"/>
              </a:rPr>
              <a:t>instead</a:t>
            </a:r>
            <a:r>
              <a:rPr sz="2400" spc="-40" dirty="0">
                <a:latin typeface="Calibri"/>
                <a:cs typeface="Calibri"/>
              </a:rPr>
              <a:t> </a:t>
            </a:r>
            <a:r>
              <a:rPr sz="2400" dirty="0">
                <a:latin typeface="Calibri"/>
                <a:cs typeface="Calibri"/>
              </a:rPr>
              <a:t>of</a:t>
            </a:r>
            <a:r>
              <a:rPr sz="2400" spc="-35" dirty="0">
                <a:latin typeface="Calibri"/>
                <a:cs typeface="Calibri"/>
              </a:rPr>
              <a:t> </a:t>
            </a:r>
            <a:r>
              <a:rPr sz="2400" dirty="0">
                <a:latin typeface="Calibri"/>
                <a:cs typeface="Calibri"/>
              </a:rPr>
              <a:t>directly</a:t>
            </a:r>
            <a:r>
              <a:rPr sz="2400" spc="-65" dirty="0">
                <a:latin typeface="Calibri"/>
                <a:cs typeface="Calibri"/>
              </a:rPr>
              <a:t> </a:t>
            </a:r>
            <a:r>
              <a:rPr sz="2400" dirty="0">
                <a:latin typeface="Calibri"/>
                <a:cs typeface="Calibri"/>
              </a:rPr>
              <a:t>asking</a:t>
            </a:r>
            <a:r>
              <a:rPr sz="2400" spc="-60" dirty="0">
                <a:latin typeface="Calibri"/>
                <a:cs typeface="Calibri"/>
              </a:rPr>
              <a:t> </a:t>
            </a:r>
            <a:r>
              <a:rPr sz="2400" dirty="0">
                <a:latin typeface="Calibri"/>
                <a:cs typeface="Calibri"/>
              </a:rPr>
              <a:t>humans</a:t>
            </a:r>
            <a:r>
              <a:rPr sz="2400" spc="-40" dirty="0">
                <a:latin typeface="Calibri"/>
                <a:cs typeface="Calibri"/>
              </a:rPr>
              <a:t> </a:t>
            </a:r>
            <a:r>
              <a:rPr sz="2400" dirty="0">
                <a:latin typeface="Calibri"/>
                <a:cs typeface="Calibri"/>
              </a:rPr>
              <a:t>for</a:t>
            </a:r>
            <a:r>
              <a:rPr sz="2400" spc="-30" dirty="0">
                <a:latin typeface="Calibri"/>
                <a:cs typeface="Calibri"/>
              </a:rPr>
              <a:t> </a:t>
            </a:r>
            <a:r>
              <a:rPr sz="2400" dirty="0">
                <a:latin typeface="Calibri"/>
                <a:cs typeface="Calibri"/>
              </a:rPr>
              <a:t>preferences,</a:t>
            </a:r>
            <a:r>
              <a:rPr sz="2400" spc="15" dirty="0">
                <a:latin typeface="Calibri"/>
                <a:cs typeface="Calibri"/>
              </a:rPr>
              <a:t> </a:t>
            </a:r>
            <a:r>
              <a:rPr sz="2400" b="1" dirty="0">
                <a:latin typeface="Calibri"/>
                <a:cs typeface="Calibri"/>
              </a:rPr>
              <a:t>model</a:t>
            </a:r>
            <a:r>
              <a:rPr sz="2400" b="1" spc="-60" dirty="0">
                <a:latin typeface="Calibri"/>
                <a:cs typeface="Calibri"/>
              </a:rPr>
              <a:t> </a:t>
            </a:r>
            <a:r>
              <a:rPr sz="2400" b="1" spc="-10" dirty="0">
                <a:latin typeface="Calibri"/>
                <a:cs typeface="Calibri"/>
              </a:rPr>
              <a:t>their</a:t>
            </a:r>
            <a:endParaRPr sz="2400">
              <a:latin typeface="Calibri"/>
              <a:cs typeface="Calibri"/>
            </a:endParaRPr>
          </a:p>
          <a:p>
            <a:pPr marL="850900">
              <a:lnSpc>
                <a:spcPct val="100000"/>
              </a:lnSpc>
            </a:pPr>
            <a:r>
              <a:rPr sz="2400" b="1" dirty="0">
                <a:latin typeface="Calibri"/>
                <a:cs typeface="Calibri"/>
              </a:rPr>
              <a:t>preferences</a:t>
            </a:r>
            <a:r>
              <a:rPr sz="2400" b="1" spc="-35" dirty="0">
                <a:latin typeface="Calibri"/>
                <a:cs typeface="Calibri"/>
              </a:rPr>
              <a:t> </a:t>
            </a:r>
            <a:r>
              <a:rPr sz="2400" dirty="0">
                <a:latin typeface="Calibri"/>
                <a:cs typeface="Calibri"/>
              </a:rPr>
              <a:t>as</a:t>
            </a:r>
            <a:r>
              <a:rPr sz="2400" spc="-40" dirty="0">
                <a:latin typeface="Calibri"/>
                <a:cs typeface="Calibri"/>
              </a:rPr>
              <a:t> </a:t>
            </a:r>
            <a:r>
              <a:rPr sz="2400" dirty="0">
                <a:latin typeface="Calibri"/>
                <a:cs typeface="Calibri"/>
              </a:rPr>
              <a:t>a</a:t>
            </a:r>
            <a:r>
              <a:rPr sz="2400" spc="-35" dirty="0">
                <a:latin typeface="Calibri"/>
                <a:cs typeface="Calibri"/>
              </a:rPr>
              <a:t> </a:t>
            </a:r>
            <a:r>
              <a:rPr sz="2400" dirty="0">
                <a:latin typeface="Calibri"/>
                <a:cs typeface="Calibri"/>
              </a:rPr>
              <a:t>separate</a:t>
            </a:r>
            <a:r>
              <a:rPr sz="2400" spc="-45" dirty="0">
                <a:latin typeface="Calibri"/>
                <a:cs typeface="Calibri"/>
              </a:rPr>
              <a:t> </a:t>
            </a:r>
            <a:r>
              <a:rPr sz="2400" dirty="0">
                <a:latin typeface="Calibri"/>
                <a:cs typeface="Calibri"/>
              </a:rPr>
              <a:t>(NLP)</a:t>
            </a:r>
            <a:r>
              <a:rPr sz="2400" spc="-60" dirty="0">
                <a:latin typeface="Calibri"/>
                <a:cs typeface="Calibri"/>
              </a:rPr>
              <a:t> </a:t>
            </a:r>
            <a:r>
              <a:rPr sz="2400" dirty="0">
                <a:latin typeface="Calibri"/>
                <a:cs typeface="Calibri"/>
              </a:rPr>
              <a:t>problem!</a:t>
            </a:r>
            <a:r>
              <a:rPr sz="2400" spc="-20" dirty="0">
                <a:latin typeface="Calibri"/>
                <a:cs typeface="Calibri"/>
              </a:rPr>
              <a:t> </a:t>
            </a:r>
            <a:r>
              <a:rPr sz="2400" dirty="0">
                <a:latin typeface="Calibri"/>
                <a:cs typeface="Calibri"/>
              </a:rPr>
              <a:t>[</a:t>
            </a:r>
            <a:r>
              <a:rPr sz="2400" u="sng" dirty="0">
                <a:solidFill>
                  <a:srgbClr val="007A92"/>
                </a:solidFill>
                <a:uFill>
                  <a:solidFill>
                    <a:srgbClr val="007A92"/>
                  </a:solidFill>
                </a:uFill>
                <a:latin typeface="Calibri"/>
                <a:cs typeface="Calibri"/>
              </a:rPr>
              <a:t>Knox</a:t>
            </a:r>
            <a:r>
              <a:rPr sz="2400" u="sng" spc="-3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and</a:t>
            </a:r>
            <a:r>
              <a:rPr sz="2400" u="sng" spc="-2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Stone,</a:t>
            </a:r>
            <a:r>
              <a:rPr sz="2400" u="sng" spc="-45" dirty="0">
                <a:solidFill>
                  <a:srgbClr val="007A92"/>
                </a:solidFill>
                <a:uFill>
                  <a:solidFill>
                    <a:srgbClr val="007A92"/>
                  </a:solidFill>
                </a:uFill>
                <a:latin typeface="Calibri"/>
                <a:cs typeface="Calibri"/>
              </a:rPr>
              <a:t> </a:t>
            </a:r>
            <a:r>
              <a:rPr sz="2400" u="sng" spc="-10" dirty="0">
                <a:solidFill>
                  <a:srgbClr val="007A92"/>
                </a:solidFill>
                <a:uFill>
                  <a:solidFill>
                    <a:srgbClr val="007A92"/>
                  </a:solidFill>
                </a:uFill>
                <a:latin typeface="Calibri"/>
                <a:cs typeface="Calibri"/>
              </a:rPr>
              <a:t>2009</a:t>
            </a:r>
            <a:r>
              <a:rPr sz="2400" spc="-10" dirty="0">
                <a:latin typeface="Calibri"/>
                <a:cs typeface="Calibri"/>
              </a:rPr>
              <a:t>]</a:t>
            </a:r>
            <a:endParaRPr sz="2400">
              <a:latin typeface="Calibri"/>
              <a:cs typeface="Calibri"/>
            </a:endParaRPr>
          </a:p>
        </p:txBody>
      </p:sp>
      <p:sp>
        <p:nvSpPr>
          <p:cNvPr id="6" name="object 6"/>
          <p:cNvSpPr txBox="1"/>
          <p:nvPr/>
        </p:nvSpPr>
        <p:spPr>
          <a:xfrm>
            <a:off x="5298947" y="3901566"/>
            <a:ext cx="2955290" cy="2082164"/>
          </a:xfrm>
          <a:prstGeom prst="rect">
            <a:avLst/>
          </a:prstGeom>
        </p:spPr>
        <p:txBody>
          <a:bodyPr vert="horz" wrap="square" lIns="0" tIns="12700" rIns="0" bIns="0" rtlCol="0">
            <a:spAutoFit/>
          </a:bodyPr>
          <a:lstStyle/>
          <a:p>
            <a:pPr marL="38100" marR="30480">
              <a:lnSpc>
                <a:spcPct val="100000"/>
              </a:lnSpc>
              <a:spcBef>
                <a:spcPts val="100"/>
              </a:spcBef>
            </a:pPr>
            <a:r>
              <a:rPr sz="2000" dirty="0">
                <a:latin typeface="Courier New"/>
                <a:cs typeface="Courier New"/>
              </a:rPr>
              <a:t>The</a:t>
            </a:r>
            <a:r>
              <a:rPr sz="2000" spc="-45" dirty="0">
                <a:latin typeface="Courier New"/>
                <a:cs typeface="Courier New"/>
              </a:rPr>
              <a:t> </a:t>
            </a:r>
            <a:r>
              <a:rPr sz="2000" dirty="0">
                <a:latin typeface="Courier New"/>
                <a:cs typeface="Courier New"/>
              </a:rPr>
              <a:t>Bay</a:t>
            </a:r>
            <a:r>
              <a:rPr sz="2000" spc="-25" dirty="0">
                <a:latin typeface="Courier New"/>
                <a:cs typeface="Courier New"/>
              </a:rPr>
              <a:t> </a:t>
            </a:r>
            <a:r>
              <a:rPr sz="2000" dirty="0">
                <a:latin typeface="Courier New"/>
                <a:cs typeface="Courier New"/>
              </a:rPr>
              <a:t>Area</a:t>
            </a:r>
            <a:r>
              <a:rPr sz="2000" spc="-30" dirty="0">
                <a:latin typeface="Courier New"/>
                <a:cs typeface="Courier New"/>
              </a:rPr>
              <a:t> </a:t>
            </a:r>
            <a:r>
              <a:rPr sz="2000" spc="-25" dirty="0">
                <a:latin typeface="Courier New"/>
                <a:cs typeface="Courier New"/>
              </a:rPr>
              <a:t>has </a:t>
            </a:r>
            <a:r>
              <a:rPr sz="2000" dirty="0">
                <a:latin typeface="Courier New"/>
                <a:cs typeface="Courier New"/>
              </a:rPr>
              <a:t>good</a:t>
            </a:r>
            <a:r>
              <a:rPr sz="2000" spc="-70" dirty="0">
                <a:latin typeface="Courier New"/>
                <a:cs typeface="Courier New"/>
              </a:rPr>
              <a:t> </a:t>
            </a:r>
            <a:r>
              <a:rPr sz="2000" dirty="0">
                <a:latin typeface="Courier New"/>
                <a:cs typeface="Courier New"/>
              </a:rPr>
              <a:t>weather</a:t>
            </a:r>
            <a:r>
              <a:rPr sz="2000" spc="-45" dirty="0">
                <a:latin typeface="Courier New"/>
                <a:cs typeface="Courier New"/>
              </a:rPr>
              <a:t> </a:t>
            </a:r>
            <a:r>
              <a:rPr sz="2000" dirty="0">
                <a:latin typeface="Courier New"/>
                <a:cs typeface="Courier New"/>
              </a:rPr>
              <a:t>but</a:t>
            </a:r>
            <a:r>
              <a:rPr sz="2000" spc="-45" dirty="0">
                <a:latin typeface="Courier New"/>
                <a:cs typeface="Courier New"/>
              </a:rPr>
              <a:t> </a:t>
            </a:r>
            <a:r>
              <a:rPr sz="2000" spc="-25" dirty="0">
                <a:latin typeface="Courier New"/>
                <a:cs typeface="Courier New"/>
              </a:rPr>
              <a:t>is </a:t>
            </a:r>
            <a:r>
              <a:rPr sz="2000" dirty="0">
                <a:latin typeface="Courier New"/>
                <a:cs typeface="Courier New"/>
              </a:rPr>
              <a:t>prone</a:t>
            </a:r>
            <a:r>
              <a:rPr sz="2000" spc="-50" dirty="0">
                <a:latin typeface="Courier New"/>
                <a:cs typeface="Courier New"/>
              </a:rPr>
              <a:t> </a:t>
            </a:r>
            <a:r>
              <a:rPr sz="2000" spc="-25" dirty="0">
                <a:latin typeface="Courier New"/>
                <a:cs typeface="Courier New"/>
              </a:rPr>
              <a:t>to </a:t>
            </a:r>
            <a:r>
              <a:rPr sz="2000" dirty="0">
                <a:latin typeface="Courier New"/>
                <a:cs typeface="Courier New"/>
              </a:rPr>
              <a:t>earthquakes</a:t>
            </a:r>
            <a:r>
              <a:rPr sz="2000" spc="-114" dirty="0">
                <a:latin typeface="Courier New"/>
                <a:cs typeface="Courier New"/>
              </a:rPr>
              <a:t> </a:t>
            </a:r>
            <a:r>
              <a:rPr sz="2000" spc="-25" dirty="0">
                <a:latin typeface="Courier New"/>
                <a:cs typeface="Courier New"/>
              </a:rPr>
              <a:t>and </a:t>
            </a:r>
            <a:r>
              <a:rPr sz="2000" spc="-10" dirty="0">
                <a:latin typeface="Courier New"/>
                <a:cs typeface="Courier New"/>
              </a:rPr>
              <a:t>wildfires.</a:t>
            </a:r>
            <a:endParaRPr sz="2000">
              <a:latin typeface="Courier New"/>
              <a:cs typeface="Courier New"/>
            </a:endParaRPr>
          </a:p>
          <a:p>
            <a:pPr marR="439420" algn="ctr">
              <a:lnSpc>
                <a:spcPct val="100000"/>
              </a:lnSpc>
              <a:spcBef>
                <a:spcPts val="355"/>
              </a:spcBef>
            </a:pPr>
            <a:r>
              <a:rPr sz="3200" spc="-25" dirty="0">
                <a:latin typeface="Cambria Math"/>
                <a:cs typeface="Cambria Math"/>
              </a:rPr>
              <a:t>𝑠</a:t>
            </a:r>
            <a:r>
              <a:rPr sz="3525" spc="-37" baseline="-11820" dirty="0">
                <a:latin typeface="Cambria Math"/>
                <a:cs typeface="Cambria Math"/>
              </a:rPr>
              <a:t>2</a:t>
            </a:r>
            <a:endParaRPr sz="3525" baseline="-11820">
              <a:latin typeface="Cambria Math"/>
              <a:cs typeface="Cambria Math"/>
            </a:endParaRPr>
          </a:p>
        </p:txBody>
      </p:sp>
      <p:sp>
        <p:nvSpPr>
          <p:cNvPr id="7" name="object 7"/>
          <p:cNvSpPr/>
          <p:nvPr/>
        </p:nvSpPr>
        <p:spPr>
          <a:xfrm>
            <a:off x="2837942" y="6086855"/>
            <a:ext cx="126364" cy="376555"/>
          </a:xfrm>
          <a:custGeom>
            <a:avLst/>
            <a:gdLst/>
            <a:ahLst/>
            <a:cxnLst/>
            <a:rect l="l" t="t" r="r" b="b"/>
            <a:pathLst>
              <a:path w="126364" h="376554">
                <a:moveTo>
                  <a:pt x="5333" y="0"/>
                </a:moveTo>
                <a:lnTo>
                  <a:pt x="0" y="15252"/>
                </a:lnTo>
                <a:lnTo>
                  <a:pt x="21843" y="24701"/>
                </a:lnTo>
                <a:lnTo>
                  <a:pt x="40639" y="37782"/>
                </a:lnTo>
                <a:lnTo>
                  <a:pt x="69087" y="74841"/>
                </a:lnTo>
                <a:lnTo>
                  <a:pt x="85851" y="124841"/>
                </a:lnTo>
                <a:lnTo>
                  <a:pt x="91312" y="186182"/>
                </a:lnTo>
                <a:lnTo>
                  <a:pt x="89915" y="219354"/>
                </a:lnTo>
                <a:lnTo>
                  <a:pt x="78739" y="276567"/>
                </a:lnTo>
                <a:lnTo>
                  <a:pt x="56387" y="321246"/>
                </a:lnTo>
                <a:lnTo>
                  <a:pt x="22097" y="351383"/>
                </a:lnTo>
                <a:lnTo>
                  <a:pt x="634" y="360883"/>
                </a:lnTo>
                <a:lnTo>
                  <a:pt x="5333" y="376135"/>
                </a:lnTo>
                <a:lnTo>
                  <a:pt x="56895" y="352069"/>
                </a:lnTo>
                <a:lnTo>
                  <a:pt x="94868" y="310400"/>
                </a:lnTo>
                <a:lnTo>
                  <a:pt x="118109" y="254622"/>
                </a:lnTo>
                <a:lnTo>
                  <a:pt x="125856" y="188163"/>
                </a:lnTo>
                <a:lnTo>
                  <a:pt x="123951" y="153682"/>
                </a:lnTo>
                <a:lnTo>
                  <a:pt x="108331" y="92557"/>
                </a:lnTo>
                <a:lnTo>
                  <a:pt x="77469" y="42799"/>
                </a:lnTo>
                <a:lnTo>
                  <a:pt x="32765" y="9842"/>
                </a:lnTo>
                <a:lnTo>
                  <a:pt x="5333" y="0"/>
                </a:lnTo>
                <a:close/>
              </a:path>
            </a:pathLst>
          </a:custGeom>
          <a:solidFill>
            <a:srgbClr val="000000"/>
          </a:solidFill>
        </p:spPr>
        <p:txBody>
          <a:bodyPr wrap="square" lIns="0" tIns="0" rIns="0" bIns="0" rtlCol="0"/>
          <a:lstStyle/>
          <a:p>
            <a:endParaRPr/>
          </a:p>
        </p:txBody>
      </p:sp>
      <p:sp>
        <p:nvSpPr>
          <p:cNvPr id="8" name="object 8"/>
          <p:cNvSpPr/>
          <p:nvPr/>
        </p:nvSpPr>
        <p:spPr>
          <a:xfrm>
            <a:off x="2339339" y="6086855"/>
            <a:ext cx="126364" cy="376555"/>
          </a:xfrm>
          <a:custGeom>
            <a:avLst/>
            <a:gdLst/>
            <a:ahLst/>
            <a:cxnLst/>
            <a:rect l="l" t="t" r="r" b="b"/>
            <a:pathLst>
              <a:path w="126364" h="376554">
                <a:moveTo>
                  <a:pt x="120523" y="0"/>
                </a:moveTo>
                <a:lnTo>
                  <a:pt x="69087" y="24117"/>
                </a:lnTo>
                <a:lnTo>
                  <a:pt x="31115" y="65913"/>
                </a:lnTo>
                <a:lnTo>
                  <a:pt x="7747" y="121818"/>
                </a:lnTo>
                <a:lnTo>
                  <a:pt x="0" y="188163"/>
                </a:lnTo>
                <a:lnTo>
                  <a:pt x="1905" y="222719"/>
                </a:lnTo>
                <a:lnTo>
                  <a:pt x="17399" y="283845"/>
                </a:lnTo>
                <a:lnTo>
                  <a:pt x="48260" y="333438"/>
                </a:lnTo>
                <a:lnTo>
                  <a:pt x="92964" y="366306"/>
                </a:lnTo>
                <a:lnTo>
                  <a:pt x="120523" y="376135"/>
                </a:lnTo>
                <a:lnTo>
                  <a:pt x="125222" y="360883"/>
                </a:lnTo>
                <a:lnTo>
                  <a:pt x="103759" y="351383"/>
                </a:lnTo>
                <a:lnTo>
                  <a:pt x="85090" y="338175"/>
                </a:lnTo>
                <a:lnTo>
                  <a:pt x="56896" y="300596"/>
                </a:lnTo>
                <a:lnTo>
                  <a:pt x="40005" y="249478"/>
                </a:lnTo>
                <a:lnTo>
                  <a:pt x="34543" y="186182"/>
                </a:lnTo>
                <a:lnTo>
                  <a:pt x="35814" y="154089"/>
                </a:lnTo>
                <a:lnTo>
                  <a:pt x="46990" y="98425"/>
                </a:lnTo>
                <a:lnTo>
                  <a:pt x="69596" y="54495"/>
                </a:lnTo>
                <a:lnTo>
                  <a:pt x="104012" y="24701"/>
                </a:lnTo>
                <a:lnTo>
                  <a:pt x="125857" y="15252"/>
                </a:lnTo>
                <a:lnTo>
                  <a:pt x="120523" y="0"/>
                </a:lnTo>
                <a:close/>
              </a:path>
            </a:pathLst>
          </a:custGeom>
          <a:solidFill>
            <a:srgbClr val="000000"/>
          </a:solidFill>
        </p:spPr>
        <p:txBody>
          <a:bodyPr wrap="square" lIns="0" tIns="0" rIns="0" bIns="0" rtlCol="0"/>
          <a:lstStyle/>
          <a:p>
            <a:endParaRPr/>
          </a:p>
        </p:txBody>
      </p:sp>
      <p:sp>
        <p:nvSpPr>
          <p:cNvPr id="9" name="object 9"/>
          <p:cNvSpPr/>
          <p:nvPr/>
        </p:nvSpPr>
        <p:spPr>
          <a:xfrm>
            <a:off x="6349746" y="6086855"/>
            <a:ext cx="125730" cy="376555"/>
          </a:xfrm>
          <a:custGeom>
            <a:avLst/>
            <a:gdLst/>
            <a:ahLst/>
            <a:cxnLst/>
            <a:rect l="l" t="t" r="r" b="b"/>
            <a:pathLst>
              <a:path w="125729" h="376554">
                <a:moveTo>
                  <a:pt x="5333" y="0"/>
                </a:moveTo>
                <a:lnTo>
                  <a:pt x="0" y="15265"/>
                </a:lnTo>
                <a:lnTo>
                  <a:pt x="21843" y="24726"/>
                </a:lnTo>
                <a:lnTo>
                  <a:pt x="40512" y="37795"/>
                </a:lnTo>
                <a:lnTo>
                  <a:pt x="68833" y="74853"/>
                </a:lnTo>
                <a:lnTo>
                  <a:pt x="85598" y="124841"/>
                </a:lnTo>
                <a:lnTo>
                  <a:pt x="91186" y="186194"/>
                </a:lnTo>
                <a:lnTo>
                  <a:pt x="89788" y="219367"/>
                </a:lnTo>
                <a:lnTo>
                  <a:pt x="78612" y="276580"/>
                </a:lnTo>
                <a:lnTo>
                  <a:pt x="56133" y="321246"/>
                </a:lnTo>
                <a:lnTo>
                  <a:pt x="21970" y="351396"/>
                </a:lnTo>
                <a:lnTo>
                  <a:pt x="507" y="360883"/>
                </a:lnTo>
                <a:lnTo>
                  <a:pt x="5333" y="376148"/>
                </a:lnTo>
                <a:lnTo>
                  <a:pt x="56768" y="352082"/>
                </a:lnTo>
                <a:lnTo>
                  <a:pt x="94487" y="310426"/>
                </a:lnTo>
                <a:lnTo>
                  <a:pt x="117728" y="254635"/>
                </a:lnTo>
                <a:lnTo>
                  <a:pt x="125475" y="188175"/>
                </a:lnTo>
                <a:lnTo>
                  <a:pt x="123570" y="153695"/>
                </a:lnTo>
                <a:lnTo>
                  <a:pt x="107950" y="92570"/>
                </a:lnTo>
                <a:lnTo>
                  <a:pt x="77088" y="42811"/>
                </a:lnTo>
                <a:lnTo>
                  <a:pt x="32638" y="9855"/>
                </a:lnTo>
                <a:lnTo>
                  <a:pt x="5333" y="0"/>
                </a:lnTo>
                <a:close/>
              </a:path>
            </a:pathLst>
          </a:custGeom>
          <a:solidFill>
            <a:srgbClr val="000000"/>
          </a:solidFill>
        </p:spPr>
        <p:txBody>
          <a:bodyPr wrap="square" lIns="0" tIns="0" rIns="0" bIns="0" rtlCol="0"/>
          <a:lstStyle/>
          <a:p>
            <a:endParaRPr/>
          </a:p>
        </p:txBody>
      </p:sp>
      <p:sp>
        <p:nvSpPr>
          <p:cNvPr id="10" name="object 10"/>
          <p:cNvSpPr/>
          <p:nvPr/>
        </p:nvSpPr>
        <p:spPr>
          <a:xfrm>
            <a:off x="5843015" y="6086855"/>
            <a:ext cx="125730" cy="376555"/>
          </a:xfrm>
          <a:custGeom>
            <a:avLst/>
            <a:gdLst/>
            <a:ahLst/>
            <a:cxnLst/>
            <a:rect l="l" t="t" r="r" b="b"/>
            <a:pathLst>
              <a:path w="125729" h="376554">
                <a:moveTo>
                  <a:pt x="120142" y="0"/>
                </a:moveTo>
                <a:lnTo>
                  <a:pt x="68961" y="24130"/>
                </a:lnTo>
                <a:lnTo>
                  <a:pt x="31114" y="65925"/>
                </a:lnTo>
                <a:lnTo>
                  <a:pt x="7747" y="121831"/>
                </a:lnTo>
                <a:lnTo>
                  <a:pt x="0" y="188175"/>
                </a:lnTo>
                <a:lnTo>
                  <a:pt x="1905" y="222732"/>
                </a:lnTo>
                <a:lnTo>
                  <a:pt x="17399" y="283857"/>
                </a:lnTo>
                <a:lnTo>
                  <a:pt x="48133" y="333451"/>
                </a:lnTo>
                <a:lnTo>
                  <a:pt x="92710" y="366318"/>
                </a:lnTo>
                <a:lnTo>
                  <a:pt x="120142" y="376148"/>
                </a:lnTo>
                <a:lnTo>
                  <a:pt x="124968" y="360883"/>
                </a:lnTo>
                <a:lnTo>
                  <a:pt x="103505" y="351396"/>
                </a:lnTo>
                <a:lnTo>
                  <a:pt x="84962" y="338175"/>
                </a:lnTo>
                <a:lnTo>
                  <a:pt x="56642" y="300609"/>
                </a:lnTo>
                <a:lnTo>
                  <a:pt x="39878" y="249491"/>
                </a:lnTo>
                <a:lnTo>
                  <a:pt x="34289" y="186194"/>
                </a:lnTo>
                <a:lnTo>
                  <a:pt x="35687" y="154101"/>
                </a:lnTo>
                <a:lnTo>
                  <a:pt x="46862" y="98425"/>
                </a:lnTo>
                <a:lnTo>
                  <a:pt x="69342" y="54508"/>
                </a:lnTo>
                <a:lnTo>
                  <a:pt x="103759" y="24726"/>
                </a:lnTo>
                <a:lnTo>
                  <a:pt x="125475" y="15265"/>
                </a:lnTo>
                <a:lnTo>
                  <a:pt x="120142" y="0"/>
                </a:lnTo>
                <a:close/>
              </a:path>
            </a:pathLst>
          </a:custGeom>
          <a:solidFill>
            <a:srgbClr val="000000"/>
          </a:solidFill>
        </p:spPr>
        <p:txBody>
          <a:bodyPr wrap="square" lIns="0" tIns="0" rIns="0" bIns="0" rtlCol="0"/>
          <a:lstStyle/>
          <a:p>
            <a:endParaRPr/>
          </a:p>
        </p:txBody>
      </p:sp>
      <p:sp>
        <p:nvSpPr>
          <p:cNvPr id="11" name="object 11"/>
          <p:cNvSpPr/>
          <p:nvPr/>
        </p:nvSpPr>
        <p:spPr>
          <a:xfrm>
            <a:off x="10879963" y="4245864"/>
            <a:ext cx="93980" cy="281940"/>
          </a:xfrm>
          <a:custGeom>
            <a:avLst/>
            <a:gdLst/>
            <a:ahLst/>
            <a:cxnLst/>
            <a:rect l="l" t="t" r="r" b="b"/>
            <a:pathLst>
              <a:path w="93979" h="281939">
                <a:moveTo>
                  <a:pt x="3936" y="0"/>
                </a:moveTo>
                <a:lnTo>
                  <a:pt x="0" y="11556"/>
                </a:lnTo>
                <a:lnTo>
                  <a:pt x="16382" y="18542"/>
                </a:lnTo>
                <a:lnTo>
                  <a:pt x="30352" y="28321"/>
                </a:lnTo>
                <a:lnTo>
                  <a:pt x="58927" y="73787"/>
                </a:lnTo>
                <a:lnTo>
                  <a:pt x="67309" y="115443"/>
                </a:lnTo>
                <a:lnTo>
                  <a:pt x="68325" y="139573"/>
                </a:lnTo>
                <a:lnTo>
                  <a:pt x="67309" y="164337"/>
                </a:lnTo>
                <a:lnTo>
                  <a:pt x="58927" y="207137"/>
                </a:lnTo>
                <a:lnTo>
                  <a:pt x="30479" y="253237"/>
                </a:lnTo>
                <a:lnTo>
                  <a:pt x="380" y="270256"/>
                </a:lnTo>
                <a:lnTo>
                  <a:pt x="3936" y="281813"/>
                </a:lnTo>
                <a:lnTo>
                  <a:pt x="42544" y="263779"/>
                </a:lnTo>
                <a:lnTo>
                  <a:pt x="70738" y="232537"/>
                </a:lnTo>
                <a:lnTo>
                  <a:pt x="88137" y="190754"/>
                </a:lnTo>
                <a:lnTo>
                  <a:pt x="93979" y="140969"/>
                </a:lnTo>
                <a:lnTo>
                  <a:pt x="92582" y="115188"/>
                </a:lnTo>
                <a:lnTo>
                  <a:pt x="80898" y="69342"/>
                </a:lnTo>
                <a:lnTo>
                  <a:pt x="57911" y="32131"/>
                </a:lnTo>
                <a:lnTo>
                  <a:pt x="24383" y="7493"/>
                </a:lnTo>
                <a:lnTo>
                  <a:pt x="3936" y="0"/>
                </a:lnTo>
                <a:close/>
              </a:path>
            </a:pathLst>
          </a:custGeom>
          <a:solidFill>
            <a:srgbClr val="5F0057"/>
          </a:solidFill>
        </p:spPr>
        <p:txBody>
          <a:bodyPr wrap="square" lIns="0" tIns="0" rIns="0" bIns="0" rtlCol="0"/>
          <a:lstStyle/>
          <a:p>
            <a:endParaRPr/>
          </a:p>
        </p:txBody>
      </p:sp>
      <p:sp>
        <p:nvSpPr>
          <p:cNvPr id="12" name="object 12"/>
          <p:cNvSpPr/>
          <p:nvPr/>
        </p:nvSpPr>
        <p:spPr>
          <a:xfrm>
            <a:off x="10628376" y="4245864"/>
            <a:ext cx="94615" cy="281940"/>
          </a:xfrm>
          <a:custGeom>
            <a:avLst/>
            <a:gdLst/>
            <a:ahLst/>
            <a:cxnLst/>
            <a:rect l="l" t="t" r="r" b="b"/>
            <a:pathLst>
              <a:path w="94615" h="281939">
                <a:moveTo>
                  <a:pt x="90043" y="0"/>
                </a:moveTo>
                <a:lnTo>
                  <a:pt x="51562" y="18161"/>
                </a:lnTo>
                <a:lnTo>
                  <a:pt x="23241" y="49403"/>
                </a:lnTo>
                <a:lnTo>
                  <a:pt x="5842" y="91312"/>
                </a:lnTo>
                <a:lnTo>
                  <a:pt x="0" y="140969"/>
                </a:lnTo>
                <a:lnTo>
                  <a:pt x="1397" y="166878"/>
                </a:lnTo>
                <a:lnTo>
                  <a:pt x="13080" y="212598"/>
                </a:lnTo>
                <a:lnTo>
                  <a:pt x="36068" y="249809"/>
                </a:lnTo>
                <a:lnTo>
                  <a:pt x="69469" y="274447"/>
                </a:lnTo>
                <a:lnTo>
                  <a:pt x="90043" y="281813"/>
                </a:lnTo>
                <a:lnTo>
                  <a:pt x="93599" y="270256"/>
                </a:lnTo>
                <a:lnTo>
                  <a:pt x="77470" y="263144"/>
                </a:lnTo>
                <a:lnTo>
                  <a:pt x="63626" y="253237"/>
                </a:lnTo>
                <a:lnTo>
                  <a:pt x="35178" y="207137"/>
                </a:lnTo>
                <a:lnTo>
                  <a:pt x="26797" y="164337"/>
                </a:lnTo>
                <a:lnTo>
                  <a:pt x="25780" y="139573"/>
                </a:lnTo>
                <a:lnTo>
                  <a:pt x="26797" y="115443"/>
                </a:lnTo>
                <a:lnTo>
                  <a:pt x="35178" y="73787"/>
                </a:lnTo>
                <a:lnTo>
                  <a:pt x="63753" y="28321"/>
                </a:lnTo>
                <a:lnTo>
                  <a:pt x="94106" y="11556"/>
                </a:lnTo>
                <a:lnTo>
                  <a:pt x="90043" y="0"/>
                </a:lnTo>
                <a:close/>
              </a:path>
            </a:pathLst>
          </a:custGeom>
          <a:solidFill>
            <a:srgbClr val="5F0057"/>
          </a:solidFill>
        </p:spPr>
        <p:txBody>
          <a:bodyPr wrap="square" lIns="0" tIns="0" rIns="0" bIns="0" rtlCol="0"/>
          <a:lstStyle/>
          <a:p>
            <a:endParaRPr/>
          </a:p>
        </p:txBody>
      </p:sp>
      <p:sp>
        <p:nvSpPr>
          <p:cNvPr id="13" name="object 13"/>
          <p:cNvSpPr txBox="1"/>
          <p:nvPr/>
        </p:nvSpPr>
        <p:spPr>
          <a:xfrm>
            <a:off x="8412988" y="4124401"/>
            <a:ext cx="3335654" cy="1884045"/>
          </a:xfrm>
          <a:prstGeom prst="rect">
            <a:avLst/>
          </a:prstGeom>
        </p:spPr>
        <p:txBody>
          <a:bodyPr vert="horz" wrap="square" lIns="0" tIns="5715" rIns="0" bIns="0" rtlCol="0">
            <a:spAutoFit/>
          </a:bodyPr>
          <a:lstStyle/>
          <a:p>
            <a:pPr marL="63500" marR="43180">
              <a:lnSpc>
                <a:spcPct val="102000"/>
              </a:lnSpc>
              <a:spcBef>
                <a:spcPts val="45"/>
              </a:spcBef>
              <a:tabLst>
                <a:tab pos="2315845" algn="l"/>
                <a:tab pos="2658745" algn="l"/>
              </a:tabLst>
            </a:pPr>
            <a:r>
              <a:rPr sz="2400" spc="-10" dirty="0">
                <a:solidFill>
                  <a:srgbClr val="5F0057"/>
                </a:solidFill>
                <a:latin typeface="Calibri"/>
                <a:cs typeface="Calibri"/>
              </a:rPr>
              <a:t>Train</a:t>
            </a:r>
            <a:r>
              <a:rPr sz="2400" spc="-70" dirty="0">
                <a:solidFill>
                  <a:srgbClr val="5F0057"/>
                </a:solidFill>
                <a:latin typeface="Calibri"/>
                <a:cs typeface="Calibri"/>
              </a:rPr>
              <a:t> </a:t>
            </a:r>
            <a:r>
              <a:rPr sz="2400" dirty="0">
                <a:solidFill>
                  <a:srgbClr val="5F0057"/>
                </a:solidFill>
                <a:latin typeface="Calibri"/>
                <a:cs typeface="Calibri"/>
              </a:rPr>
              <a:t>an</a:t>
            </a:r>
            <a:r>
              <a:rPr sz="2400" spc="-75" dirty="0">
                <a:solidFill>
                  <a:srgbClr val="5F0057"/>
                </a:solidFill>
                <a:latin typeface="Calibri"/>
                <a:cs typeface="Calibri"/>
              </a:rPr>
              <a:t> </a:t>
            </a:r>
            <a:r>
              <a:rPr sz="2400" dirty="0">
                <a:solidFill>
                  <a:srgbClr val="5F0057"/>
                </a:solidFill>
                <a:latin typeface="Calibri"/>
                <a:cs typeface="Calibri"/>
              </a:rPr>
              <a:t>LM</a:t>
            </a:r>
            <a:r>
              <a:rPr sz="2400" spc="-70" dirty="0">
                <a:solidFill>
                  <a:srgbClr val="5F0057"/>
                </a:solidFill>
                <a:latin typeface="Calibri"/>
                <a:cs typeface="Calibri"/>
              </a:rPr>
              <a:t> </a:t>
            </a:r>
            <a:r>
              <a:rPr sz="2400" spc="-25" dirty="0">
                <a:solidFill>
                  <a:srgbClr val="5F0057"/>
                </a:solidFill>
                <a:latin typeface="Cambria Math"/>
                <a:cs typeface="Cambria Math"/>
              </a:rPr>
              <a:t>𝑅𝑀</a:t>
            </a:r>
            <a:r>
              <a:rPr sz="2625" spc="-37" baseline="-12698" dirty="0">
                <a:solidFill>
                  <a:srgbClr val="5F0057"/>
                </a:solidFill>
                <a:latin typeface="Cambria Math"/>
                <a:cs typeface="Cambria Math"/>
              </a:rPr>
              <a:t>𝜙</a:t>
            </a:r>
            <a:r>
              <a:rPr sz="2625" baseline="-12698" dirty="0">
                <a:solidFill>
                  <a:srgbClr val="5F0057"/>
                </a:solidFill>
                <a:latin typeface="Cambria Math"/>
                <a:cs typeface="Cambria Math"/>
              </a:rPr>
              <a:t>	</a:t>
            </a:r>
            <a:r>
              <a:rPr sz="2400" spc="-50" dirty="0">
                <a:solidFill>
                  <a:srgbClr val="5F0057"/>
                </a:solidFill>
                <a:latin typeface="Cambria Math"/>
                <a:cs typeface="Cambria Math"/>
              </a:rPr>
              <a:t>𝑠</a:t>
            </a:r>
            <a:r>
              <a:rPr sz="2400" dirty="0">
                <a:solidFill>
                  <a:srgbClr val="5F0057"/>
                </a:solidFill>
                <a:latin typeface="Cambria Math"/>
                <a:cs typeface="Cambria Math"/>
              </a:rPr>
              <a:t>	</a:t>
            </a:r>
            <a:r>
              <a:rPr sz="2400" spc="-25" dirty="0">
                <a:solidFill>
                  <a:srgbClr val="5F0057"/>
                </a:solidFill>
                <a:latin typeface="Calibri"/>
                <a:cs typeface="Calibri"/>
              </a:rPr>
              <a:t>to </a:t>
            </a:r>
            <a:r>
              <a:rPr sz="2400" dirty="0">
                <a:solidFill>
                  <a:srgbClr val="5F0057"/>
                </a:solidFill>
                <a:latin typeface="Calibri"/>
                <a:cs typeface="Calibri"/>
              </a:rPr>
              <a:t>predict</a:t>
            </a:r>
            <a:r>
              <a:rPr sz="2400" spc="-80" dirty="0">
                <a:solidFill>
                  <a:srgbClr val="5F0057"/>
                </a:solidFill>
                <a:latin typeface="Calibri"/>
                <a:cs typeface="Calibri"/>
              </a:rPr>
              <a:t> </a:t>
            </a:r>
            <a:r>
              <a:rPr sz="2400" spc="-10" dirty="0">
                <a:solidFill>
                  <a:srgbClr val="5F0057"/>
                </a:solidFill>
                <a:latin typeface="Calibri"/>
                <a:cs typeface="Calibri"/>
              </a:rPr>
              <a:t>human preferences</a:t>
            </a:r>
            <a:r>
              <a:rPr sz="2400" spc="-65" dirty="0">
                <a:solidFill>
                  <a:srgbClr val="5F0057"/>
                </a:solidFill>
                <a:latin typeface="Calibri"/>
                <a:cs typeface="Calibri"/>
              </a:rPr>
              <a:t> </a:t>
            </a:r>
            <a:r>
              <a:rPr sz="2400" dirty="0">
                <a:solidFill>
                  <a:srgbClr val="5F0057"/>
                </a:solidFill>
                <a:latin typeface="Calibri"/>
                <a:cs typeface="Calibri"/>
              </a:rPr>
              <a:t>from</a:t>
            </a:r>
            <a:r>
              <a:rPr sz="2400" spc="-75" dirty="0">
                <a:solidFill>
                  <a:srgbClr val="5F0057"/>
                </a:solidFill>
                <a:latin typeface="Calibri"/>
                <a:cs typeface="Calibri"/>
              </a:rPr>
              <a:t> </a:t>
            </a:r>
            <a:r>
              <a:rPr sz="2400" spc="-25" dirty="0">
                <a:solidFill>
                  <a:srgbClr val="5F0057"/>
                </a:solidFill>
                <a:latin typeface="Calibri"/>
                <a:cs typeface="Calibri"/>
              </a:rPr>
              <a:t>an </a:t>
            </a:r>
            <a:r>
              <a:rPr sz="2400" dirty="0">
                <a:solidFill>
                  <a:srgbClr val="5F0057"/>
                </a:solidFill>
                <a:latin typeface="Calibri"/>
                <a:cs typeface="Calibri"/>
              </a:rPr>
              <a:t>annotated</a:t>
            </a:r>
            <a:r>
              <a:rPr sz="2400" spc="-135" dirty="0">
                <a:solidFill>
                  <a:srgbClr val="5F0057"/>
                </a:solidFill>
                <a:latin typeface="Calibri"/>
                <a:cs typeface="Calibri"/>
              </a:rPr>
              <a:t> </a:t>
            </a:r>
            <a:r>
              <a:rPr sz="2400" dirty="0">
                <a:solidFill>
                  <a:srgbClr val="5F0057"/>
                </a:solidFill>
                <a:latin typeface="Calibri"/>
                <a:cs typeface="Calibri"/>
              </a:rPr>
              <a:t>dataset,</a:t>
            </a:r>
            <a:r>
              <a:rPr sz="2400" spc="-110" dirty="0">
                <a:solidFill>
                  <a:srgbClr val="5F0057"/>
                </a:solidFill>
                <a:latin typeface="Calibri"/>
                <a:cs typeface="Calibri"/>
              </a:rPr>
              <a:t> </a:t>
            </a:r>
            <a:r>
              <a:rPr sz="2400" spc="-20" dirty="0">
                <a:solidFill>
                  <a:srgbClr val="5F0057"/>
                </a:solidFill>
                <a:latin typeface="Calibri"/>
                <a:cs typeface="Calibri"/>
              </a:rPr>
              <a:t>then </a:t>
            </a:r>
            <a:r>
              <a:rPr sz="2400" dirty="0">
                <a:solidFill>
                  <a:srgbClr val="5F0057"/>
                </a:solidFill>
                <a:latin typeface="Calibri"/>
                <a:cs typeface="Calibri"/>
              </a:rPr>
              <a:t>optimize</a:t>
            </a:r>
            <a:r>
              <a:rPr sz="2400" spc="-90" dirty="0">
                <a:solidFill>
                  <a:srgbClr val="5F0057"/>
                </a:solidFill>
                <a:latin typeface="Calibri"/>
                <a:cs typeface="Calibri"/>
              </a:rPr>
              <a:t> </a:t>
            </a:r>
            <a:r>
              <a:rPr sz="2400" dirty="0">
                <a:solidFill>
                  <a:srgbClr val="5F0057"/>
                </a:solidFill>
                <a:latin typeface="Calibri"/>
                <a:cs typeface="Calibri"/>
              </a:rPr>
              <a:t>for</a:t>
            </a:r>
            <a:r>
              <a:rPr sz="2400" spc="-65" dirty="0">
                <a:solidFill>
                  <a:srgbClr val="5F0057"/>
                </a:solidFill>
                <a:latin typeface="Calibri"/>
                <a:cs typeface="Calibri"/>
              </a:rPr>
              <a:t> </a:t>
            </a:r>
            <a:r>
              <a:rPr sz="2400" dirty="0">
                <a:solidFill>
                  <a:srgbClr val="5F0057"/>
                </a:solidFill>
                <a:latin typeface="Cambria Math"/>
                <a:cs typeface="Cambria Math"/>
              </a:rPr>
              <a:t>𝑅𝑀</a:t>
            </a:r>
            <a:r>
              <a:rPr sz="2625" baseline="-12698" dirty="0">
                <a:solidFill>
                  <a:srgbClr val="5F0057"/>
                </a:solidFill>
                <a:latin typeface="Cambria Math"/>
                <a:cs typeface="Cambria Math"/>
              </a:rPr>
              <a:t>𝜙</a:t>
            </a:r>
            <a:r>
              <a:rPr sz="2625" spc="337" baseline="-12698" dirty="0">
                <a:solidFill>
                  <a:srgbClr val="5F0057"/>
                </a:solidFill>
                <a:latin typeface="Cambria Math"/>
                <a:cs typeface="Cambria Math"/>
              </a:rPr>
              <a:t> </a:t>
            </a:r>
            <a:r>
              <a:rPr sz="2400" spc="-10" dirty="0">
                <a:solidFill>
                  <a:srgbClr val="5F0057"/>
                </a:solidFill>
                <a:latin typeface="Calibri"/>
                <a:cs typeface="Calibri"/>
              </a:rPr>
              <a:t>instead.</a:t>
            </a:r>
            <a:endParaRPr sz="2400">
              <a:latin typeface="Calibri"/>
              <a:cs typeface="Calibri"/>
            </a:endParaRPr>
          </a:p>
        </p:txBody>
      </p:sp>
      <p:pic>
        <p:nvPicPr>
          <p:cNvPr id="14" name="object 14"/>
          <p:cNvPicPr/>
          <p:nvPr/>
        </p:nvPicPr>
        <p:blipFill>
          <a:blip r:embed="rId2" cstate="print"/>
          <a:stretch>
            <a:fillRect/>
          </a:stretch>
        </p:blipFill>
        <p:spPr>
          <a:xfrm>
            <a:off x="4277867" y="5760720"/>
            <a:ext cx="411479" cy="484632"/>
          </a:xfrm>
          <a:prstGeom prst="rect">
            <a:avLst/>
          </a:prstGeom>
        </p:spPr>
      </p:pic>
      <p:sp>
        <p:nvSpPr>
          <p:cNvPr id="15" name="object 15"/>
          <p:cNvSpPr txBox="1"/>
          <p:nvPr/>
        </p:nvSpPr>
        <p:spPr>
          <a:xfrm>
            <a:off x="1806575" y="3901566"/>
            <a:ext cx="3217545" cy="3018790"/>
          </a:xfrm>
          <a:prstGeom prst="rect">
            <a:avLst/>
          </a:prstGeom>
        </p:spPr>
        <p:txBody>
          <a:bodyPr vert="horz" wrap="square" lIns="0" tIns="12700" rIns="0" bIns="0" rtlCol="0">
            <a:spAutoFit/>
          </a:bodyPr>
          <a:lstStyle/>
          <a:p>
            <a:pPr marL="38100" marR="598170">
              <a:lnSpc>
                <a:spcPct val="100000"/>
              </a:lnSpc>
              <a:spcBef>
                <a:spcPts val="100"/>
              </a:spcBef>
            </a:pPr>
            <a:r>
              <a:rPr sz="2000" dirty="0">
                <a:latin typeface="Courier New"/>
                <a:cs typeface="Courier New"/>
              </a:rPr>
              <a:t>An</a:t>
            </a:r>
            <a:r>
              <a:rPr sz="2000" spc="-65" dirty="0">
                <a:latin typeface="Courier New"/>
                <a:cs typeface="Courier New"/>
              </a:rPr>
              <a:t> </a:t>
            </a:r>
            <a:r>
              <a:rPr sz="2000" dirty="0">
                <a:latin typeface="Courier New"/>
                <a:cs typeface="Courier New"/>
              </a:rPr>
              <a:t>earthquake</a:t>
            </a:r>
            <a:r>
              <a:rPr sz="2000" spc="-65" dirty="0">
                <a:latin typeface="Courier New"/>
                <a:cs typeface="Courier New"/>
              </a:rPr>
              <a:t> </a:t>
            </a:r>
            <a:r>
              <a:rPr sz="2000" spc="-25" dirty="0">
                <a:latin typeface="Courier New"/>
                <a:cs typeface="Courier New"/>
              </a:rPr>
              <a:t>hit </a:t>
            </a:r>
            <a:r>
              <a:rPr sz="2000" dirty="0">
                <a:latin typeface="Courier New"/>
                <a:cs typeface="Courier New"/>
              </a:rPr>
              <a:t>San</a:t>
            </a:r>
            <a:r>
              <a:rPr sz="2000" spc="-25" dirty="0">
                <a:latin typeface="Courier New"/>
                <a:cs typeface="Courier New"/>
              </a:rPr>
              <a:t> </a:t>
            </a:r>
            <a:r>
              <a:rPr sz="2000" spc="-10" dirty="0">
                <a:latin typeface="Courier New"/>
                <a:cs typeface="Courier New"/>
              </a:rPr>
              <a:t>Francisco.</a:t>
            </a:r>
            <a:endParaRPr sz="2000">
              <a:latin typeface="Courier New"/>
              <a:cs typeface="Courier New"/>
            </a:endParaRPr>
          </a:p>
          <a:p>
            <a:pPr marL="38100" marR="748030">
              <a:lnSpc>
                <a:spcPct val="100000"/>
              </a:lnSpc>
            </a:pPr>
            <a:r>
              <a:rPr sz="2000" dirty="0">
                <a:latin typeface="Courier New"/>
                <a:cs typeface="Courier New"/>
              </a:rPr>
              <a:t>There</a:t>
            </a:r>
            <a:r>
              <a:rPr sz="2000" spc="-45" dirty="0">
                <a:latin typeface="Courier New"/>
                <a:cs typeface="Courier New"/>
              </a:rPr>
              <a:t> </a:t>
            </a:r>
            <a:r>
              <a:rPr sz="2000" dirty="0">
                <a:latin typeface="Courier New"/>
                <a:cs typeface="Courier New"/>
              </a:rPr>
              <a:t>was</a:t>
            </a:r>
            <a:r>
              <a:rPr sz="2000" spc="-30" dirty="0">
                <a:latin typeface="Courier New"/>
                <a:cs typeface="Courier New"/>
              </a:rPr>
              <a:t> </a:t>
            </a:r>
            <a:r>
              <a:rPr sz="2000" spc="-10" dirty="0">
                <a:latin typeface="Courier New"/>
                <a:cs typeface="Courier New"/>
              </a:rPr>
              <a:t>minor </a:t>
            </a:r>
            <a:r>
              <a:rPr sz="2000" dirty="0">
                <a:latin typeface="Courier New"/>
                <a:cs typeface="Courier New"/>
              </a:rPr>
              <a:t>property</a:t>
            </a:r>
            <a:r>
              <a:rPr sz="2000" spc="-75" dirty="0">
                <a:latin typeface="Courier New"/>
                <a:cs typeface="Courier New"/>
              </a:rPr>
              <a:t> </a:t>
            </a:r>
            <a:r>
              <a:rPr sz="2000" spc="-20" dirty="0">
                <a:latin typeface="Courier New"/>
                <a:cs typeface="Courier New"/>
              </a:rPr>
              <a:t>damage, </a:t>
            </a:r>
            <a:r>
              <a:rPr sz="2000" dirty="0">
                <a:latin typeface="Courier New"/>
                <a:cs typeface="Courier New"/>
              </a:rPr>
              <a:t>but</a:t>
            </a:r>
            <a:r>
              <a:rPr sz="2000" spc="-25" dirty="0">
                <a:latin typeface="Courier New"/>
                <a:cs typeface="Courier New"/>
              </a:rPr>
              <a:t> </a:t>
            </a:r>
            <a:r>
              <a:rPr sz="2000" dirty="0">
                <a:latin typeface="Courier New"/>
                <a:cs typeface="Courier New"/>
              </a:rPr>
              <a:t>no</a:t>
            </a:r>
            <a:r>
              <a:rPr sz="2000" spc="-20" dirty="0">
                <a:latin typeface="Courier New"/>
                <a:cs typeface="Courier New"/>
              </a:rPr>
              <a:t> injuries.</a:t>
            </a:r>
            <a:endParaRPr sz="2000">
              <a:latin typeface="Courier New"/>
              <a:cs typeface="Courier New"/>
            </a:endParaRPr>
          </a:p>
          <a:p>
            <a:pPr marR="732155" algn="ctr">
              <a:lnSpc>
                <a:spcPts val="3420"/>
              </a:lnSpc>
              <a:spcBef>
                <a:spcPts val="355"/>
              </a:spcBef>
            </a:pPr>
            <a:r>
              <a:rPr sz="3200" spc="-25" dirty="0">
                <a:latin typeface="Cambria Math"/>
                <a:cs typeface="Cambria Math"/>
              </a:rPr>
              <a:t>𝑠</a:t>
            </a:r>
            <a:r>
              <a:rPr sz="3525" spc="-37" baseline="-11820" dirty="0">
                <a:latin typeface="Cambria Math"/>
                <a:cs typeface="Cambria Math"/>
              </a:rPr>
              <a:t>1</a:t>
            </a:r>
            <a:endParaRPr sz="3525" baseline="-11820">
              <a:latin typeface="Cambria Math"/>
              <a:cs typeface="Cambria Math"/>
            </a:endParaRPr>
          </a:p>
          <a:p>
            <a:pPr marR="713105" algn="ctr">
              <a:lnSpc>
                <a:spcPts val="2965"/>
              </a:lnSpc>
              <a:tabLst>
                <a:tab pos="438784" algn="l"/>
                <a:tab pos="1076960" algn="l"/>
              </a:tabLst>
            </a:pPr>
            <a:r>
              <a:rPr sz="3200" spc="-50" dirty="0">
                <a:latin typeface="Cambria Math"/>
                <a:cs typeface="Cambria Math"/>
              </a:rPr>
              <a:t>𝑅</a:t>
            </a:r>
            <a:r>
              <a:rPr sz="3200" dirty="0">
                <a:latin typeface="Cambria Math"/>
                <a:cs typeface="Cambria Math"/>
              </a:rPr>
              <a:t>	</a:t>
            </a:r>
            <a:r>
              <a:rPr sz="3200" spc="-25" dirty="0">
                <a:latin typeface="Cambria Math"/>
                <a:cs typeface="Cambria Math"/>
              </a:rPr>
              <a:t>𝑠</a:t>
            </a:r>
            <a:r>
              <a:rPr sz="3525" spc="-37" baseline="-11820" dirty="0">
                <a:latin typeface="Cambria Math"/>
                <a:cs typeface="Cambria Math"/>
              </a:rPr>
              <a:t>1</a:t>
            </a:r>
            <a:r>
              <a:rPr sz="3525" baseline="-11820" dirty="0">
                <a:latin typeface="Cambria Math"/>
                <a:cs typeface="Cambria Math"/>
              </a:rPr>
              <a:t>	</a:t>
            </a:r>
            <a:r>
              <a:rPr sz="3200" dirty="0">
                <a:latin typeface="Cambria Math"/>
                <a:cs typeface="Cambria Math"/>
              </a:rPr>
              <a:t>=</a:t>
            </a:r>
            <a:r>
              <a:rPr sz="3200" spc="155" dirty="0">
                <a:latin typeface="Cambria Math"/>
                <a:cs typeface="Cambria Math"/>
              </a:rPr>
              <a:t> </a:t>
            </a:r>
            <a:r>
              <a:rPr sz="3200" spc="-25" dirty="0">
                <a:latin typeface="Cambria Math"/>
                <a:cs typeface="Cambria Math"/>
              </a:rPr>
              <a:t>8.0</a:t>
            </a:r>
            <a:endParaRPr sz="3200">
              <a:latin typeface="Cambria Math"/>
              <a:cs typeface="Cambria Math"/>
            </a:endParaRPr>
          </a:p>
          <a:p>
            <a:pPr marR="30480" algn="r">
              <a:lnSpc>
                <a:spcPts val="4825"/>
              </a:lnSpc>
            </a:pPr>
            <a:r>
              <a:rPr sz="4400" spc="-50" dirty="0">
                <a:latin typeface="Segoe UI Emoji"/>
                <a:cs typeface="Segoe UI Emoji"/>
              </a:rPr>
              <a:t>💵</a:t>
            </a:r>
            <a:endParaRPr sz="4400">
              <a:latin typeface="Segoe UI Emoji"/>
              <a:cs typeface="Segoe UI Emoji"/>
            </a:endParaRPr>
          </a:p>
        </p:txBody>
      </p:sp>
      <p:pic>
        <p:nvPicPr>
          <p:cNvPr id="16" name="object 16"/>
          <p:cNvPicPr/>
          <p:nvPr/>
        </p:nvPicPr>
        <p:blipFill>
          <a:blip r:embed="rId2" cstate="print"/>
          <a:stretch>
            <a:fillRect/>
          </a:stretch>
        </p:blipFill>
        <p:spPr>
          <a:xfrm>
            <a:off x="7709916" y="5718047"/>
            <a:ext cx="409955" cy="484631"/>
          </a:xfrm>
          <a:prstGeom prst="rect">
            <a:avLst/>
          </a:prstGeom>
        </p:spPr>
      </p:pic>
      <p:sp>
        <p:nvSpPr>
          <p:cNvPr id="17" name="object 17"/>
          <p:cNvSpPr txBox="1"/>
          <p:nvPr/>
        </p:nvSpPr>
        <p:spPr>
          <a:xfrm>
            <a:off x="5487415" y="5958636"/>
            <a:ext cx="2124710" cy="513715"/>
          </a:xfrm>
          <a:prstGeom prst="rect">
            <a:avLst/>
          </a:prstGeom>
        </p:spPr>
        <p:txBody>
          <a:bodyPr vert="horz" wrap="square" lIns="0" tIns="12700" rIns="0" bIns="0" rtlCol="0">
            <a:spAutoFit/>
          </a:bodyPr>
          <a:lstStyle/>
          <a:p>
            <a:pPr marL="50800">
              <a:lnSpc>
                <a:spcPct val="100000"/>
              </a:lnSpc>
              <a:spcBef>
                <a:spcPts val="100"/>
              </a:spcBef>
              <a:tabLst>
                <a:tab pos="489584" algn="l"/>
                <a:tab pos="1137285" algn="l"/>
              </a:tabLst>
            </a:pPr>
            <a:r>
              <a:rPr sz="3200" spc="-50" dirty="0">
                <a:latin typeface="Cambria Math"/>
                <a:cs typeface="Cambria Math"/>
              </a:rPr>
              <a:t>𝑅</a:t>
            </a:r>
            <a:r>
              <a:rPr sz="3200" dirty="0">
                <a:latin typeface="Cambria Math"/>
                <a:cs typeface="Cambria Math"/>
              </a:rPr>
              <a:t>	</a:t>
            </a:r>
            <a:r>
              <a:rPr sz="3200" spc="-25" dirty="0">
                <a:latin typeface="Cambria Math"/>
                <a:cs typeface="Cambria Math"/>
              </a:rPr>
              <a:t>𝑠</a:t>
            </a:r>
            <a:r>
              <a:rPr sz="3525" spc="-37" baseline="-11820" dirty="0">
                <a:latin typeface="Cambria Math"/>
                <a:cs typeface="Cambria Math"/>
              </a:rPr>
              <a:t>2</a:t>
            </a:r>
            <a:r>
              <a:rPr sz="3525" baseline="-11820" dirty="0">
                <a:latin typeface="Cambria Math"/>
                <a:cs typeface="Cambria Math"/>
              </a:rPr>
              <a:t>	</a:t>
            </a:r>
            <a:r>
              <a:rPr sz="3200" dirty="0">
                <a:latin typeface="Cambria Math"/>
                <a:cs typeface="Cambria Math"/>
              </a:rPr>
              <a:t>=</a:t>
            </a:r>
            <a:r>
              <a:rPr sz="3200" spc="155" dirty="0">
                <a:latin typeface="Cambria Math"/>
                <a:cs typeface="Cambria Math"/>
              </a:rPr>
              <a:t> </a:t>
            </a:r>
            <a:r>
              <a:rPr sz="3200" spc="-25" dirty="0">
                <a:latin typeface="Cambria Math"/>
                <a:cs typeface="Cambria Math"/>
              </a:rPr>
              <a:t>1.2</a:t>
            </a:r>
            <a:endParaRPr sz="3200">
              <a:latin typeface="Cambria Math"/>
              <a:cs typeface="Cambria Math"/>
            </a:endParaRPr>
          </a:p>
        </p:txBody>
      </p:sp>
      <p:sp>
        <p:nvSpPr>
          <p:cNvPr id="18" name="object 18"/>
          <p:cNvSpPr txBox="1"/>
          <p:nvPr/>
        </p:nvSpPr>
        <p:spPr>
          <a:xfrm>
            <a:off x="7621016" y="6122923"/>
            <a:ext cx="794385" cy="697230"/>
          </a:xfrm>
          <a:prstGeom prst="rect">
            <a:avLst/>
          </a:prstGeom>
        </p:spPr>
        <p:txBody>
          <a:bodyPr vert="horz" wrap="square" lIns="0" tIns="13335" rIns="0" bIns="0" rtlCol="0">
            <a:spAutoFit/>
          </a:bodyPr>
          <a:lstStyle/>
          <a:p>
            <a:pPr marL="12700">
              <a:lnSpc>
                <a:spcPct val="100000"/>
              </a:lnSpc>
              <a:spcBef>
                <a:spcPts val="105"/>
              </a:spcBef>
            </a:pPr>
            <a:r>
              <a:rPr sz="4400" spc="-50" dirty="0">
                <a:latin typeface="Segoe UI Emoji"/>
                <a:cs typeface="Segoe UI Emoji"/>
              </a:rPr>
              <a:t>💵</a:t>
            </a:r>
            <a:endParaRPr sz="4400">
              <a:latin typeface="Segoe UI Emoji"/>
              <a:cs typeface="Segoe UI Emoj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How</a:t>
            </a:r>
            <a:r>
              <a:rPr b="0" spc="-50" dirty="0">
                <a:latin typeface="Calibri"/>
                <a:cs typeface="Calibri"/>
              </a:rPr>
              <a:t> </a:t>
            </a:r>
            <a:r>
              <a:rPr b="0" dirty="0">
                <a:latin typeface="Calibri"/>
                <a:cs typeface="Calibri"/>
              </a:rPr>
              <a:t>do</a:t>
            </a:r>
            <a:r>
              <a:rPr b="0" spc="-10" dirty="0">
                <a:latin typeface="Calibri"/>
                <a:cs typeface="Calibri"/>
              </a:rPr>
              <a:t> </a:t>
            </a:r>
            <a:r>
              <a:rPr b="0" dirty="0">
                <a:latin typeface="Calibri"/>
                <a:cs typeface="Calibri"/>
              </a:rPr>
              <a:t>we</a:t>
            </a:r>
            <a:r>
              <a:rPr b="0" spc="-40" dirty="0">
                <a:latin typeface="Calibri"/>
                <a:cs typeface="Calibri"/>
              </a:rPr>
              <a:t> </a:t>
            </a:r>
            <a:r>
              <a:rPr b="0" dirty="0">
                <a:latin typeface="Calibri"/>
                <a:cs typeface="Calibri"/>
              </a:rPr>
              <a:t>model</a:t>
            </a:r>
            <a:r>
              <a:rPr b="0" spc="-25" dirty="0">
                <a:latin typeface="Calibri"/>
                <a:cs typeface="Calibri"/>
              </a:rPr>
              <a:t> </a:t>
            </a:r>
            <a:r>
              <a:rPr b="0" dirty="0">
                <a:latin typeface="Calibri"/>
                <a:cs typeface="Calibri"/>
              </a:rPr>
              <a:t>human</a:t>
            </a:r>
            <a:r>
              <a:rPr b="0" spc="25" dirty="0">
                <a:latin typeface="Calibri"/>
                <a:cs typeface="Calibri"/>
              </a:rPr>
              <a:t> </a:t>
            </a:r>
            <a:r>
              <a:rPr b="0" spc="-10" dirty="0">
                <a:latin typeface="Calibri"/>
                <a:cs typeface="Calibri"/>
              </a:rPr>
              <a:t>preferences?</a:t>
            </a:r>
          </a:p>
        </p:txBody>
      </p:sp>
      <p:sp>
        <p:nvSpPr>
          <p:cNvPr id="3" name="object 3"/>
          <p:cNvSpPr txBox="1"/>
          <p:nvPr/>
        </p:nvSpPr>
        <p:spPr>
          <a:xfrm>
            <a:off x="484733" y="6488074"/>
            <a:ext cx="199390" cy="240029"/>
          </a:xfrm>
          <a:prstGeom prst="rect">
            <a:avLst/>
          </a:prstGeom>
        </p:spPr>
        <p:txBody>
          <a:bodyPr vert="horz" wrap="square" lIns="0" tIns="13335" rIns="0" bIns="0" rtlCol="0">
            <a:spAutoFit/>
          </a:bodyPr>
          <a:lstStyle/>
          <a:p>
            <a:pPr marL="12700">
              <a:lnSpc>
                <a:spcPct val="100000"/>
              </a:lnSpc>
              <a:spcBef>
                <a:spcPts val="105"/>
              </a:spcBef>
            </a:pPr>
            <a:r>
              <a:rPr sz="1400" spc="-25" dirty="0">
                <a:latin typeface="Calibri"/>
                <a:cs typeface="Calibri"/>
              </a:rPr>
              <a:t>59</a:t>
            </a:r>
            <a:endParaRPr sz="1400">
              <a:latin typeface="Calibri"/>
              <a:cs typeface="Calibri"/>
            </a:endParaRPr>
          </a:p>
        </p:txBody>
      </p:sp>
      <p:sp>
        <p:nvSpPr>
          <p:cNvPr id="4" name="object 4"/>
          <p:cNvSpPr txBox="1"/>
          <p:nvPr/>
        </p:nvSpPr>
        <p:spPr>
          <a:xfrm>
            <a:off x="637133" y="1213230"/>
            <a:ext cx="10923905" cy="1275080"/>
          </a:xfrm>
          <a:prstGeom prst="rect">
            <a:avLst/>
          </a:prstGeom>
        </p:spPr>
        <p:txBody>
          <a:bodyPr vert="horz" wrap="square" lIns="0" tIns="88265" rIns="0" bIns="0" rtlCol="0">
            <a:spAutoFit/>
          </a:bodyPr>
          <a:lstStyle/>
          <a:p>
            <a:pPr marL="354965" indent="-342265">
              <a:lnSpc>
                <a:spcPct val="100000"/>
              </a:lnSpc>
              <a:spcBef>
                <a:spcPts val="695"/>
              </a:spcBef>
              <a:buClr>
                <a:srgbClr val="8A1515"/>
              </a:buClr>
              <a:buFont typeface="Times New Roman"/>
              <a:buChar char="•"/>
              <a:tabLst>
                <a:tab pos="354965" algn="l"/>
                <a:tab pos="355600" algn="l"/>
              </a:tabLst>
            </a:pPr>
            <a:r>
              <a:rPr sz="2400" b="1" dirty="0">
                <a:solidFill>
                  <a:srgbClr val="C00000"/>
                </a:solidFill>
                <a:latin typeface="Calibri"/>
                <a:cs typeface="Calibri"/>
              </a:rPr>
              <a:t>Problem</a:t>
            </a:r>
            <a:r>
              <a:rPr sz="2400" b="1" spc="-70" dirty="0">
                <a:solidFill>
                  <a:srgbClr val="C00000"/>
                </a:solidFill>
                <a:latin typeface="Calibri"/>
                <a:cs typeface="Calibri"/>
              </a:rPr>
              <a:t> </a:t>
            </a:r>
            <a:r>
              <a:rPr sz="2400" b="1" dirty="0">
                <a:solidFill>
                  <a:srgbClr val="C00000"/>
                </a:solidFill>
                <a:latin typeface="Calibri"/>
                <a:cs typeface="Calibri"/>
              </a:rPr>
              <a:t>2:</a:t>
            </a:r>
            <a:r>
              <a:rPr sz="2400" b="1" spc="-45" dirty="0">
                <a:solidFill>
                  <a:srgbClr val="C00000"/>
                </a:solidFill>
                <a:latin typeface="Calibri"/>
                <a:cs typeface="Calibri"/>
              </a:rPr>
              <a:t> </a:t>
            </a:r>
            <a:r>
              <a:rPr sz="2400" dirty="0">
                <a:latin typeface="Calibri"/>
                <a:cs typeface="Calibri"/>
              </a:rPr>
              <a:t>human</a:t>
            </a:r>
            <a:r>
              <a:rPr sz="2400" spc="-35" dirty="0">
                <a:latin typeface="Calibri"/>
                <a:cs typeface="Calibri"/>
              </a:rPr>
              <a:t> </a:t>
            </a:r>
            <a:r>
              <a:rPr sz="2400" dirty="0">
                <a:latin typeface="Calibri"/>
                <a:cs typeface="Calibri"/>
              </a:rPr>
              <a:t>judgments</a:t>
            </a:r>
            <a:r>
              <a:rPr sz="2400" spc="-55" dirty="0">
                <a:latin typeface="Calibri"/>
                <a:cs typeface="Calibri"/>
              </a:rPr>
              <a:t> </a:t>
            </a:r>
            <a:r>
              <a:rPr sz="2400" dirty="0">
                <a:latin typeface="Calibri"/>
                <a:cs typeface="Calibri"/>
              </a:rPr>
              <a:t>are</a:t>
            </a:r>
            <a:r>
              <a:rPr sz="2400" spc="-50" dirty="0">
                <a:latin typeface="Calibri"/>
                <a:cs typeface="Calibri"/>
              </a:rPr>
              <a:t> </a:t>
            </a:r>
            <a:r>
              <a:rPr sz="2400" dirty="0">
                <a:latin typeface="Calibri"/>
                <a:cs typeface="Calibri"/>
              </a:rPr>
              <a:t>noisy</a:t>
            </a:r>
            <a:r>
              <a:rPr sz="2400" spc="-25" dirty="0">
                <a:latin typeface="Calibri"/>
                <a:cs typeface="Calibri"/>
              </a:rPr>
              <a:t> </a:t>
            </a:r>
            <a:r>
              <a:rPr sz="2400" dirty="0">
                <a:latin typeface="Calibri"/>
                <a:cs typeface="Calibri"/>
              </a:rPr>
              <a:t>and</a:t>
            </a:r>
            <a:r>
              <a:rPr sz="2400" spc="-20" dirty="0">
                <a:latin typeface="Calibri"/>
                <a:cs typeface="Calibri"/>
              </a:rPr>
              <a:t> </a:t>
            </a:r>
            <a:r>
              <a:rPr sz="2400" spc="-10" dirty="0">
                <a:latin typeface="Calibri"/>
                <a:cs typeface="Calibri"/>
              </a:rPr>
              <a:t>miscalibrated!</a:t>
            </a:r>
            <a:endParaRPr sz="2400">
              <a:latin typeface="Calibri"/>
              <a:cs typeface="Calibri"/>
            </a:endParaRPr>
          </a:p>
          <a:p>
            <a:pPr marL="354965" indent="-342265">
              <a:lnSpc>
                <a:spcPct val="100000"/>
              </a:lnSpc>
              <a:spcBef>
                <a:spcPts val="600"/>
              </a:spcBef>
              <a:buClr>
                <a:srgbClr val="8A1515"/>
              </a:buClr>
              <a:buFont typeface="Times New Roman"/>
              <a:buChar char="•"/>
              <a:tabLst>
                <a:tab pos="354965" algn="l"/>
                <a:tab pos="355600" algn="l"/>
              </a:tabLst>
            </a:pPr>
            <a:r>
              <a:rPr sz="2400" b="1" dirty="0">
                <a:solidFill>
                  <a:srgbClr val="C00000"/>
                </a:solidFill>
                <a:latin typeface="Calibri"/>
                <a:cs typeface="Calibri"/>
              </a:rPr>
              <a:t>Solution:</a:t>
            </a:r>
            <a:r>
              <a:rPr sz="2400" b="1" spc="-45" dirty="0">
                <a:solidFill>
                  <a:srgbClr val="C00000"/>
                </a:solidFill>
                <a:latin typeface="Calibri"/>
                <a:cs typeface="Calibri"/>
              </a:rPr>
              <a:t> </a:t>
            </a:r>
            <a:r>
              <a:rPr sz="2400" dirty="0">
                <a:latin typeface="Calibri"/>
                <a:cs typeface="Calibri"/>
              </a:rPr>
              <a:t>instead</a:t>
            </a:r>
            <a:r>
              <a:rPr sz="2400" spc="-50" dirty="0">
                <a:latin typeface="Calibri"/>
                <a:cs typeface="Calibri"/>
              </a:rPr>
              <a:t> </a:t>
            </a:r>
            <a:r>
              <a:rPr sz="2400" dirty="0">
                <a:latin typeface="Calibri"/>
                <a:cs typeface="Calibri"/>
              </a:rPr>
              <a:t>of</a:t>
            </a:r>
            <a:r>
              <a:rPr sz="2400" spc="-30" dirty="0">
                <a:latin typeface="Calibri"/>
                <a:cs typeface="Calibri"/>
              </a:rPr>
              <a:t> </a:t>
            </a:r>
            <a:r>
              <a:rPr sz="2400" dirty="0">
                <a:latin typeface="Calibri"/>
                <a:cs typeface="Calibri"/>
              </a:rPr>
              <a:t>asking</a:t>
            </a:r>
            <a:r>
              <a:rPr sz="2400" spc="-60" dirty="0">
                <a:latin typeface="Calibri"/>
                <a:cs typeface="Calibri"/>
              </a:rPr>
              <a:t> </a:t>
            </a:r>
            <a:r>
              <a:rPr sz="2400" dirty="0">
                <a:latin typeface="Calibri"/>
                <a:cs typeface="Calibri"/>
              </a:rPr>
              <a:t>for</a:t>
            </a:r>
            <a:r>
              <a:rPr sz="2400" spc="-30" dirty="0">
                <a:latin typeface="Calibri"/>
                <a:cs typeface="Calibri"/>
              </a:rPr>
              <a:t> </a:t>
            </a:r>
            <a:r>
              <a:rPr sz="2400" dirty="0">
                <a:latin typeface="Calibri"/>
                <a:cs typeface="Calibri"/>
              </a:rPr>
              <a:t>direct</a:t>
            </a:r>
            <a:r>
              <a:rPr sz="2400" spc="-45" dirty="0">
                <a:latin typeface="Calibri"/>
                <a:cs typeface="Calibri"/>
              </a:rPr>
              <a:t> </a:t>
            </a:r>
            <a:r>
              <a:rPr sz="2400" dirty="0">
                <a:latin typeface="Calibri"/>
                <a:cs typeface="Calibri"/>
              </a:rPr>
              <a:t>ratings,</a:t>
            </a:r>
            <a:r>
              <a:rPr sz="2400" spc="-65" dirty="0">
                <a:latin typeface="Calibri"/>
                <a:cs typeface="Calibri"/>
              </a:rPr>
              <a:t> </a:t>
            </a:r>
            <a:r>
              <a:rPr sz="2400" dirty="0">
                <a:latin typeface="Calibri"/>
                <a:cs typeface="Calibri"/>
              </a:rPr>
              <a:t>ask</a:t>
            </a:r>
            <a:r>
              <a:rPr sz="2400" spc="-55" dirty="0">
                <a:latin typeface="Calibri"/>
                <a:cs typeface="Calibri"/>
              </a:rPr>
              <a:t> </a:t>
            </a:r>
            <a:r>
              <a:rPr sz="2400" dirty="0">
                <a:latin typeface="Calibri"/>
                <a:cs typeface="Calibri"/>
              </a:rPr>
              <a:t>for</a:t>
            </a:r>
            <a:r>
              <a:rPr sz="2400" spc="-20" dirty="0">
                <a:latin typeface="Calibri"/>
                <a:cs typeface="Calibri"/>
              </a:rPr>
              <a:t> </a:t>
            </a:r>
            <a:r>
              <a:rPr sz="2400" b="1" dirty="0">
                <a:latin typeface="Calibri"/>
                <a:cs typeface="Calibri"/>
              </a:rPr>
              <a:t>pairwise</a:t>
            </a:r>
            <a:r>
              <a:rPr sz="2400" b="1" spc="-25" dirty="0">
                <a:latin typeface="Calibri"/>
                <a:cs typeface="Calibri"/>
              </a:rPr>
              <a:t> </a:t>
            </a:r>
            <a:r>
              <a:rPr sz="2400" b="1" dirty="0">
                <a:latin typeface="Calibri"/>
                <a:cs typeface="Calibri"/>
              </a:rPr>
              <a:t>comparisons</a:t>
            </a:r>
            <a:r>
              <a:rPr sz="2400" dirty="0">
                <a:latin typeface="Calibri"/>
                <a:cs typeface="Calibri"/>
              </a:rPr>
              <a:t>,</a:t>
            </a:r>
            <a:r>
              <a:rPr sz="2400" spc="-85" dirty="0">
                <a:latin typeface="Calibri"/>
                <a:cs typeface="Calibri"/>
              </a:rPr>
              <a:t> </a:t>
            </a:r>
            <a:r>
              <a:rPr sz="2400" dirty="0">
                <a:latin typeface="Calibri"/>
                <a:cs typeface="Calibri"/>
              </a:rPr>
              <a:t>which</a:t>
            </a:r>
            <a:r>
              <a:rPr sz="2400" spc="-20" dirty="0">
                <a:latin typeface="Calibri"/>
                <a:cs typeface="Calibri"/>
              </a:rPr>
              <a:t> </a:t>
            </a:r>
            <a:r>
              <a:rPr sz="2400" spc="-25" dirty="0">
                <a:latin typeface="Calibri"/>
                <a:cs typeface="Calibri"/>
              </a:rPr>
              <a:t>can</a:t>
            </a:r>
            <a:endParaRPr sz="2400">
              <a:latin typeface="Calibri"/>
              <a:cs typeface="Calibri"/>
            </a:endParaRPr>
          </a:p>
          <a:p>
            <a:pPr marL="355600">
              <a:lnSpc>
                <a:spcPct val="100000"/>
              </a:lnSpc>
              <a:spcBef>
                <a:spcPts val="5"/>
              </a:spcBef>
            </a:pPr>
            <a:r>
              <a:rPr sz="2400" dirty="0">
                <a:latin typeface="Calibri"/>
                <a:cs typeface="Calibri"/>
              </a:rPr>
              <a:t>be</a:t>
            </a:r>
            <a:r>
              <a:rPr sz="2400" spc="-5" dirty="0">
                <a:latin typeface="Calibri"/>
                <a:cs typeface="Calibri"/>
              </a:rPr>
              <a:t> </a:t>
            </a:r>
            <a:r>
              <a:rPr sz="2400" dirty="0">
                <a:latin typeface="Calibri"/>
                <a:cs typeface="Calibri"/>
              </a:rPr>
              <a:t>more</a:t>
            </a:r>
            <a:r>
              <a:rPr sz="2400" spc="-30" dirty="0">
                <a:latin typeface="Calibri"/>
                <a:cs typeface="Calibri"/>
              </a:rPr>
              <a:t> </a:t>
            </a:r>
            <a:r>
              <a:rPr sz="2400" dirty="0">
                <a:latin typeface="Calibri"/>
                <a:cs typeface="Calibri"/>
              </a:rPr>
              <a:t>reliable</a:t>
            </a:r>
            <a:r>
              <a:rPr sz="2400" spc="-15" dirty="0">
                <a:latin typeface="Calibri"/>
                <a:cs typeface="Calibri"/>
              </a:rPr>
              <a:t> </a:t>
            </a:r>
            <a:r>
              <a:rPr sz="2400" dirty="0">
                <a:latin typeface="Calibri"/>
                <a:cs typeface="Calibri"/>
              </a:rPr>
              <a:t>[</a:t>
            </a:r>
            <a:r>
              <a:rPr sz="2400" u="sng" dirty="0">
                <a:solidFill>
                  <a:srgbClr val="007A92"/>
                </a:solidFill>
                <a:uFill>
                  <a:solidFill>
                    <a:srgbClr val="007A92"/>
                  </a:solidFill>
                </a:uFill>
                <a:latin typeface="Calibri"/>
                <a:cs typeface="Calibri"/>
              </a:rPr>
              <a:t>Phelps</a:t>
            </a:r>
            <a:r>
              <a:rPr sz="2400" u="sng" spc="-1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4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2015;</a:t>
            </a:r>
            <a:r>
              <a:rPr sz="2400" u="sng" spc="-3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Clark</a:t>
            </a:r>
            <a:r>
              <a:rPr sz="2400" u="sng" spc="-5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2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20" dirty="0">
                <a:solidFill>
                  <a:srgbClr val="007A92"/>
                </a:solidFill>
                <a:uFill>
                  <a:solidFill>
                    <a:srgbClr val="007A92"/>
                  </a:solidFill>
                </a:uFill>
                <a:latin typeface="Calibri"/>
                <a:cs typeface="Calibri"/>
              </a:rPr>
              <a:t> </a:t>
            </a:r>
            <a:r>
              <a:rPr sz="2400" u="sng" spc="-10" dirty="0">
                <a:solidFill>
                  <a:srgbClr val="007A92"/>
                </a:solidFill>
                <a:uFill>
                  <a:solidFill>
                    <a:srgbClr val="007A92"/>
                  </a:solidFill>
                </a:uFill>
                <a:latin typeface="Calibri"/>
                <a:cs typeface="Calibri"/>
              </a:rPr>
              <a:t>2018</a:t>
            </a:r>
            <a:r>
              <a:rPr sz="2400" spc="-10" dirty="0">
                <a:latin typeface="Calibri"/>
                <a:cs typeface="Calibri"/>
              </a:rPr>
              <a:t>]</a:t>
            </a:r>
            <a:endParaRPr sz="2400">
              <a:latin typeface="Calibri"/>
              <a:cs typeface="Calibri"/>
            </a:endParaRPr>
          </a:p>
        </p:txBody>
      </p:sp>
      <p:sp>
        <p:nvSpPr>
          <p:cNvPr id="5" name="object 5"/>
          <p:cNvSpPr txBox="1"/>
          <p:nvPr/>
        </p:nvSpPr>
        <p:spPr>
          <a:xfrm>
            <a:off x="5303265" y="4928467"/>
            <a:ext cx="1742439" cy="448945"/>
          </a:xfrm>
          <a:prstGeom prst="rect">
            <a:avLst/>
          </a:prstGeom>
        </p:spPr>
        <p:txBody>
          <a:bodyPr vert="horz" wrap="square" lIns="0" tIns="0" rIns="0" bIns="0" rtlCol="0">
            <a:spAutoFit/>
          </a:bodyPr>
          <a:lstStyle/>
          <a:p>
            <a:pPr>
              <a:lnSpc>
                <a:spcPts val="3130"/>
              </a:lnSpc>
              <a:tabLst>
                <a:tab pos="440055" algn="l"/>
                <a:tab pos="1086485" algn="l"/>
                <a:tab pos="1569720" algn="l"/>
              </a:tabLst>
            </a:pPr>
            <a:r>
              <a:rPr sz="3200" spc="-50" dirty="0">
                <a:latin typeface="Cambria Math"/>
                <a:cs typeface="Cambria Math"/>
              </a:rPr>
              <a:t>𝑅</a:t>
            </a:r>
            <a:r>
              <a:rPr sz="3200" dirty="0">
                <a:latin typeface="Cambria Math"/>
                <a:cs typeface="Cambria Math"/>
              </a:rPr>
              <a:t>	</a:t>
            </a:r>
            <a:r>
              <a:rPr sz="3200" spc="-25" dirty="0">
                <a:latin typeface="Cambria Math"/>
                <a:cs typeface="Cambria Math"/>
              </a:rPr>
              <a:t>𝑠</a:t>
            </a:r>
            <a:r>
              <a:rPr sz="3525" spc="-37" baseline="-11820" dirty="0">
                <a:latin typeface="Cambria Math"/>
                <a:cs typeface="Cambria Math"/>
              </a:rPr>
              <a:t>3</a:t>
            </a:r>
            <a:r>
              <a:rPr sz="3525" baseline="-11820" dirty="0">
                <a:latin typeface="Cambria Math"/>
                <a:cs typeface="Cambria Math"/>
              </a:rPr>
              <a:t>	</a:t>
            </a:r>
            <a:r>
              <a:rPr sz="3200" spc="-50" dirty="0">
                <a:latin typeface="Cambria Math"/>
                <a:cs typeface="Cambria Math"/>
              </a:rPr>
              <a:t>=</a:t>
            </a:r>
            <a:r>
              <a:rPr sz="3200" dirty="0">
                <a:latin typeface="Cambria Math"/>
                <a:cs typeface="Cambria Math"/>
              </a:rPr>
              <a:t>	</a:t>
            </a:r>
            <a:r>
              <a:rPr sz="3200" spc="-50" dirty="0">
                <a:latin typeface="Cambria Math"/>
                <a:cs typeface="Cambria Math"/>
              </a:rPr>
              <a:t>?</a:t>
            </a:r>
            <a:endParaRPr sz="3200">
              <a:latin typeface="Cambria Math"/>
              <a:cs typeface="Cambria Math"/>
            </a:endParaRPr>
          </a:p>
        </p:txBody>
      </p:sp>
      <p:grpSp>
        <p:nvGrpSpPr>
          <p:cNvPr id="6" name="object 6"/>
          <p:cNvGrpSpPr/>
          <p:nvPr/>
        </p:nvGrpSpPr>
        <p:grpSpPr>
          <a:xfrm>
            <a:off x="3122676" y="4901184"/>
            <a:ext cx="6092825" cy="585470"/>
            <a:chOff x="3122676" y="4901184"/>
            <a:chExt cx="6092825" cy="585470"/>
          </a:xfrm>
        </p:grpSpPr>
        <p:sp>
          <p:nvSpPr>
            <p:cNvPr id="7" name="object 7"/>
            <p:cNvSpPr/>
            <p:nvPr/>
          </p:nvSpPr>
          <p:spPr>
            <a:xfrm>
              <a:off x="3122676" y="4901184"/>
              <a:ext cx="6092825" cy="585470"/>
            </a:xfrm>
            <a:custGeom>
              <a:avLst/>
              <a:gdLst/>
              <a:ahLst/>
              <a:cxnLst/>
              <a:rect l="l" t="t" r="r" b="b"/>
              <a:pathLst>
                <a:path w="6092825" h="585470">
                  <a:moveTo>
                    <a:pt x="6092444" y="0"/>
                  </a:moveTo>
                  <a:lnTo>
                    <a:pt x="0" y="0"/>
                  </a:lnTo>
                  <a:lnTo>
                    <a:pt x="0" y="584961"/>
                  </a:lnTo>
                  <a:lnTo>
                    <a:pt x="6092444" y="584961"/>
                  </a:lnTo>
                  <a:lnTo>
                    <a:pt x="6092444" y="0"/>
                  </a:lnTo>
                  <a:close/>
                </a:path>
              </a:pathLst>
            </a:custGeom>
            <a:solidFill>
              <a:srgbClr val="FFFFFF"/>
            </a:solidFill>
          </p:spPr>
          <p:txBody>
            <a:bodyPr wrap="square" lIns="0" tIns="0" rIns="0" bIns="0" rtlCol="0"/>
            <a:lstStyle/>
            <a:p>
              <a:endParaRPr/>
            </a:p>
          </p:txBody>
        </p:sp>
        <p:sp>
          <p:nvSpPr>
            <p:cNvPr id="8" name="object 8"/>
            <p:cNvSpPr/>
            <p:nvPr/>
          </p:nvSpPr>
          <p:spPr>
            <a:xfrm>
              <a:off x="4242816" y="5024628"/>
              <a:ext cx="632460" cy="377825"/>
            </a:xfrm>
            <a:custGeom>
              <a:avLst/>
              <a:gdLst/>
              <a:ahLst/>
              <a:cxnLst/>
              <a:rect l="l" t="t" r="r" b="b"/>
              <a:pathLst>
                <a:path w="632460" h="377825">
                  <a:moveTo>
                    <a:pt x="125603" y="15240"/>
                  </a:moveTo>
                  <a:lnTo>
                    <a:pt x="68961" y="24257"/>
                  </a:lnTo>
                  <a:lnTo>
                    <a:pt x="31115" y="66167"/>
                  </a:lnTo>
                  <a:lnTo>
                    <a:pt x="7747" y="122301"/>
                  </a:lnTo>
                  <a:lnTo>
                    <a:pt x="0" y="188988"/>
                  </a:lnTo>
                  <a:lnTo>
                    <a:pt x="1905" y="223647"/>
                  </a:lnTo>
                  <a:lnTo>
                    <a:pt x="17399" y="284988"/>
                  </a:lnTo>
                  <a:lnTo>
                    <a:pt x="48260" y="334772"/>
                  </a:lnTo>
                  <a:lnTo>
                    <a:pt x="92837" y="367792"/>
                  </a:lnTo>
                  <a:lnTo>
                    <a:pt x="120269" y="377698"/>
                  </a:lnTo>
                  <a:lnTo>
                    <a:pt x="124968" y="362331"/>
                  </a:lnTo>
                  <a:lnTo>
                    <a:pt x="103505" y="352806"/>
                  </a:lnTo>
                  <a:lnTo>
                    <a:pt x="84963" y="339471"/>
                  </a:lnTo>
                  <a:lnTo>
                    <a:pt x="56769" y="301879"/>
                  </a:lnTo>
                  <a:lnTo>
                    <a:pt x="40005" y="250444"/>
                  </a:lnTo>
                  <a:lnTo>
                    <a:pt x="34417" y="186956"/>
                  </a:lnTo>
                  <a:lnTo>
                    <a:pt x="35814" y="154686"/>
                  </a:lnTo>
                  <a:lnTo>
                    <a:pt x="46990" y="98806"/>
                  </a:lnTo>
                  <a:lnTo>
                    <a:pt x="69469" y="54737"/>
                  </a:lnTo>
                  <a:lnTo>
                    <a:pt x="103886" y="24765"/>
                  </a:lnTo>
                  <a:lnTo>
                    <a:pt x="125603" y="15240"/>
                  </a:lnTo>
                  <a:close/>
                </a:path>
                <a:path w="632460" h="377825">
                  <a:moveTo>
                    <a:pt x="632333" y="188988"/>
                  </a:moveTo>
                  <a:lnTo>
                    <a:pt x="614807" y="92837"/>
                  </a:lnTo>
                  <a:lnTo>
                    <a:pt x="583946" y="42926"/>
                  </a:lnTo>
                  <a:lnTo>
                    <a:pt x="539369" y="9906"/>
                  </a:lnTo>
                  <a:lnTo>
                    <a:pt x="512064" y="0"/>
                  </a:lnTo>
                  <a:lnTo>
                    <a:pt x="506730" y="15240"/>
                  </a:lnTo>
                  <a:lnTo>
                    <a:pt x="528574" y="24765"/>
                  </a:lnTo>
                  <a:lnTo>
                    <a:pt x="547243" y="37973"/>
                  </a:lnTo>
                  <a:lnTo>
                    <a:pt x="575691" y="75057"/>
                  </a:lnTo>
                  <a:lnTo>
                    <a:pt x="592328" y="125349"/>
                  </a:lnTo>
                  <a:lnTo>
                    <a:pt x="597916" y="186956"/>
                  </a:lnTo>
                  <a:lnTo>
                    <a:pt x="596519" y="220218"/>
                  </a:lnTo>
                  <a:lnTo>
                    <a:pt x="585343" y="277749"/>
                  </a:lnTo>
                  <a:lnTo>
                    <a:pt x="562991" y="322580"/>
                  </a:lnTo>
                  <a:lnTo>
                    <a:pt x="528828" y="352806"/>
                  </a:lnTo>
                  <a:lnTo>
                    <a:pt x="507365" y="362331"/>
                  </a:lnTo>
                  <a:lnTo>
                    <a:pt x="512064" y="377698"/>
                  </a:lnTo>
                  <a:lnTo>
                    <a:pt x="563499" y="353441"/>
                  </a:lnTo>
                  <a:lnTo>
                    <a:pt x="601345" y="311658"/>
                  </a:lnTo>
                  <a:lnTo>
                    <a:pt x="624586" y="255651"/>
                  </a:lnTo>
                  <a:lnTo>
                    <a:pt x="632333" y="188988"/>
                  </a:lnTo>
                  <a:close/>
                </a:path>
              </a:pathLst>
            </a:custGeom>
            <a:solidFill>
              <a:srgbClr val="000000"/>
            </a:solidFill>
          </p:spPr>
          <p:txBody>
            <a:bodyPr wrap="square" lIns="0" tIns="0" rIns="0" bIns="0" rtlCol="0"/>
            <a:lstStyle/>
            <a:p>
              <a:endParaRPr/>
            </a:p>
          </p:txBody>
        </p:sp>
      </p:grpSp>
      <p:sp>
        <p:nvSpPr>
          <p:cNvPr id="9" name="object 9"/>
          <p:cNvSpPr txBox="1"/>
          <p:nvPr/>
        </p:nvSpPr>
        <p:spPr>
          <a:xfrm>
            <a:off x="3900551" y="4898847"/>
            <a:ext cx="865505" cy="514350"/>
          </a:xfrm>
          <a:prstGeom prst="rect">
            <a:avLst/>
          </a:prstGeom>
        </p:spPr>
        <p:txBody>
          <a:bodyPr vert="horz" wrap="square" lIns="0" tIns="13335" rIns="0" bIns="0" rtlCol="0">
            <a:spAutoFit/>
          </a:bodyPr>
          <a:lstStyle/>
          <a:p>
            <a:pPr marL="38100">
              <a:lnSpc>
                <a:spcPct val="100000"/>
              </a:lnSpc>
              <a:spcBef>
                <a:spcPts val="105"/>
              </a:spcBef>
              <a:tabLst>
                <a:tab pos="476884" algn="l"/>
              </a:tabLst>
            </a:pPr>
            <a:r>
              <a:rPr sz="3200" spc="-50" dirty="0">
                <a:latin typeface="Cambria Math"/>
                <a:cs typeface="Cambria Math"/>
              </a:rPr>
              <a:t>𝑅</a:t>
            </a:r>
            <a:r>
              <a:rPr sz="3200" dirty="0">
                <a:latin typeface="Cambria Math"/>
                <a:cs typeface="Cambria Math"/>
              </a:rPr>
              <a:t>	</a:t>
            </a:r>
            <a:r>
              <a:rPr sz="3200" spc="-25" dirty="0">
                <a:latin typeface="Cambria Math"/>
                <a:cs typeface="Cambria Math"/>
              </a:rPr>
              <a:t>𝑠</a:t>
            </a:r>
            <a:r>
              <a:rPr sz="3525" spc="-37" baseline="-11820" dirty="0">
                <a:latin typeface="Cambria Math"/>
                <a:cs typeface="Cambria Math"/>
              </a:rPr>
              <a:t>3</a:t>
            </a:r>
            <a:endParaRPr sz="3525" baseline="-11820">
              <a:latin typeface="Cambria Math"/>
              <a:cs typeface="Cambria Math"/>
            </a:endParaRPr>
          </a:p>
        </p:txBody>
      </p:sp>
      <p:sp>
        <p:nvSpPr>
          <p:cNvPr id="10" name="object 10"/>
          <p:cNvSpPr txBox="1"/>
          <p:nvPr/>
        </p:nvSpPr>
        <p:spPr>
          <a:xfrm>
            <a:off x="4889372" y="2750057"/>
            <a:ext cx="2510790" cy="2672715"/>
          </a:xfrm>
          <a:prstGeom prst="rect">
            <a:avLst/>
          </a:prstGeom>
        </p:spPr>
        <p:txBody>
          <a:bodyPr vert="horz" wrap="square" lIns="0" tIns="13335" rIns="0" bIns="0" rtlCol="0">
            <a:spAutoFit/>
          </a:bodyPr>
          <a:lstStyle/>
          <a:p>
            <a:pPr marL="50800" marR="177165">
              <a:lnSpc>
                <a:spcPct val="100000"/>
              </a:lnSpc>
              <a:spcBef>
                <a:spcPts val="105"/>
              </a:spcBef>
            </a:pPr>
            <a:r>
              <a:rPr sz="2000" dirty="0">
                <a:latin typeface="Courier New"/>
                <a:cs typeface="Courier New"/>
              </a:rPr>
              <a:t>A</a:t>
            </a:r>
            <a:r>
              <a:rPr sz="2000" spc="-20" dirty="0">
                <a:latin typeface="Courier New"/>
                <a:cs typeface="Courier New"/>
              </a:rPr>
              <a:t> </a:t>
            </a:r>
            <a:r>
              <a:rPr sz="2000" dirty="0">
                <a:latin typeface="Courier New"/>
                <a:cs typeface="Courier New"/>
              </a:rPr>
              <a:t>4.2</a:t>
            </a:r>
            <a:r>
              <a:rPr sz="2000" spc="-5" dirty="0">
                <a:latin typeface="Courier New"/>
                <a:cs typeface="Courier New"/>
              </a:rPr>
              <a:t> </a:t>
            </a:r>
            <a:r>
              <a:rPr sz="2000" spc="-20" dirty="0">
                <a:latin typeface="Courier New"/>
                <a:cs typeface="Courier New"/>
              </a:rPr>
              <a:t>magnitude </a:t>
            </a:r>
            <a:r>
              <a:rPr sz="2000" dirty="0">
                <a:latin typeface="Courier New"/>
                <a:cs typeface="Courier New"/>
              </a:rPr>
              <a:t>earthquake</a:t>
            </a:r>
            <a:r>
              <a:rPr sz="2000" spc="-95" dirty="0">
                <a:latin typeface="Courier New"/>
                <a:cs typeface="Courier New"/>
              </a:rPr>
              <a:t> </a:t>
            </a:r>
            <a:r>
              <a:rPr sz="2000" spc="-25" dirty="0">
                <a:latin typeface="Courier New"/>
                <a:cs typeface="Courier New"/>
              </a:rPr>
              <a:t>hit </a:t>
            </a:r>
            <a:r>
              <a:rPr sz="2000" dirty="0">
                <a:latin typeface="Courier New"/>
                <a:cs typeface="Courier New"/>
              </a:rPr>
              <a:t>San</a:t>
            </a:r>
            <a:r>
              <a:rPr sz="2000" spc="-25" dirty="0">
                <a:latin typeface="Courier New"/>
                <a:cs typeface="Courier New"/>
              </a:rPr>
              <a:t> </a:t>
            </a:r>
            <a:r>
              <a:rPr sz="2000" spc="-10" dirty="0">
                <a:latin typeface="Courier New"/>
                <a:cs typeface="Courier New"/>
              </a:rPr>
              <a:t>Francisco, </a:t>
            </a:r>
            <a:r>
              <a:rPr sz="2000" dirty="0">
                <a:latin typeface="Courier New"/>
                <a:cs typeface="Courier New"/>
              </a:rPr>
              <a:t>resulting</a:t>
            </a:r>
            <a:r>
              <a:rPr sz="2000" spc="-80" dirty="0">
                <a:latin typeface="Courier New"/>
                <a:cs typeface="Courier New"/>
              </a:rPr>
              <a:t> </a:t>
            </a:r>
            <a:r>
              <a:rPr sz="2000" spc="-25" dirty="0">
                <a:latin typeface="Courier New"/>
                <a:cs typeface="Courier New"/>
              </a:rPr>
              <a:t>in </a:t>
            </a:r>
            <a:r>
              <a:rPr sz="2000" dirty="0">
                <a:latin typeface="Courier New"/>
                <a:cs typeface="Courier New"/>
              </a:rPr>
              <a:t>massive</a:t>
            </a:r>
            <a:r>
              <a:rPr sz="2000" spc="-70" dirty="0">
                <a:latin typeface="Courier New"/>
                <a:cs typeface="Courier New"/>
              </a:rPr>
              <a:t> </a:t>
            </a:r>
            <a:r>
              <a:rPr sz="2000" spc="-10" dirty="0">
                <a:latin typeface="Courier New"/>
                <a:cs typeface="Courier New"/>
              </a:rPr>
              <a:t>damage.</a:t>
            </a:r>
            <a:endParaRPr sz="2000">
              <a:latin typeface="Courier New"/>
              <a:cs typeface="Courier New"/>
            </a:endParaRPr>
          </a:p>
          <a:p>
            <a:pPr marL="41275" algn="ctr">
              <a:lnSpc>
                <a:spcPct val="100000"/>
              </a:lnSpc>
              <a:spcBef>
                <a:spcPts val="550"/>
              </a:spcBef>
            </a:pPr>
            <a:r>
              <a:rPr sz="3200" spc="-25" dirty="0">
                <a:latin typeface="Cambria Math"/>
                <a:cs typeface="Cambria Math"/>
              </a:rPr>
              <a:t>𝑠</a:t>
            </a:r>
            <a:r>
              <a:rPr sz="3525" spc="-37" baseline="-11820" dirty="0">
                <a:latin typeface="Cambria Math"/>
                <a:cs typeface="Cambria Math"/>
              </a:rPr>
              <a:t>3</a:t>
            </a:r>
            <a:endParaRPr sz="3525" baseline="-11820">
              <a:latin typeface="Cambria Math"/>
              <a:cs typeface="Cambria Math"/>
            </a:endParaRPr>
          </a:p>
          <a:p>
            <a:pPr marL="100965" algn="ctr">
              <a:lnSpc>
                <a:spcPct val="100000"/>
              </a:lnSpc>
              <a:spcBef>
                <a:spcPts val="605"/>
              </a:spcBef>
              <a:tabLst>
                <a:tab pos="696595" algn="l"/>
                <a:tab pos="1736089" algn="l"/>
              </a:tabLst>
            </a:pPr>
            <a:r>
              <a:rPr sz="3200" spc="-50" dirty="0">
                <a:latin typeface="Cambria Math"/>
                <a:cs typeface="Cambria Math"/>
              </a:rPr>
              <a:t>=</a:t>
            </a:r>
            <a:r>
              <a:rPr sz="3200" dirty="0">
                <a:latin typeface="Cambria Math"/>
                <a:cs typeface="Cambria Math"/>
              </a:rPr>
              <a:t>	</a:t>
            </a:r>
            <a:r>
              <a:rPr sz="3200" spc="-20" dirty="0">
                <a:latin typeface="Cambria Math"/>
                <a:cs typeface="Cambria Math"/>
              </a:rPr>
              <a:t>4.1?</a:t>
            </a:r>
            <a:r>
              <a:rPr sz="3200" dirty="0">
                <a:latin typeface="Cambria Math"/>
                <a:cs typeface="Cambria Math"/>
              </a:rPr>
              <a:t>	</a:t>
            </a:r>
            <a:r>
              <a:rPr sz="3200" spc="-20" dirty="0">
                <a:latin typeface="Cambria Math"/>
                <a:cs typeface="Cambria Math"/>
              </a:rPr>
              <a:t>6.6?</a:t>
            </a:r>
            <a:endParaRPr sz="3200">
              <a:latin typeface="Cambria Math"/>
              <a:cs typeface="Cambria Math"/>
            </a:endParaRPr>
          </a:p>
        </p:txBody>
      </p:sp>
      <p:sp>
        <p:nvSpPr>
          <p:cNvPr id="11" name="object 11"/>
          <p:cNvSpPr txBox="1"/>
          <p:nvPr/>
        </p:nvSpPr>
        <p:spPr>
          <a:xfrm>
            <a:off x="7686293" y="4898847"/>
            <a:ext cx="723265" cy="514350"/>
          </a:xfrm>
          <a:prstGeom prst="rect">
            <a:avLst/>
          </a:prstGeom>
        </p:spPr>
        <p:txBody>
          <a:bodyPr vert="horz" wrap="square" lIns="0" tIns="13335" rIns="0" bIns="0" rtlCol="0">
            <a:spAutoFit/>
          </a:bodyPr>
          <a:lstStyle/>
          <a:p>
            <a:pPr marL="12700">
              <a:lnSpc>
                <a:spcPct val="100000"/>
              </a:lnSpc>
              <a:spcBef>
                <a:spcPts val="105"/>
              </a:spcBef>
            </a:pPr>
            <a:r>
              <a:rPr sz="3200" spc="-20" dirty="0">
                <a:latin typeface="Cambria Math"/>
                <a:cs typeface="Cambria Math"/>
              </a:rPr>
              <a:t>3.2?</a:t>
            </a:r>
            <a:endParaRPr sz="3200">
              <a:latin typeface="Cambria Math"/>
              <a:cs typeface="Cambria Math"/>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How</a:t>
            </a:r>
            <a:r>
              <a:rPr b="0" spc="-50" dirty="0">
                <a:latin typeface="Calibri"/>
                <a:cs typeface="Calibri"/>
              </a:rPr>
              <a:t> </a:t>
            </a:r>
            <a:r>
              <a:rPr b="0" dirty="0">
                <a:latin typeface="Calibri"/>
                <a:cs typeface="Calibri"/>
              </a:rPr>
              <a:t>do</a:t>
            </a:r>
            <a:r>
              <a:rPr b="0" spc="-10" dirty="0">
                <a:latin typeface="Calibri"/>
                <a:cs typeface="Calibri"/>
              </a:rPr>
              <a:t> </a:t>
            </a:r>
            <a:r>
              <a:rPr b="0" dirty="0">
                <a:latin typeface="Calibri"/>
                <a:cs typeface="Calibri"/>
              </a:rPr>
              <a:t>we</a:t>
            </a:r>
            <a:r>
              <a:rPr b="0" spc="-40" dirty="0">
                <a:latin typeface="Calibri"/>
                <a:cs typeface="Calibri"/>
              </a:rPr>
              <a:t> </a:t>
            </a:r>
            <a:r>
              <a:rPr b="0" dirty="0">
                <a:latin typeface="Calibri"/>
                <a:cs typeface="Calibri"/>
              </a:rPr>
              <a:t>model</a:t>
            </a:r>
            <a:r>
              <a:rPr b="0" spc="-25" dirty="0">
                <a:latin typeface="Calibri"/>
                <a:cs typeface="Calibri"/>
              </a:rPr>
              <a:t> </a:t>
            </a:r>
            <a:r>
              <a:rPr b="0" dirty="0">
                <a:latin typeface="Calibri"/>
                <a:cs typeface="Calibri"/>
              </a:rPr>
              <a:t>human</a:t>
            </a:r>
            <a:r>
              <a:rPr b="0" spc="25" dirty="0">
                <a:latin typeface="Calibri"/>
                <a:cs typeface="Calibri"/>
              </a:rPr>
              <a:t> </a:t>
            </a:r>
            <a:r>
              <a:rPr b="0" spc="-10" dirty="0">
                <a:latin typeface="Calibri"/>
                <a:cs typeface="Calibri"/>
              </a:rPr>
              <a:t>preferences?</a:t>
            </a:r>
          </a:p>
        </p:txBody>
      </p:sp>
      <p:sp>
        <p:nvSpPr>
          <p:cNvPr id="3" name="object 3"/>
          <p:cNvSpPr txBox="1"/>
          <p:nvPr/>
        </p:nvSpPr>
        <p:spPr>
          <a:xfrm>
            <a:off x="484733" y="6488074"/>
            <a:ext cx="199390" cy="240029"/>
          </a:xfrm>
          <a:prstGeom prst="rect">
            <a:avLst/>
          </a:prstGeom>
        </p:spPr>
        <p:txBody>
          <a:bodyPr vert="horz" wrap="square" lIns="0" tIns="13335" rIns="0" bIns="0" rtlCol="0">
            <a:spAutoFit/>
          </a:bodyPr>
          <a:lstStyle/>
          <a:p>
            <a:pPr marL="12700">
              <a:lnSpc>
                <a:spcPct val="100000"/>
              </a:lnSpc>
              <a:spcBef>
                <a:spcPts val="105"/>
              </a:spcBef>
            </a:pPr>
            <a:r>
              <a:rPr sz="1400" spc="-25" dirty="0">
                <a:latin typeface="Calibri"/>
                <a:cs typeface="Calibri"/>
              </a:rPr>
              <a:t>60</a:t>
            </a:r>
            <a:endParaRPr sz="1400">
              <a:latin typeface="Calibri"/>
              <a:cs typeface="Calibri"/>
            </a:endParaRPr>
          </a:p>
        </p:txBody>
      </p:sp>
      <p:sp>
        <p:nvSpPr>
          <p:cNvPr id="4" name="object 4"/>
          <p:cNvSpPr txBox="1"/>
          <p:nvPr/>
        </p:nvSpPr>
        <p:spPr>
          <a:xfrm>
            <a:off x="637133" y="1213230"/>
            <a:ext cx="10923905" cy="1275080"/>
          </a:xfrm>
          <a:prstGeom prst="rect">
            <a:avLst/>
          </a:prstGeom>
        </p:spPr>
        <p:txBody>
          <a:bodyPr vert="horz" wrap="square" lIns="0" tIns="88265" rIns="0" bIns="0" rtlCol="0">
            <a:spAutoFit/>
          </a:bodyPr>
          <a:lstStyle/>
          <a:p>
            <a:pPr marL="354965" indent="-342265">
              <a:lnSpc>
                <a:spcPct val="100000"/>
              </a:lnSpc>
              <a:spcBef>
                <a:spcPts val="695"/>
              </a:spcBef>
              <a:buClr>
                <a:srgbClr val="8A1515"/>
              </a:buClr>
              <a:buFont typeface="Times New Roman"/>
              <a:buChar char="•"/>
              <a:tabLst>
                <a:tab pos="354965" algn="l"/>
                <a:tab pos="355600" algn="l"/>
              </a:tabLst>
            </a:pPr>
            <a:r>
              <a:rPr sz="2400" b="1" dirty="0">
                <a:solidFill>
                  <a:srgbClr val="C00000"/>
                </a:solidFill>
                <a:latin typeface="Calibri"/>
                <a:cs typeface="Calibri"/>
              </a:rPr>
              <a:t>Problem</a:t>
            </a:r>
            <a:r>
              <a:rPr sz="2400" b="1" spc="-70" dirty="0">
                <a:solidFill>
                  <a:srgbClr val="C00000"/>
                </a:solidFill>
                <a:latin typeface="Calibri"/>
                <a:cs typeface="Calibri"/>
              </a:rPr>
              <a:t> </a:t>
            </a:r>
            <a:r>
              <a:rPr sz="2400" b="1" dirty="0">
                <a:solidFill>
                  <a:srgbClr val="C00000"/>
                </a:solidFill>
                <a:latin typeface="Calibri"/>
                <a:cs typeface="Calibri"/>
              </a:rPr>
              <a:t>2:</a:t>
            </a:r>
            <a:r>
              <a:rPr sz="2400" b="1" spc="-45" dirty="0">
                <a:solidFill>
                  <a:srgbClr val="C00000"/>
                </a:solidFill>
                <a:latin typeface="Calibri"/>
                <a:cs typeface="Calibri"/>
              </a:rPr>
              <a:t> </a:t>
            </a:r>
            <a:r>
              <a:rPr sz="2400" dirty="0">
                <a:latin typeface="Calibri"/>
                <a:cs typeface="Calibri"/>
              </a:rPr>
              <a:t>human</a:t>
            </a:r>
            <a:r>
              <a:rPr sz="2400" spc="-35" dirty="0">
                <a:latin typeface="Calibri"/>
                <a:cs typeface="Calibri"/>
              </a:rPr>
              <a:t> </a:t>
            </a:r>
            <a:r>
              <a:rPr sz="2400" dirty="0">
                <a:latin typeface="Calibri"/>
                <a:cs typeface="Calibri"/>
              </a:rPr>
              <a:t>judgments</a:t>
            </a:r>
            <a:r>
              <a:rPr sz="2400" spc="-55" dirty="0">
                <a:latin typeface="Calibri"/>
                <a:cs typeface="Calibri"/>
              </a:rPr>
              <a:t> </a:t>
            </a:r>
            <a:r>
              <a:rPr sz="2400" dirty="0">
                <a:latin typeface="Calibri"/>
                <a:cs typeface="Calibri"/>
              </a:rPr>
              <a:t>are</a:t>
            </a:r>
            <a:r>
              <a:rPr sz="2400" spc="-50" dirty="0">
                <a:latin typeface="Calibri"/>
                <a:cs typeface="Calibri"/>
              </a:rPr>
              <a:t> </a:t>
            </a:r>
            <a:r>
              <a:rPr sz="2400" dirty="0">
                <a:latin typeface="Calibri"/>
                <a:cs typeface="Calibri"/>
              </a:rPr>
              <a:t>noisy</a:t>
            </a:r>
            <a:r>
              <a:rPr sz="2400" spc="-25" dirty="0">
                <a:latin typeface="Calibri"/>
                <a:cs typeface="Calibri"/>
              </a:rPr>
              <a:t> </a:t>
            </a:r>
            <a:r>
              <a:rPr sz="2400" dirty="0">
                <a:latin typeface="Calibri"/>
                <a:cs typeface="Calibri"/>
              </a:rPr>
              <a:t>and</a:t>
            </a:r>
            <a:r>
              <a:rPr sz="2400" spc="-20" dirty="0">
                <a:latin typeface="Calibri"/>
                <a:cs typeface="Calibri"/>
              </a:rPr>
              <a:t> </a:t>
            </a:r>
            <a:r>
              <a:rPr sz="2400" spc="-10" dirty="0">
                <a:latin typeface="Calibri"/>
                <a:cs typeface="Calibri"/>
              </a:rPr>
              <a:t>miscalibrated!</a:t>
            </a:r>
            <a:endParaRPr sz="2400">
              <a:latin typeface="Calibri"/>
              <a:cs typeface="Calibri"/>
            </a:endParaRPr>
          </a:p>
          <a:p>
            <a:pPr marL="354965" indent="-342265">
              <a:lnSpc>
                <a:spcPct val="100000"/>
              </a:lnSpc>
              <a:spcBef>
                <a:spcPts val="600"/>
              </a:spcBef>
              <a:buClr>
                <a:srgbClr val="8A1515"/>
              </a:buClr>
              <a:buFont typeface="Times New Roman"/>
              <a:buChar char="•"/>
              <a:tabLst>
                <a:tab pos="354965" algn="l"/>
                <a:tab pos="355600" algn="l"/>
              </a:tabLst>
            </a:pPr>
            <a:r>
              <a:rPr sz="2400" b="1" dirty="0">
                <a:solidFill>
                  <a:srgbClr val="C00000"/>
                </a:solidFill>
                <a:latin typeface="Calibri"/>
                <a:cs typeface="Calibri"/>
              </a:rPr>
              <a:t>Solution:</a:t>
            </a:r>
            <a:r>
              <a:rPr sz="2400" b="1" spc="-45" dirty="0">
                <a:solidFill>
                  <a:srgbClr val="C00000"/>
                </a:solidFill>
                <a:latin typeface="Calibri"/>
                <a:cs typeface="Calibri"/>
              </a:rPr>
              <a:t> </a:t>
            </a:r>
            <a:r>
              <a:rPr sz="2400" dirty="0">
                <a:latin typeface="Calibri"/>
                <a:cs typeface="Calibri"/>
              </a:rPr>
              <a:t>instead</a:t>
            </a:r>
            <a:r>
              <a:rPr sz="2400" spc="-50" dirty="0">
                <a:latin typeface="Calibri"/>
                <a:cs typeface="Calibri"/>
              </a:rPr>
              <a:t> </a:t>
            </a:r>
            <a:r>
              <a:rPr sz="2400" dirty="0">
                <a:latin typeface="Calibri"/>
                <a:cs typeface="Calibri"/>
              </a:rPr>
              <a:t>of</a:t>
            </a:r>
            <a:r>
              <a:rPr sz="2400" spc="-30" dirty="0">
                <a:latin typeface="Calibri"/>
                <a:cs typeface="Calibri"/>
              </a:rPr>
              <a:t> </a:t>
            </a:r>
            <a:r>
              <a:rPr sz="2400" dirty="0">
                <a:latin typeface="Calibri"/>
                <a:cs typeface="Calibri"/>
              </a:rPr>
              <a:t>asking</a:t>
            </a:r>
            <a:r>
              <a:rPr sz="2400" spc="-60" dirty="0">
                <a:latin typeface="Calibri"/>
                <a:cs typeface="Calibri"/>
              </a:rPr>
              <a:t> </a:t>
            </a:r>
            <a:r>
              <a:rPr sz="2400" dirty="0">
                <a:latin typeface="Calibri"/>
                <a:cs typeface="Calibri"/>
              </a:rPr>
              <a:t>for</a:t>
            </a:r>
            <a:r>
              <a:rPr sz="2400" spc="-30" dirty="0">
                <a:latin typeface="Calibri"/>
                <a:cs typeface="Calibri"/>
              </a:rPr>
              <a:t> </a:t>
            </a:r>
            <a:r>
              <a:rPr sz="2400" dirty="0">
                <a:latin typeface="Calibri"/>
                <a:cs typeface="Calibri"/>
              </a:rPr>
              <a:t>direct</a:t>
            </a:r>
            <a:r>
              <a:rPr sz="2400" spc="-45" dirty="0">
                <a:latin typeface="Calibri"/>
                <a:cs typeface="Calibri"/>
              </a:rPr>
              <a:t> </a:t>
            </a:r>
            <a:r>
              <a:rPr sz="2400" dirty="0">
                <a:latin typeface="Calibri"/>
                <a:cs typeface="Calibri"/>
              </a:rPr>
              <a:t>ratings,</a:t>
            </a:r>
            <a:r>
              <a:rPr sz="2400" spc="-65" dirty="0">
                <a:latin typeface="Calibri"/>
                <a:cs typeface="Calibri"/>
              </a:rPr>
              <a:t> </a:t>
            </a:r>
            <a:r>
              <a:rPr sz="2400" dirty="0">
                <a:latin typeface="Calibri"/>
                <a:cs typeface="Calibri"/>
              </a:rPr>
              <a:t>ask</a:t>
            </a:r>
            <a:r>
              <a:rPr sz="2400" spc="-55" dirty="0">
                <a:latin typeface="Calibri"/>
                <a:cs typeface="Calibri"/>
              </a:rPr>
              <a:t> </a:t>
            </a:r>
            <a:r>
              <a:rPr sz="2400" dirty="0">
                <a:latin typeface="Calibri"/>
                <a:cs typeface="Calibri"/>
              </a:rPr>
              <a:t>for</a:t>
            </a:r>
            <a:r>
              <a:rPr sz="2400" spc="-20" dirty="0">
                <a:latin typeface="Calibri"/>
                <a:cs typeface="Calibri"/>
              </a:rPr>
              <a:t> </a:t>
            </a:r>
            <a:r>
              <a:rPr sz="2400" b="1" dirty="0">
                <a:latin typeface="Calibri"/>
                <a:cs typeface="Calibri"/>
              </a:rPr>
              <a:t>pairwise</a:t>
            </a:r>
            <a:r>
              <a:rPr sz="2400" b="1" spc="-25" dirty="0">
                <a:latin typeface="Calibri"/>
                <a:cs typeface="Calibri"/>
              </a:rPr>
              <a:t> </a:t>
            </a:r>
            <a:r>
              <a:rPr sz="2400" b="1" dirty="0">
                <a:latin typeface="Calibri"/>
                <a:cs typeface="Calibri"/>
              </a:rPr>
              <a:t>comparisons</a:t>
            </a:r>
            <a:r>
              <a:rPr sz="2400" dirty="0">
                <a:latin typeface="Calibri"/>
                <a:cs typeface="Calibri"/>
              </a:rPr>
              <a:t>,</a:t>
            </a:r>
            <a:r>
              <a:rPr sz="2400" spc="-85" dirty="0">
                <a:latin typeface="Calibri"/>
                <a:cs typeface="Calibri"/>
              </a:rPr>
              <a:t> </a:t>
            </a:r>
            <a:r>
              <a:rPr sz="2400" dirty="0">
                <a:latin typeface="Calibri"/>
                <a:cs typeface="Calibri"/>
              </a:rPr>
              <a:t>which</a:t>
            </a:r>
            <a:r>
              <a:rPr sz="2400" spc="-20" dirty="0">
                <a:latin typeface="Calibri"/>
                <a:cs typeface="Calibri"/>
              </a:rPr>
              <a:t> </a:t>
            </a:r>
            <a:r>
              <a:rPr sz="2400" spc="-25" dirty="0">
                <a:latin typeface="Calibri"/>
                <a:cs typeface="Calibri"/>
              </a:rPr>
              <a:t>can</a:t>
            </a:r>
            <a:endParaRPr sz="2400">
              <a:latin typeface="Calibri"/>
              <a:cs typeface="Calibri"/>
            </a:endParaRPr>
          </a:p>
          <a:p>
            <a:pPr marL="355600">
              <a:lnSpc>
                <a:spcPct val="100000"/>
              </a:lnSpc>
              <a:spcBef>
                <a:spcPts val="5"/>
              </a:spcBef>
            </a:pPr>
            <a:r>
              <a:rPr sz="2400" dirty="0">
                <a:latin typeface="Calibri"/>
                <a:cs typeface="Calibri"/>
              </a:rPr>
              <a:t>be</a:t>
            </a:r>
            <a:r>
              <a:rPr sz="2400" spc="-5" dirty="0">
                <a:latin typeface="Calibri"/>
                <a:cs typeface="Calibri"/>
              </a:rPr>
              <a:t> </a:t>
            </a:r>
            <a:r>
              <a:rPr sz="2400" dirty="0">
                <a:latin typeface="Calibri"/>
                <a:cs typeface="Calibri"/>
              </a:rPr>
              <a:t>more</a:t>
            </a:r>
            <a:r>
              <a:rPr sz="2400" spc="-30" dirty="0">
                <a:latin typeface="Calibri"/>
                <a:cs typeface="Calibri"/>
              </a:rPr>
              <a:t> </a:t>
            </a:r>
            <a:r>
              <a:rPr sz="2400" dirty="0">
                <a:latin typeface="Calibri"/>
                <a:cs typeface="Calibri"/>
              </a:rPr>
              <a:t>reliable</a:t>
            </a:r>
            <a:r>
              <a:rPr sz="2400" spc="-15" dirty="0">
                <a:latin typeface="Calibri"/>
                <a:cs typeface="Calibri"/>
              </a:rPr>
              <a:t> </a:t>
            </a:r>
            <a:r>
              <a:rPr sz="2400" dirty="0">
                <a:latin typeface="Calibri"/>
                <a:cs typeface="Calibri"/>
              </a:rPr>
              <a:t>[</a:t>
            </a:r>
            <a:r>
              <a:rPr sz="2400" u="sng" dirty="0">
                <a:solidFill>
                  <a:srgbClr val="007A92"/>
                </a:solidFill>
                <a:uFill>
                  <a:solidFill>
                    <a:srgbClr val="007A92"/>
                  </a:solidFill>
                </a:uFill>
                <a:latin typeface="Calibri"/>
                <a:cs typeface="Calibri"/>
              </a:rPr>
              <a:t>Phelps</a:t>
            </a:r>
            <a:r>
              <a:rPr sz="2400" u="sng" spc="-1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4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2015;</a:t>
            </a:r>
            <a:r>
              <a:rPr sz="2400" u="sng" spc="-3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Clark</a:t>
            </a:r>
            <a:r>
              <a:rPr sz="2400" u="sng" spc="-5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2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20" dirty="0">
                <a:solidFill>
                  <a:srgbClr val="007A92"/>
                </a:solidFill>
                <a:uFill>
                  <a:solidFill>
                    <a:srgbClr val="007A92"/>
                  </a:solidFill>
                </a:uFill>
                <a:latin typeface="Calibri"/>
                <a:cs typeface="Calibri"/>
              </a:rPr>
              <a:t> </a:t>
            </a:r>
            <a:r>
              <a:rPr sz="2400" u="sng" spc="-10" dirty="0">
                <a:solidFill>
                  <a:srgbClr val="007A92"/>
                </a:solidFill>
                <a:uFill>
                  <a:solidFill>
                    <a:srgbClr val="007A92"/>
                  </a:solidFill>
                </a:uFill>
                <a:latin typeface="Calibri"/>
                <a:cs typeface="Calibri"/>
              </a:rPr>
              <a:t>2018</a:t>
            </a:r>
            <a:r>
              <a:rPr sz="2400" spc="-10" dirty="0">
                <a:latin typeface="Calibri"/>
                <a:cs typeface="Calibri"/>
              </a:rPr>
              <a:t>]</a:t>
            </a:r>
            <a:endParaRPr sz="2400">
              <a:latin typeface="Calibri"/>
              <a:cs typeface="Calibri"/>
            </a:endParaRPr>
          </a:p>
        </p:txBody>
      </p:sp>
      <p:sp>
        <p:nvSpPr>
          <p:cNvPr id="5" name="object 5"/>
          <p:cNvSpPr txBox="1"/>
          <p:nvPr/>
        </p:nvSpPr>
        <p:spPr>
          <a:xfrm>
            <a:off x="1302385" y="2758567"/>
            <a:ext cx="2649220" cy="2082164"/>
          </a:xfrm>
          <a:prstGeom prst="rect">
            <a:avLst/>
          </a:prstGeom>
        </p:spPr>
        <p:txBody>
          <a:bodyPr vert="horz" wrap="square" lIns="0" tIns="13335" rIns="0" bIns="0" rtlCol="0">
            <a:spAutoFit/>
          </a:bodyPr>
          <a:lstStyle/>
          <a:p>
            <a:pPr marL="38100" marR="30480">
              <a:lnSpc>
                <a:spcPct val="100000"/>
              </a:lnSpc>
              <a:spcBef>
                <a:spcPts val="105"/>
              </a:spcBef>
            </a:pPr>
            <a:r>
              <a:rPr sz="2000" dirty="0">
                <a:latin typeface="Courier New"/>
                <a:cs typeface="Courier New"/>
              </a:rPr>
              <a:t>An</a:t>
            </a:r>
            <a:r>
              <a:rPr sz="2000" spc="-65" dirty="0">
                <a:latin typeface="Courier New"/>
                <a:cs typeface="Courier New"/>
              </a:rPr>
              <a:t> </a:t>
            </a:r>
            <a:r>
              <a:rPr sz="2000" dirty="0">
                <a:latin typeface="Courier New"/>
                <a:cs typeface="Courier New"/>
              </a:rPr>
              <a:t>earthquake</a:t>
            </a:r>
            <a:r>
              <a:rPr sz="2000" spc="-65" dirty="0">
                <a:latin typeface="Courier New"/>
                <a:cs typeface="Courier New"/>
              </a:rPr>
              <a:t> </a:t>
            </a:r>
            <a:r>
              <a:rPr sz="2000" spc="-25" dirty="0">
                <a:latin typeface="Courier New"/>
                <a:cs typeface="Courier New"/>
              </a:rPr>
              <a:t>hit </a:t>
            </a:r>
            <a:r>
              <a:rPr sz="2000" dirty="0">
                <a:latin typeface="Courier New"/>
                <a:cs typeface="Courier New"/>
              </a:rPr>
              <a:t>San</a:t>
            </a:r>
            <a:r>
              <a:rPr sz="2000" spc="-25" dirty="0">
                <a:latin typeface="Courier New"/>
                <a:cs typeface="Courier New"/>
              </a:rPr>
              <a:t> </a:t>
            </a:r>
            <a:r>
              <a:rPr sz="2000" spc="-10" dirty="0">
                <a:latin typeface="Courier New"/>
                <a:cs typeface="Courier New"/>
              </a:rPr>
              <a:t>Francisco.</a:t>
            </a:r>
            <a:endParaRPr sz="2000">
              <a:latin typeface="Courier New"/>
              <a:cs typeface="Courier New"/>
            </a:endParaRPr>
          </a:p>
          <a:p>
            <a:pPr marL="38100" marR="179705">
              <a:lnSpc>
                <a:spcPct val="100000"/>
              </a:lnSpc>
            </a:pPr>
            <a:r>
              <a:rPr sz="2000" dirty="0">
                <a:latin typeface="Courier New"/>
                <a:cs typeface="Courier New"/>
              </a:rPr>
              <a:t>There</a:t>
            </a:r>
            <a:r>
              <a:rPr sz="2000" spc="-45" dirty="0">
                <a:latin typeface="Courier New"/>
                <a:cs typeface="Courier New"/>
              </a:rPr>
              <a:t> </a:t>
            </a:r>
            <a:r>
              <a:rPr sz="2000" dirty="0">
                <a:latin typeface="Courier New"/>
                <a:cs typeface="Courier New"/>
              </a:rPr>
              <a:t>was</a:t>
            </a:r>
            <a:r>
              <a:rPr sz="2000" spc="-30" dirty="0">
                <a:latin typeface="Courier New"/>
                <a:cs typeface="Courier New"/>
              </a:rPr>
              <a:t> </a:t>
            </a:r>
            <a:r>
              <a:rPr sz="2000" spc="-10" dirty="0">
                <a:latin typeface="Courier New"/>
                <a:cs typeface="Courier New"/>
              </a:rPr>
              <a:t>minor </a:t>
            </a:r>
            <a:r>
              <a:rPr sz="2000" dirty="0">
                <a:latin typeface="Courier New"/>
                <a:cs typeface="Courier New"/>
              </a:rPr>
              <a:t>property</a:t>
            </a:r>
            <a:r>
              <a:rPr sz="2000" spc="-80" dirty="0">
                <a:latin typeface="Courier New"/>
                <a:cs typeface="Courier New"/>
              </a:rPr>
              <a:t> </a:t>
            </a:r>
            <a:r>
              <a:rPr sz="2000" spc="-20" dirty="0">
                <a:latin typeface="Courier New"/>
                <a:cs typeface="Courier New"/>
              </a:rPr>
              <a:t>damage, </a:t>
            </a:r>
            <a:r>
              <a:rPr sz="2000" dirty="0">
                <a:latin typeface="Courier New"/>
                <a:cs typeface="Courier New"/>
              </a:rPr>
              <a:t>but</a:t>
            </a:r>
            <a:r>
              <a:rPr sz="2000" spc="-25" dirty="0">
                <a:latin typeface="Courier New"/>
                <a:cs typeface="Courier New"/>
              </a:rPr>
              <a:t> </a:t>
            </a:r>
            <a:r>
              <a:rPr sz="2000" dirty="0">
                <a:latin typeface="Courier New"/>
                <a:cs typeface="Courier New"/>
              </a:rPr>
              <a:t>no</a:t>
            </a:r>
            <a:r>
              <a:rPr sz="2000" spc="-20" dirty="0">
                <a:latin typeface="Courier New"/>
                <a:cs typeface="Courier New"/>
              </a:rPr>
              <a:t> injuries.</a:t>
            </a:r>
            <a:endParaRPr sz="2000">
              <a:latin typeface="Courier New"/>
              <a:cs typeface="Courier New"/>
            </a:endParaRPr>
          </a:p>
          <a:p>
            <a:pPr marR="166370" algn="ctr">
              <a:lnSpc>
                <a:spcPct val="100000"/>
              </a:lnSpc>
              <a:spcBef>
                <a:spcPts val="350"/>
              </a:spcBef>
            </a:pPr>
            <a:r>
              <a:rPr sz="3200" spc="-25" dirty="0">
                <a:latin typeface="Cambria Math"/>
                <a:cs typeface="Cambria Math"/>
              </a:rPr>
              <a:t>𝑠</a:t>
            </a:r>
            <a:r>
              <a:rPr sz="3525" spc="-37" baseline="-11820" dirty="0">
                <a:latin typeface="Cambria Math"/>
                <a:cs typeface="Cambria Math"/>
              </a:rPr>
              <a:t>1</a:t>
            </a:r>
            <a:endParaRPr sz="3525" baseline="-11820">
              <a:latin typeface="Cambria Math"/>
              <a:cs typeface="Cambria Math"/>
            </a:endParaRPr>
          </a:p>
        </p:txBody>
      </p:sp>
      <p:sp>
        <p:nvSpPr>
          <p:cNvPr id="6" name="object 6"/>
          <p:cNvSpPr txBox="1"/>
          <p:nvPr/>
        </p:nvSpPr>
        <p:spPr>
          <a:xfrm>
            <a:off x="8450580" y="2719832"/>
            <a:ext cx="2955290" cy="2132965"/>
          </a:xfrm>
          <a:prstGeom prst="rect">
            <a:avLst/>
          </a:prstGeom>
        </p:spPr>
        <p:txBody>
          <a:bodyPr vert="horz" wrap="square" lIns="0" tIns="13335" rIns="0" bIns="0" rtlCol="0">
            <a:spAutoFit/>
          </a:bodyPr>
          <a:lstStyle/>
          <a:p>
            <a:pPr marL="38100" marR="30480">
              <a:lnSpc>
                <a:spcPct val="100000"/>
              </a:lnSpc>
              <a:spcBef>
                <a:spcPts val="105"/>
              </a:spcBef>
            </a:pPr>
            <a:r>
              <a:rPr sz="2000" dirty="0">
                <a:latin typeface="Courier New"/>
                <a:cs typeface="Courier New"/>
              </a:rPr>
              <a:t>The</a:t>
            </a:r>
            <a:r>
              <a:rPr sz="2000" spc="-40" dirty="0">
                <a:latin typeface="Courier New"/>
                <a:cs typeface="Courier New"/>
              </a:rPr>
              <a:t> </a:t>
            </a:r>
            <a:r>
              <a:rPr sz="2000" dirty="0">
                <a:latin typeface="Courier New"/>
                <a:cs typeface="Courier New"/>
              </a:rPr>
              <a:t>Bay</a:t>
            </a:r>
            <a:r>
              <a:rPr sz="2000" spc="-25" dirty="0">
                <a:latin typeface="Courier New"/>
                <a:cs typeface="Courier New"/>
              </a:rPr>
              <a:t> </a:t>
            </a:r>
            <a:r>
              <a:rPr sz="2000" dirty="0">
                <a:latin typeface="Courier New"/>
                <a:cs typeface="Courier New"/>
              </a:rPr>
              <a:t>Area</a:t>
            </a:r>
            <a:r>
              <a:rPr sz="2000" spc="-25" dirty="0">
                <a:latin typeface="Courier New"/>
                <a:cs typeface="Courier New"/>
              </a:rPr>
              <a:t> has </a:t>
            </a:r>
            <a:r>
              <a:rPr sz="2000" dirty="0">
                <a:latin typeface="Courier New"/>
                <a:cs typeface="Courier New"/>
              </a:rPr>
              <a:t>good</a:t>
            </a:r>
            <a:r>
              <a:rPr sz="2000" spc="-70" dirty="0">
                <a:latin typeface="Courier New"/>
                <a:cs typeface="Courier New"/>
              </a:rPr>
              <a:t> </a:t>
            </a:r>
            <a:r>
              <a:rPr sz="2000" dirty="0">
                <a:latin typeface="Courier New"/>
                <a:cs typeface="Courier New"/>
              </a:rPr>
              <a:t>weather</a:t>
            </a:r>
            <a:r>
              <a:rPr sz="2000" spc="-50" dirty="0">
                <a:latin typeface="Courier New"/>
                <a:cs typeface="Courier New"/>
              </a:rPr>
              <a:t> </a:t>
            </a:r>
            <a:r>
              <a:rPr sz="2000" dirty="0">
                <a:latin typeface="Courier New"/>
                <a:cs typeface="Courier New"/>
              </a:rPr>
              <a:t>but</a:t>
            </a:r>
            <a:r>
              <a:rPr sz="2000" spc="-45" dirty="0">
                <a:latin typeface="Courier New"/>
                <a:cs typeface="Courier New"/>
              </a:rPr>
              <a:t> </a:t>
            </a:r>
            <a:r>
              <a:rPr sz="2000" spc="-25" dirty="0">
                <a:latin typeface="Courier New"/>
                <a:cs typeface="Courier New"/>
              </a:rPr>
              <a:t>is </a:t>
            </a:r>
            <a:r>
              <a:rPr sz="2000" dirty="0">
                <a:latin typeface="Courier New"/>
                <a:cs typeface="Courier New"/>
              </a:rPr>
              <a:t>prone</a:t>
            </a:r>
            <a:r>
              <a:rPr sz="2000" spc="-45" dirty="0">
                <a:latin typeface="Courier New"/>
                <a:cs typeface="Courier New"/>
              </a:rPr>
              <a:t> </a:t>
            </a:r>
            <a:r>
              <a:rPr sz="2000" spc="-25" dirty="0">
                <a:latin typeface="Courier New"/>
                <a:cs typeface="Courier New"/>
              </a:rPr>
              <a:t>to </a:t>
            </a:r>
            <a:r>
              <a:rPr sz="2000" dirty="0">
                <a:latin typeface="Courier New"/>
                <a:cs typeface="Courier New"/>
              </a:rPr>
              <a:t>earthquakes</a:t>
            </a:r>
            <a:r>
              <a:rPr sz="2000" spc="-114" dirty="0">
                <a:latin typeface="Courier New"/>
                <a:cs typeface="Courier New"/>
              </a:rPr>
              <a:t> </a:t>
            </a:r>
            <a:r>
              <a:rPr sz="2000" spc="-25" dirty="0">
                <a:latin typeface="Courier New"/>
                <a:cs typeface="Courier New"/>
              </a:rPr>
              <a:t>and </a:t>
            </a:r>
            <a:r>
              <a:rPr sz="2000" spc="-10" dirty="0">
                <a:latin typeface="Courier New"/>
                <a:cs typeface="Courier New"/>
              </a:rPr>
              <a:t>wildfires.</a:t>
            </a:r>
            <a:endParaRPr sz="2000">
              <a:latin typeface="Courier New"/>
              <a:cs typeface="Courier New"/>
            </a:endParaRPr>
          </a:p>
          <a:p>
            <a:pPr marR="438784" algn="ctr">
              <a:lnSpc>
                <a:spcPct val="100000"/>
              </a:lnSpc>
              <a:spcBef>
                <a:spcPts val="745"/>
              </a:spcBef>
            </a:pPr>
            <a:r>
              <a:rPr sz="3200" spc="-25" dirty="0">
                <a:latin typeface="Cambria Math"/>
                <a:cs typeface="Cambria Math"/>
              </a:rPr>
              <a:t>𝑠</a:t>
            </a:r>
            <a:r>
              <a:rPr sz="3525" spc="-37" baseline="-11820" dirty="0">
                <a:latin typeface="Cambria Math"/>
                <a:cs typeface="Cambria Math"/>
              </a:rPr>
              <a:t>2</a:t>
            </a:r>
            <a:endParaRPr sz="3525" baseline="-11820">
              <a:latin typeface="Cambria Math"/>
              <a:cs typeface="Cambria Math"/>
            </a:endParaRPr>
          </a:p>
        </p:txBody>
      </p:sp>
      <p:sp>
        <p:nvSpPr>
          <p:cNvPr id="7" name="object 7"/>
          <p:cNvSpPr txBox="1"/>
          <p:nvPr/>
        </p:nvSpPr>
        <p:spPr>
          <a:xfrm>
            <a:off x="4927472" y="2750057"/>
            <a:ext cx="2300605" cy="1550670"/>
          </a:xfrm>
          <a:prstGeom prst="rect">
            <a:avLst/>
          </a:prstGeom>
        </p:spPr>
        <p:txBody>
          <a:bodyPr vert="horz" wrap="square" lIns="0" tIns="13335" rIns="0" bIns="0" rtlCol="0">
            <a:spAutoFit/>
          </a:bodyPr>
          <a:lstStyle/>
          <a:p>
            <a:pPr marL="12700" marR="5080">
              <a:lnSpc>
                <a:spcPct val="100000"/>
              </a:lnSpc>
              <a:spcBef>
                <a:spcPts val="105"/>
              </a:spcBef>
            </a:pPr>
            <a:r>
              <a:rPr sz="2000" dirty="0">
                <a:latin typeface="Courier New"/>
                <a:cs typeface="Courier New"/>
              </a:rPr>
              <a:t>A</a:t>
            </a:r>
            <a:r>
              <a:rPr sz="2000" spc="-20" dirty="0">
                <a:latin typeface="Courier New"/>
                <a:cs typeface="Courier New"/>
              </a:rPr>
              <a:t> </a:t>
            </a:r>
            <a:r>
              <a:rPr sz="2000" dirty="0">
                <a:latin typeface="Courier New"/>
                <a:cs typeface="Courier New"/>
              </a:rPr>
              <a:t>4.2</a:t>
            </a:r>
            <a:r>
              <a:rPr sz="2000" spc="-5" dirty="0">
                <a:latin typeface="Courier New"/>
                <a:cs typeface="Courier New"/>
              </a:rPr>
              <a:t> </a:t>
            </a:r>
            <a:r>
              <a:rPr sz="2000" spc="-20" dirty="0">
                <a:latin typeface="Courier New"/>
                <a:cs typeface="Courier New"/>
              </a:rPr>
              <a:t>magnitude </a:t>
            </a:r>
            <a:r>
              <a:rPr sz="2000" dirty="0">
                <a:latin typeface="Courier New"/>
                <a:cs typeface="Courier New"/>
              </a:rPr>
              <a:t>earthquake</a:t>
            </a:r>
            <a:r>
              <a:rPr sz="2000" spc="-95" dirty="0">
                <a:latin typeface="Courier New"/>
                <a:cs typeface="Courier New"/>
              </a:rPr>
              <a:t> </a:t>
            </a:r>
            <a:r>
              <a:rPr sz="2000" spc="-25" dirty="0">
                <a:latin typeface="Courier New"/>
                <a:cs typeface="Courier New"/>
              </a:rPr>
              <a:t>hit </a:t>
            </a:r>
            <a:r>
              <a:rPr sz="2000" dirty="0">
                <a:latin typeface="Courier New"/>
                <a:cs typeface="Courier New"/>
              </a:rPr>
              <a:t>San</a:t>
            </a:r>
            <a:r>
              <a:rPr sz="2000" spc="-25" dirty="0">
                <a:latin typeface="Courier New"/>
                <a:cs typeface="Courier New"/>
              </a:rPr>
              <a:t> </a:t>
            </a:r>
            <a:r>
              <a:rPr sz="2000" spc="-10" dirty="0">
                <a:latin typeface="Courier New"/>
                <a:cs typeface="Courier New"/>
              </a:rPr>
              <a:t>Francisco, </a:t>
            </a:r>
            <a:r>
              <a:rPr sz="2000" dirty="0">
                <a:latin typeface="Courier New"/>
                <a:cs typeface="Courier New"/>
              </a:rPr>
              <a:t>resulting</a:t>
            </a:r>
            <a:r>
              <a:rPr sz="2000" spc="-80" dirty="0">
                <a:latin typeface="Courier New"/>
                <a:cs typeface="Courier New"/>
              </a:rPr>
              <a:t> </a:t>
            </a:r>
            <a:r>
              <a:rPr sz="2000" spc="-25" dirty="0">
                <a:latin typeface="Courier New"/>
                <a:cs typeface="Courier New"/>
              </a:rPr>
              <a:t>in </a:t>
            </a:r>
            <a:r>
              <a:rPr sz="2000" dirty="0">
                <a:latin typeface="Courier New"/>
                <a:cs typeface="Courier New"/>
              </a:rPr>
              <a:t>massive</a:t>
            </a:r>
            <a:r>
              <a:rPr sz="2000" spc="-70" dirty="0">
                <a:latin typeface="Courier New"/>
                <a:cs typeface="Courier New"/>
              </a:rPr>
              <a:t> </a:t>
            </a:r>
            <a:r>
              <a:rPr sz="2000" spc="-10" dirty="0">
                <a:latin typeface="Courier New"/>
                <a:cs typeface="Courier New"/>
              </a:rPr>
              <a:t>damage.</a:t>
            </a:r>
            <a:endParaRPr sz="2000">
              <a:latin typeface="Courier New"/>
              <a:cs typeface="Courier New"/>
            </a:endParaRPr>
          </a:p>
        </p:txBody>
      </p:sp>
      <p:sp>
        <p:nvSpPr>
          <p:cNvPr id="8" name="object 8"/>
          <p:cNvSpPr txBox="1"/>
          <p:nvPr/>
        </p:nvSpPr>
        <p:spPr>
          <a:xfrm>
            <a:off x="5952490" y="4330446"/>
            <a:ext cx="426084" cy="513715"/>
          </a:xfrm>
          <a:prstGeom prst="rect">
            <a:avLst/>
          </a:prstGeom>
        </p:spPr>
        <p:txBody>
          <a:bodyPr vert="horz" wrap="square" lIns="0" tIns="12700" rIns="0" bIns="0" rtlCol="0">
            <a:spAutoFit/>
          </a:bodyPr>
          <a:lstStyle/>
          <a:p>
            <a:pPr marL="38100">
              <a:lnSpc>
                <a:spcPct val="100000"/>
              </a:lnSpc>
              <a:spcBef>
                <a:spcPts val="100"/>
              </a:spcBef>
            </a:pPr>
            <a:r>
              <a:rPr sz="3200" spc="-25" dirty="0">
                <a:latin typeface="Cambria Math"/>
                <a:cs typeface="Cambria Math"/>
              </a:rPr>
              <a:t>𝑠</a:t>
            </a:r>
            <a:r>
              <a:rPr sz="3525" spc="-37" baseline="-11820" dirty="0">
                <a:latin typeface="Cambria Math"/>
                <a:cs typeface="Cambria Math"/>
              </a:rPr>
              <a:t>3</a:t>
            </a:r>
            <a:endParaRPr sz="3525" baseline="-11820">
              <a:latin typeface="Cambria Math"/>
              <a:cs typeface="Cambria Math"/>
            </a:endParaRPr>
          </a:p>
        </p:txBody>
      </p:sp>
      <p:sp>
        <p:nvSpPr>
          <p:cNvPr id="9" name="object 9"/>
          <p:cNvSpPr txBox="1"/>
          <p:nvPr/>
        </p:nvSpPr>
        <p:spPr>
          <a:xfrm>
            <a:off x="4100321" y="3298012"/>
            <a:ext cx="330835" cy="514350"/>
          </a:xfrm>
          <a:prstGeom prst="rect">
            <a:avLst/>
          </a:prstGeom>
        </p:spPr>
        <p:txBody>
          <a:bodyPr vert="horz" wrap="square" lIns="0" tIns="13335" rIns="0" bIns="0" rtlCol="0">
            <a:spAutoFit/>
          </a:bodyPr>
          <a:lstStyle/>
          <a:p>
            <a:pPr marL="12700">
              <a:lnSpc>
                <a:spcPct val="100000"/>
              </a:lnSpc>
              <a:spcBef>
                <a:spcPts val="105"/>
              </a:spcBef>
            </a:pPr>
            <a:r>
              <a:rPr sz="3200" dirty="0">
                <a:latin typeface="Cambria Math"/>
                <a:cs typeface="Cambria Math"/>
              </a:rPr>
              <a:t>&gt;</a:t>
            </a:r>
            <a:endParaRPr sz="3200">
              <a:latin typeface="Cambria Math"/>
              <a:cs typeface="Cambria Math"/>
            </a:endParaRPr>
          </a:p>
        </p:txBody>
      </p:sp>
      <p:sp>
        <p:nvSpPr>
          <p:cNvPr id="10" name="object 10"/>
          <p:cNvSpPr txBox="1"/>
          <p:nvPr/>
        </p:nvSpPr>
        <p:spPr>
          <a:xfrm>
            <a:off x="7807197" y="3298012"/>
            <a:ext cx="330835" cy="514350"/>
          </a:xfrm>
          <a:prstGeom prst="rect">
            <a:avLst/>
          </a:prstGeom>
        </p:spPr>
        <p:txBody>
          <a:bodyPr vert="horz" wrap="square" lIns="0" tIns="13335" rIns="0" bIns="0" rtlCol="0">
            <a:spAutoFit/>
          </a:bodyPr>
          <a:lstStyle/>
          <a:p>
            <a:pPr marL="12700">
              <a:lnSpc>
                <a:spcPct val="100000"/>
              </a:lnSpc>
              <a:spcBef>
                <a:spcPts val="105"/>
              </a:spcBef>
            </a:pPr>
            <a:r>
              <a:rPr sz="3200" dirty="0">
                <a:latin typeface="Cambria Math"/>
                <a:cs typeface="Cambria Math"/>
              </a:rPr>
              <a:t>&gt;</a:t>
            </a:r>
            <a:endParaRPr sz="3200">
              <a:latin typeface="Cambria Math"/>
              <a:cs typeface="Cambria Math"/>
            </a:endParaRPr>
          </a:p>
        </p:txBody>
      </p:sp>
      <p:grpSp>
        <p:nvGrpSpPr>
          <p:cNvPr id="11" name="object 11"/>
          <p:cNvGrpSpPr/>
          <p:nvPr/>
        </p:nvGrpSpPr>
        <p:grpSpPr>
          <a:xfrm>
            <a:off x="1033081" y="4994147"/>
            <a:ext cx="3967479" cy="1377950"/>
            <a:chOff x="1033081" y="4994147"/>
            <a:chExt cx="3967479" cy="1377950"/>
          </a:xfrm>
        </p:grpSpPr>
        <p:sp>
          <p:nvSpPr>
            <p:cNvPr id="12" name="object 12"/>
            <p:cNvSpPr/>
            <p:nvPr/>
          </p:nvSpPr>
          <p:spPr>
            <a:xfrm>
              <a:off x="1190244" y="5196827"/>
              <a:ext cx="151130" cy="482600"/>
            </a:xfrm>
            <a:custGeom>
              <a:avLst/>
              <a:gdLst/>
              <a:ahLst/>
              <a:cxnLst/>
              <a:rect l="l" t="t" r="r" b="b"/>
              <a:pathLst>
                <a:path w="151130" h="482600">
                  <a:moveTo>
                    <a:pt x="150837" y="0"/>
                  </a:moveTo>
                  <a:lnTo>
                    <a:pt x="0" y="0"/>
                  </a:lnTo>
                  <a:lnTo>
                    <a:pt x="0" y="482599"/>
                  </a:lnTo>
                  <a:lnTo>
                    <a:pt x="150837" y="482599"/>
                  </a:lnTo>
                  <a:lnTo>
                    <a:pt x="150837" y="0"/>
                  </a:lnTo>
                  <a:close/>
                </a:path>
              </a:pathLst>
            </a:custGeom>
            <a:solidFill>
              <a:srgbClr val="E24747"/>
            </a:solidFill>
          </p:spPr>
          <p:txBody>
            <a:bodyPr wrap="square" lIns="0" tIns="0" rIns="0" bIns="0" rtlCol="0"/>
            <a:lstStyle/>
            <a:p>
              <a:endParaRPr/>
            </a:p>
          </p:txBody>
        </p:sp>
        <p:sp>
          <p:nvSpPr>
            <p:cNvPr id="13" name="object 13"/>
            <p:cNvSpPr/>
            <p:nvPr/>
          </p:nvSpPr>
          <p:spPr>
            <a:xfrm>
              <a:off x="1341120" y="5400674"/>
              <a:ext cx="76835" cy="76835"/>
            </a:xfrm>
            <a:custGeom>
              <a:avLst/>
              <a:gdLst/>
              <a:ahLst/>
              <a:cxnLst/>
              <a:rect l="l" t="t" r="r" b="b"/>
              <a:pathLst>
                <a:path w="76834" h="76835">
                  <a:moveTo>
                    <a:pt x="76327" y="76454"/>
                  </a:moveTo>
                  <a:lnTo>
                    <a:pt x="76200" y="44577"/>
                  </a:lnTo>
                  <a:lnTo>
                    <a:pt x="76073" y="31877"/>
                  </a:lnTo>
                  <a:lnTo>
                    <a:pt x="76073" y="0"/>
                  </a:lnTo>
                  <a:lnTo>
                    <a:pt x="0" y="38354"/>
                  </a:lnTo>
                  <a:lnTo>
                    <a:pt x="76327" y="76454"/>
                  </a:lnTo>
                  <a:close/>
                </a:path>
              </a:pathLst>
            </a:custGeom>
            <a:solidFill>
              <a:srgbClr val="000000"/>
            </a:solidFill>
          </p:spPr>
          <p:txBody>
            <a:bodyPr wrap="square" lIns="0" tIns="0" rIns="0" bIns="0" rtlCol="0"/>
            <a:lstStyle/>
            <a:p>
              <a:endParaRPr/>
            </a:p>
          </p:txBody>
        </p:sp>
        <p:sp>
          <p:nvSpPr>
            <p:cNvPr id="14" name="object 14"/>
            <p:cNvSpPr/>
            <p:nvPr/>
          </p:nvSpPr>
          <p:spPr>
            <a:xfrm>
              <a:off x="1951990" y="5195315"/>
              <a:ext cx="151130" cy="482600"/>
            </a:xfrm>
            <a:custGeom>
              <a:avLst/>
              <a:gdLst/>
              <a:ahLst/>
              <a:cxnLst/>
              <a:rect l="l" t="t" r="r" b="b"/>
              <a:pathLst>
                <a:path w="151130" h="482600">
                  <a:moveTo>
                    <a:pt x="150837" y="0"/>
                  </a:moveTo>
                  <a:lnTo>
                    <a:pt x="0" y="0"/>
                  </a:lnTo>
                  <a:lnTo>
                    <a:pt x="0" y="482587"/>
                  </a:lnTo>
                  <a:lnTo>
                    <a:pt x="150837" y="482587"/>
                  </a:lnTo>
                  <a:lnTo>
                    <a:pt x="150837" y="0"/>
                  </a:lnTo>
                  <a:close/>
                </a:path>
              </a:pathLst>
            </a:custGeom>
            <a:solidFill>
              <a:srgbClr val="E24747"/>
            </a:solidFill>
          </p:spPr>
          <p:txBody>
            <a:bodyPr wrap="square" lIns="0" tIns="0" rIns="0" bIns="0" rtlCol="0"/>
            <a:lstStyle/>
            <a:p>
              <a:endParaRPr/>
            </a:p>
          </p:txBody>
        </p:sp>
        <p:sp>
          <p:nvSpPr>
            <p:cNvPr id="15" name="object 15"/>
            <p:cNvSpPr/>
            <p:nvPr/>
          </p:nvSpPr>
          <p:spPr>
            <a:xfrm>
              <a:off x="1417193" y="5399531"/>
              <a:ext cx="535305" cy="76835"/>
            </a:xfrm>
            <a:custGeom>
              <a:avLst/>
              <a:gdLst/>
              <a:ahLst/>
              <a:cxnLst/>
              <a:rect l="l" t="t" r="r" b="b"/>
              <a:pathLst>
                <a:path w="535305" h="76835">
                  <a:moveTo>
                    <a:pt x="534797" y="38100"/>
                  </a:moveTo>
                  <a:lnTo>
                    <a:pt x="522351" y="31877"/>
                  </a:lnTo>
                  <a:lnTo>
                    <a:pt x="458470" y="0"/>
                  </a:lnTo>
                  <a:lnTo>
                    <a:pt x="458597" y="31877"/>
                  </a:lnTo>
                  <a:lnTo>
                    <a:pt x="0" y="33020"/>
                  </a:lnTo>
                  <a:lnTo>
                    <a:pt x="127" y="45720"/>
                  </a:lnTo>
                  <a:lnTo>
                    <a:pt x="458597" y="44577"/>
                  </a:lnTo>
                  <a:lnTo>
                    <a:pt x="458597" y="76454"/>
                  </a:lnTo>
                  <a:lnTo>
                    <a:pt x="534797" y="38100"/>
                  </a:lnTo>
                  <a:close/>
                </a:path>
              </a:pathLst>
            </a:custGeom>
            <a:solidFill>
              <a:srgbClr val="000000"/>
            </a:solidFill>
          </p:spPr>
          <p:txBody>
            <a:bodyPr wrap="square" lIns="0" tIns="0" rIns="0" bIns="0" rtlCol="0"/>
            <a:lstStyle/>
            <a:p>
              <a:endParaRPr/>
            </a:p>
          </p:txBody>
        </p:sp>
        <p:pic>
          <p:nvPicPr>
            <p:cNvPr id="16" name="object 16"/>
            <p:cNvPicPr/>
            <p:nvPr/>
          </p:nvPicPr>
          <p:blipFill>
            <a:blip r:embed="rId2" cstate="print"/>
            <a:stretch>
              <a:fillRect/>
            </a:stretch>
          </p:blipFill>
          <p:spPr>
            <a:xfrm>
              <a:off x="2103119" y="5401055"/>
              <a:ext cx="76962" cy="75946"/>
            </a:xfrm>
            <a:prstGeom prst="rect">
              <a:avLst/>
            </a:prstGeom>
          </p:spPr>
        </p:pic>
        <p:sp>
          <p:nvSpPr>
            <p:cNvPr id="17" name="object 17"/>
            <p:cNvSpPr/>
            <p:nvPr/>
          </p:nvSpPr>
          <p:spPr>
            <a:xfrm>
              <a:off x="2638044" y="5204459"/>
              <a:ext cx="151130" cy="481330"/>
            </a:xfrm>
            <a:custGeom>
              <a:avLst/>
              <a:gdLst/>
              <a:ahLst/>
              <a:cxnLst/>
              <a:rect l="l" t="t" r="r" b="b"/>
              <a:pathLst>
                <a:path w="151130" h="481329">
                  <a:moveTo>
                    <a:pt x="150621" y="0"/>
                  </a:moveTo>
                  <a:lnTo>
                    <a:pt x="0" y="0"/>
                  </a:lnTo>
                  <a:lnTo>
                    <a:pt x="0" y="481202"/>
                  </a:lnTo>
                  <a:lnTo>
                    <a:pt x="150621" y="481202"/>
                  </a:lnTo>
                  <a:lnTo>
                    <a:pt x="150621" y="0"/>
                  </a:lnTo>
                  <a:close/>
                </a:path>
              </a:pathLst>
            </a:custGeom>
            <a:solidFill>
              <a:srgbClr val="E24747"/>
            </a:solidFill>
          </p:spPr>
          <p:txBody>
            <a:bodyPr wrap="square" lIns="0" tIns="0" rIns="0" bIns="0" rtlCol="0"/>
            <a:lstStyle/>
            <a:p>
              <a:endParaRPr/>
            </a:p>
          </p:txBody>
        </p:sp>
        <p:sp>
          <p:nvSpPr>
            <p:cNvPr id="18" name="object 18"/>
            <p:cNvSpPr/>
            <p:nvPr/>
          </p:nvSpPr>
          <p:spPr>
            <a:xfrm>
              <a:off x="2166493" y="5406897"/>
              <a:ext cx="699135" cy="76835"/>
            </a:xfrm>
            <a:custGeom>
              <a:avLst/>
              <a:gdLst/>
              <a:ahLst/>
              <a:cxnLst/>
              <a:rect l="l" t="t" r="r" b="b"/>
              <a:pathLst>
                <a:path w="699135" h="76835">
                  <a:moveTo>
                    <a:pt x="461772" y="44577"/>
                  </a:moveTo>
                  <a:lnTo>
                    <a:pt x="409321" y="44577"/>
                  </a:lnTo>
                  <a:lnTo>
                    <a:pt x="396621" y="44577"/>
                  </a:lnTo>
                  <a:lnTo>
                    <a:pt x="395986" y="75946"/>
                  </a:lnTo>
                  <a:lnTo>
                    <a:pt x="461772" y="44577"/>
                  </a:lnTo>
                  <a:close/>
                </a:path>
                <a:path w="699135" h="76835">
                  <a:moveTo>
                    <a:pt x="472948" y="39243"/>
                  </a:moveTo>
                  <a:lnTo>
                    <a:pt x="397256" y="0"/>
                  </a:lnTo>
                  <a:lnTo>
                    <a:pt x="396748" y="31750"/>
                  </a:lnTo>
                  <a:lnTo>
                    <a:pt x="12954" y="25908"/>
                  </a:lnTo>
                  <a:lnTo>
                    <a:pt x="12954" y="25654"/>
                  </a:lnTo>
                  <a:lnTo>
                    <a:pt x="254" y="25654"/>
                  </a:lnTo>
                  <a:lnTo>
                    <a:pt x="0" y="38354"/>
                  </a:lnTo>
                  <a:lnTo>
                    <a:pt x="12827" y="38481"/>
                  </a:lnTo>
                  <a:lnTo>
                    <a:pt x="396621" y="44323"/>
                  </a:lnTo>
                  <a:lnTo>
                    <a:pt x="409321" y="44577"/>
                  </a:lnTo>
                  <a:lnTo>
                    <a:pt x="409321" y="44323"/>
                  </a:lnTo>
                  <a:lnTo>
                    <a:pt x="462153" y="44323"/>
                  </a:lnTo>
                  <a:lnTo>
                    <a:pt x="472948" y="39243"/>
                  </a:lnTo>
                  <a:close/>
                </a:path>
                <a:path w="699135" h="76835">
                  <a:moveTo>
                    <a:pt x="698754" y="254"/>
                  </a:moveTo>
                  <a:lnTo>
                    <a:pt x="622427" y="38354"/>
                  </a:lnTo>
                  <a:lnTo>
                    <a:pt x="698754" y="76454"/>
                  </a:lnTo>
                  <a:lnTo>
                    <a:pt x="698754" y="44704"/>
                  </a:lnTo>
                  <a:lnTo>
                    <a:pt x="698627" y="44704"/>
                  </a:lnTo>
                  <a:lnTo>
                    <a:pt x="698627" y="32004"/>
                  </a:lnTo>
                  <a:lnTo>
                    <a:pt x="698754" y="32004"/>
                  </a:lnTo>
                  <a:lnTo>
                    <a:pt x="698754" y="254"/>
                  </a:lnTo>
                  <a:close/>
                </a:path>
              </a:pathLst>
            </a:custGeom>
            <a:solidFill>
              <a:srgbClr val="000000"/>
            </a:solidFill>
          </p:spPr>
          <p:txBody>
            <a:bodyPr wrap="square" lIns="0" tIns="0" rIns="0" bIns="0" rtlCol="0"/>
            <a:lstStyle/>
            <a:p>
              <a:endParaRPr/>
            </a:p>
          </p:txBody>
        </p:sp>
        <p:sp>
          <p:nvSpPr>
            <p:cNvPr id="19" name="object 19"/>
            <p:cNvSpPr/>
            <p:nvPr/>
          </p:nvSpPr>
          <p:spPr>
            <a:xfrm>
              <a:off x="3325367" y="5204459"/>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pic>
          <p:nvPicPr>
            <p:cNvPr id="20" name="object 20"/>
            <p:cNvPicPr/>
            <p:nvPr/>
          </p:nvPicPr>
          <p:blipFill>
            <a:blip r:embed="rId3" cstate="print"/>
            <a:stretch>
              <a:fillRect/>
            </a:stretch>
          </p:blipFill>
          <p:spPr>
            <a:xfrm>
              <a:off x="3248914" y="5407151"/>
              <a:ext cx="63626" cy="76200"/>
            </a:xfrm>
            <a:prstGeom prst="rect">
              <a:avLst/>
            </a:prstGeom>
          </p:spPr>
        </p:pic>
        <p:sp>
          <p:nvSpPr>
            <p:cNvPr id="21" name="object 21"/>
            <p:cNvSpPr/>
            <p:nvPr/>
          </p:nvSpPr>
          <p:spPr>
            <a:xfrm>
              <a:off x="2865247" y="5407151"/>
              <a:ext cx="687705" cy="76200"/>
            </a:xfrm>
            <a:custGeom>
              <a:avLst/>
              <a:gdLst/>
              <a:ahLst/>
              <a:cxnLst/>
              <a:rect l="l" t="t" r="r" b="b"/>
              <a:pathLst>
                <a:path w="687704" h="76200">
                  <a:moveTo>
                    <a:pt x="383781" y="31750"/>
                  </a:moveTo>
                  <a:lnTo>
                    <a:pt x="0" y="31750"/>
                  </a:lnTo>
                  <a:lnTo>
                    <a:pt x="0" y="44450"/>
                  </a:lnTo>
                  <a:lnTo>
                    <a:pt x="383781" y="44450"/>
                  </a:lnTo>
                  <a:lnTo>
                    <a:pt x="383781" y="31750"/>
                  </a:lnTo>
                  <a:close/>
                </a:path>
                <a:path w="687704" h="76200">
                  <a:moveTo>
                    <a:pt x="459981" y="38100"/>
                  </a:moveTo>
                  <a:lnTo>
                    <a:pt x="447281" y="31750"/>
                  </a:lnTo>
                  <a:lnTo>
                    <a:pt x="396481" y="31750"/>
                  </a:lnTo>
                  <a:lnTo>
                    <a:pt x="396481" y="44450"/>
                  </a:lnTo>
                  <a:lnTo>
                    <a:pt x="447281" y="44450"/>
                  </a:lnTo>
                  <a:lnTo>
                    <a:pt x="459981" y="38100"/>
                  </a:lnTo>
                  <a:close/>
                </a:path>
                <a:path w="687704" h="76200">
                  <a:moveTo>
                    <a:pt x="687324" y="0"/>
                  </a:moveTo>
                  <a:lnTo>
                    <a:pt x="610997" y="38100"/>
                  </a:lnTo>
                  <a:lnTo>
                    <a:pt x="687324" y="76200"/>
                  </a:lnTo>
                  <a:lnTo>
                    <a:pt x="687324" y="44450"/>
                  </a:lnTo>
                  <a:lnTo>
                    <a:pt x="687197" y="44450"/>
                  </a:lnTo>
                  <a:lnTo>
                    <a:pt x="687197" y="31750"/>
                  </a:lnTo>
                  <a:lnTo>
                    <a:pt x="687324" y="31750"/>
                  </a:lnTo>
                  <a:lnTo>
                    <a:pt x="687324" y="0"/>
                  </a:lnTo>
                  <a:close/>
                </a:path>
              </a:pathLst>
            </a:custGeom>
            <a:solidFill>
              <a:srgbClr val="000000"/>
            </a:solidFill>
          </p:spPr>
          <p:txBody>
            <a:bodyPr wrap="square" lIns="0" tIns="0" rIns="0" bIns="0" rtlCol="0"/>
            <a:lstStyle/>
            <a:p>
              <a:endParaRPr/>
            </a:p>
          </p:txBody>
        </p:sp>
        <p:sp>
          <p:nvSpPr>
            <p:cNvPr id="22" name="object 22"/>
            <p:cNvSpPr/>
            <p:nvPr/>
          </p:nvSpPr>
          <p:spPr>
            <a:xfrm>
              <a:off x="4011167" y="5204459"/>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pic>
          <p:nvPicPr>
            <p:cNvPr id="23" name="object 23"/>
            <p:cNvPicPr/>
            <p:nvPr/>
          </p:nvPicPr>
          <p:blipFill>
            <a:blip r:embed="rId4" cstate="print"/>
            <a:stretch>
              <a:fillRect/>
            </a:stretch>
          </p:blipFill>
          <p:spPr>
            <a:xfrm>
              <a:off x="3936238" y="5407151"/>
              <a:ext cx="63626" cy="76200"/>
            </a:xfrm>
            <a:prstGeom prst="rect">
              <a:avLst/>
            </a:prstGeom>
          </p:spPr>
        </p:pic>
        <p:sp>
          <p:nvSpPr>
            <p:cNvPr id="24" name="object 24"/>
            <p:cNvSpPr/>
            <p:nvPr/>
          </p:nvSpPr>
          <p:spPr>
            <a:xfrm>
              <a:off x="3552571" y="5407151"/>
              <a:ext cx="685800" cy="76200"/>
            </a:xfrm>
            <a:custGeom>
              <a:avLst/>
              <a:gdLst/>
              <a:ahLst/>
              <a:cxnLst/>
              <a:rect l="l" t="t" r="r" b="b"/>
              <a:pathLst>
                <a:path w="685800" h="76200">
                  <a:moveTo>
                    <a:pt x="383781" y="31750"/>
                  </a:moveTo>
                  <a:lnTo>
                    <a:pt x="0" y="31750"/>
                  </a:lnTo>
                  <a:lnTo>
                    <a:pt x="0" y="44450"/>
                  </a:lnTo>
                  <a:lnTo>
                    <a:pt x="383781" y="44450"/>
                  </a:lnTo>
                  <a:lnTo>
                    <a:pt x="383781" y="31750"/>
                  </a:lnTo>
                  <a:close/>
                </a:path>
                <a:path w="685800" h="76200">
                  <a:moveTo>
                    <a:pt x="459994" y="38100"/>
                  </a:moveTo>
                  <a:lnTo>
                    <a:pt x="447294" y="31750"/>
                  </a:lnTo>
                  <a:lnTo>
                    <a:pt x="396494" y="31750"/>
                  </a:lnTo>
                  <a:lnTo>
                    <a:pt x="396494" y="44450"/>
                  </a:lnTo>
                  <a:lnTo>
                    <a:pt x="447294" y="44450"/>
                  </a:lnTo>
                  <a:lnTo>
                    <a:pt x="459994" y="38100"/>
                  </a:lnTo>
                  <a:close/>
                </a:path>
                <a:path w="685800" h="76200">
                  <a:moveTo>
                    <a:pt x="685800" y="0"/>
                  </a:moveTo>
                  <a:lnTo>
                    <a:pt x="609473" y="38100"/>
                  </a:lnTo>
                  <a:lnTo>
                    <a:pt x="685800" y="76200"/>
                  </a:lnTo>
                  <a:lnTo>
                    <a:pt x="685800" y="44450"/>
                  </a:lnTo>
                  <a:lnTo>
                    <a:pt x="685673" y="44450"/>
                  </a:lnTo>
                  <a:lnTo>
                    <a:pt x="685673" y="31750"/>
                  </a:lnTo>
                  <a:lnTo>
                    <a:pt x="685800" y="31750"/>
                  </a:lnTo>
                  <a:lnTo>
                    <a:pt x="685800" y="0"/>
                  </a:lnTo>
                  <a:close/>
                </a:path>
              </a:pathLst>
            </a:custGeom>
            <a:solidFill>
              <a:srgbClr val="000000"/>
            </a:solidFill>
          </p:spPr>
          <p:txBody>
            <a:bodyPr wrap="square" lIns="0" tIns="0" rIns="0" bIns="0" rtlCol="0"/>
            <a:lstStyle/>
            <a:p>
              <a:endParaRPr/>
            </a:p>
          </p:txBody>
        </p:sp>
        <p:sp>
          <p:nvSpPr>
            <p:cNvPr id="25" name="object 25"/>
            <p:cNvSpPr/>
            <p:nvPr/>
          </p:nvSpPr>
          <p:spPr>
            <a:xfrm>
              <a:off x="4698491" y="5204459"/>
              <a:ext cx="151130" cy="481330"/>
            </a:xfrm>
            <a:custGeom>
              <a:avLst/>
              <a:gdLst/>
              <a:ahLst/>
              <a:cxnLst/>
              <a:rect l="l" t="t" r="r" b="b"/>
              <a:pathLst>
                <a:path w="151129" h="481329">
                  <a:moveTo>
                    <a:pt x="150622" y="0"/>
                  </a:moveTo>
                  <a:lnTo>
                    <a:pt x="0" y="0"/>
                  </a:lnTo>
                  <a:lnTo>
                    <a:pt x="0" y="481202"/>
                  </a:lnTo>
                  <a:lnTo>
                    <a:pt x="150622" y="481202"/>
                  </a:lnTo>
                  <a:lnTo>
                    <a:pt x="150622" y="0"/>
                  </a:lnTo>
                  <a:close/>
                </a:path>
              </a:pathLst>
            </a:custGeom>
            <a:solidFill>
              <a:srgbClr val="E24747"/>
            </a:solidFill>
          </p:spPr>
          <p:txBody>
            <a:bodyPr wrap="square" lIns="0" tIns="0" rIns="0" bIns="0" rtlCol="0"/>
            <a:lstStyle/>
            <a:p>
              <a:endParaRPr/>
            </a:p>
          </p:txBody>
        </p:sp>
        <p:pic>
          <p:nvPicPr>
            <p:cNvPr id="26" name="object 26"/>
            <p:cNvPicPr/>
            <p:nvPr/>
          </p:nvPicPr>
          <p:blipFill>
            <a:blip r:embed="rId4" cstate="print"/>
            <a:stretch>
              <a:fillRect/>
            </a:stretch>
          </p:blipFill>
          <p:spPr>
            <a:xfrm>
              <a:off x="4622038" y="5407151"/>
              <a:ext cx="63626" cy="76200"/>
            </a:xfrm>
            <a:prstGeom prst="rect">
              <a:avLst/>
            </a:prstGeom>
          </p:spPr>
        </p:pic>
        <p:sp>
          <p:nvSpPr>
            <p:cNvPr id="27" name="object 27"/>
            <p:cNvSpPr/>
            <p:nvPr/>
          </p:nvSpPr>
          <p:spPr>
            <a:xfrm>
              <a:off x="4238371" y="5438901"/>
              <a:ext cx="460375" cy="12700"/>
            </a:xfrm>
            <a:custGeom>
              <a:avLst/>
              <a:gdLst/>
              <a:ahLst/>
              <a:cxnLst/>
              <a:rect l="l" t="t" r="r" b="b"/>
              <a:pathLst>
                <a:path w="460375" h="12700">
                  <a:moveTo>
                    <a:pt x="383781" y="0"/>
                  </a:moveTo>
                  <a:lnTo>
                    <a:pt x="0" y="0"/>
                  </a:lnTo>
                  <a:lnTo>
                    <a:pt x="0" y="12700"/>
                  </a:lnTo>
                  <a:lnTo>
                    <a:pt x="383781" y="12700"/>
                  </a:lnTo>
                  <a:lnTo>
                    <a:pt x="383781" y="0"/>
                  </a:lnTo>
                  <a:close/>
                </a:path>
                <a:path w="460375" h="12700">
                  <a:moveTo>
                    <a:pt x="459994" y="6350"/>
                  </a:moveTo>
                  <a:lnTo>
                    <a:pt x="447294" y="0"/>
                  </a:lnTo>
                  <a:lnTo>
                    <a:pt x="396494" y="0"/>
                  </a:lnTo>
                  <a:lnTo>
                    <a:pt x="396494" y="12700"/>
                  </a:lnTo>
                  <a:lnTo>
                    <a:pt x="447294" y="12700"/>
                  </a:lnTo>
                  <a:lnTo>
                    <a:pt x="459994" y="6350"/>
                  </a:lnTo>
                  <a:close/>
                </a:path>
              </a:pathLst>
            </a:custGeom>
            <a:solidFill>
              <a:srgbClr val="000000"/>
            </a:solidFill>
          </p:spPr>
          <p:txBody>
            <a:bodyPr wrap="square" lIns="0" tIns="0" rIns="0" bIns="0" rtlCol="0"/>
            <a:lstStyle/>
            <a:p>
              <a:endParaRPr/>
            </a:p>
          </p:txBody>
        </p:sp>
        <p:pic>
          <p:nvPicPr>
            <p:cNvPr id="28" name="object 28"/>
            <p:cNvPicPr/>
            <p:nvPr/>
          </p:nvPicPr>
          <p:blipFill>
            <a:blip r:embed="rId5" cstate="print"/>
            <a:stretch>
              <a:fillRect/>
            </a:stretch>
          </p:blipFill>
          <p:spPr>
            <a:xfrm>
              <a:off x="1226820" y="4995671"/>
              <a:ext cx="76200" cy="188975"/>
            </a:xfrm>
            <a:prstGeom prst="rect">
              <a:avLst/>
            </a:prstGeom>
          </p:spPr>
        </p:pic>
        <p:pic>
          <p:nvPicPr>
            <p:cNvPr id="29" name="object 29"/>
            <p:cNvPicPr/>
            <p:nvPr/>
          </p:nvPicPr>
          <p:blipFill>
            <a:blip r:embed="rId6" cstate="print"/>
            <a:stretch>
              <a:fillRect/>
            </a:stretch>
          </p:blipFill>
          <p:spPr>
            <a:xfrm>
              <a:off x="1988819" y="4994147"/>
              <a:ext cx="76200" cy="188975"/>
            </a:xfrm>
            <a:prstGeom prst="rect">
              <a:avLst/>
            </a:prstGeom>
          </p:spPr>
        </p:pic>
        <p:pic>
          <p:nvPicPr>
            <p:cNvPr id="30" name="object 30"/>
            <p:cNvPicPr/>
            <p:nvPr/>
          </p:nvPicPr>
          <p:blipFill>
            <a:blip r:embed="rId5" cstate="print"/>
            <a:stretch>
              <a:fillRect/>
            </a:stretch>
          </p:blipFill>
          <p:spPr>
            <a:xfrm>
              <a:off x="2676144" y="5001767"/>
              <a:ext cx="76200" cy="188975"/>
            </a:xfrm>
            <a:prstGeom prst="rect">
              <a:avLst/>
            </a:prstGeom>
          </p:spPr>
        </p:pic>
        <p:pic>
          <p:nvPicPr>
            <p:cNvPr id="31" name="object 31"/>
            <p:cNvPicPr/>
            <p:nvPr/>
          </p:nvPicPr>
          <p:blipFill>
            <a:blip r:embed="rId5" cstate="print"/>
            <a:stretch>
              <a:fillRect/>
            </a:stretch>
          </p:blipFill>
          <p:spPr>
            <a:xfrm>
              <a:off x="3361944" y="5000243"/>
              <a:ext cx="76198" cy="188975"/>
            </a:xfrm>
            <a:prstGeom prst="rect">
              <a:avLst/>
            </a:prstGeom>
          </p:spPr>
        </p:pic>
        <p:pic>
          <p:nvPicPr>
            <p:cNvPr id="32" name="object 32"/>
            <p:cNvPicPr/>
            <p:nvPr/>
          </p:nvPicPr>
          <p:blipFill>
            <a:blip r:embed="rId5" cstate="print"/>
            <a:stretch>
              <a:fillRect/>
            </a:stretch>
          </p:blipFill>
          <p:spPr>
            <a:xfrm>
              <a:off x="4049267" y="5001767"/>
              <a:ext cx="76198" cy="188975"/>
            </a:xfrm>
            <a:prstGeom prst="rect">
              <a:avLst/>
            </a:prstGeom>
          </p:spPr>
        </p:pic>
        <p:pic>
          <p:nvPicPr>
            <p:cNvPr id="33" name="object 33"/>
            <p:cNvPicPr/>
            <p:nvPr/>
          </p:nvPicPr>
          <p:blipFill>
            <a:blip r:embed="rId5" cstate="print"/>
            <a:stretch>
              <a:fillRect/>
            </a:stretch>
          </p:blipFill>
          <p:spPr>
            <a:xfrm>
              <a:off x="4735067" y="5001767"/>
              <a:ext cx="76200" cy="188975"/>
            </a:xfrm>
            <a:prstGeom prst="rect">
              <a:avLst/>
            </a:prstGeom>
          </p:spPr>
        </p:pic>
        <p:sp>
          <p:nvSpPr>
            <p:cNvPr id="34" name="object 34"/>
            <p:cNvSpPr/>
            <p:nvPr/>
          </p:nvSpPr>
          <p:spPr>
            <a:xfrm>
              <a:off x="1037844" y="5126735"/>
              <a:ext cx="3957954" cy="664210"/>
            </a:xfrm>
            <a:custGeom>
              <a:avLst/>
              <a:gdLst/>
              <a:ahLst/>
              <a:cxnLst/>
              <a:rect l="l" t="t" r="r" b="b"/>
              <a:pathLst>
                <a:path w="3957954" h="664210">
                  <a:moveTo>
                    <a:pt x="3846956" y="0"/>
                  </a:moveTo>
                  <a:lnTo>
                    <a:pt x="110743" y="0"/>
                  </a:lnTo>
                  <a:lnTo>
                    <a:pt x="67640" y="8636"/>
                  </a:lnTo>
                  <a:lnTo>
                    <a:pt x="32435" y="32384"/>
                  </a:lnTo>
                  <a:lnTo>
                    <a:pt x="8699" y="67563"/>
                  </a:lnTo>
                  <a:lnTo>
                    <a:pt x="0" y="110616"/>
                  </a:lnTo>
                  <a:lnTo>
                    <a:pt x="0" y="553402"/>
                  </a:lnTo>
                  <a:lnTo>
                    <a:pt x="8699" y="596480"/>
                  </a:lnTo>
                  <a:lnTo>
                    <a:pt x="32435" y="631659"/>
                  </a:lnTo>
                  <a:lnTo>
                    <a:pt x="67640" y="655383"/>
                  </a:lnTo>
                  <a:lnTo>
                    <a:pt x="110743" y="664082"/>
                  </a:lnTo>
                  <a:lnTo>
                    <a:pt x="3846956" y="664082"/>
                  </a:lnTo>
                  <a:lnTo>
                    <a:pt x="3890136" y="655383"/>
                  </a:lnTo>
                  <a:lnTo>
                    <a:pt x="3925316" y="631659"/>
                  </a:lnTo>
                  <a:lnTo>
                    <a:pt x="3949065" y="596480"/>
                  </a:lnTo>
                  <a:lnTo>
                    <a:pt x="3957701" y="553402"/>
                  </a:lnTo>
                  <a:lnTo>
                    <a:pt x="3957701" y="110616"/>
                  </a:lnTo>
                  <a:lnTo>
                    <a:pt x="3949065" y="67563"/>
                  </a:lnTo>
                  <a:lnTo>
                    <a:pt x="3925316" y="32384"/>
                  </a:lnTo>
                  <a:lnTo>
                    <a:pt x="3890136" y="8636"/>
                  </a:lnTo>
                  <a:lnTo>
                    <a:pt x="3846956" y="0"/>
                  </a:lnTo>
                  <a:close/>
                </a:path>
              </a:pathLst>
            </a:custGeom>
            <a:solidFill>
              <a:srgbClr val="EB8585"/>
            </a:solidFill>
          </p:spPr>
          <p:txBody>
            <a:bodyPr wrap="square" lIns="0" tIns="0" rIns="0" bIns="0" rtlCol="0"/>
            <a:lstStyle/>
            <a:p>
              <a:endParaRPr/>
            </a:p>
          </p:txBody>
        </p:sp>
        <p:sp>
          <p:nvSpPr>
            <p:cNvPr id="35" name="object 35"/>
            <p:cNvSpPr/>
            <p:nvPr/>
          </p:nvSpPr>
          <p:spPr>
            <a:xfrm>
              <a:off x="1037844" y="5126735"/>
              <a:ext cx="3957954" cy="664210"/>
            </a:xfrm>
            <a:custGeom>
              <a:avLst/>
              <a:gdLst/>
              <a:ahLst/>
              <a:cxnLst/>
              <a:rect l="l" t="t" r="r" b="b"/>
              <a:pathLst>
                <a:path w="3957954" h="664210">
                  <a:moveTo>
                    <a:pt x="0" y="110616"/>
                  </a:moveTo>
                  <a:lnTo>
                    <a:pt x="8699" y="67563"/>
                  </a:lnTo>
                  <a:lnTo>
                    <a:pt x="32435" y="32384"/>
                  </a:lnTo>
                  <a:lnTo>
                    <a:pt x="67640" y="8636"/>
                  </a:lnTo>
                  <a:lnTo>
                    <a:pt x="110743" y="0"/>
                  </a:lnTo>
                  <a:lnTo>
                    <a:pt x="3846956" y="0"/>
                  </a:lnTo>
                  <a:lnTo>
                    <a:pt x="3890136" y="8636"/>
                  </a:lnTo>
                  <a:lnTo>
                    <a:pt x="3925316" y="32384"/>
                  </a:lnTo>
                  <a:lnTo>
                    <a:pt x="3949065" y="67563"/>
                  </a:lnTo>
                  <a:lnTo>
                    <a:pt x="3957701" y="110616"/>
                  </a:lnTo>
                  <a:lnTo>
                    <a:pt x="3957701" y="553402"/>
                  </a:lnTo>
                  <a:lnTo>
                    <a:pt x="3949065" y="596480"/>
                  </a:lnTo>
                  <a:lnTo>
                    <a:pt x="3925316" y="631659"/>
                  </a:lnTo>
                  <a:lnTo>
                    <a:pt x="3890136" y="655383"/>
                  </a:lnTo>
                  <a:lnTo>
                    <a:pt x="3846956" y="664082"/>
                  </a:lnTo>
                  <a:lnTo>
                    <a:pt x="110743" y="664082"/>
                  </a:lnTo>
                  <a:lnTo>
                    <a:pt x="67640" y="655383"/>
                  </a:lnTo>
                  <a:lnTo>
                    <a:pt x="32435" y="631659"/>
                  </a:lnTo>
                  <a:lnTo>
                    <a:pt x="8699" y="596480"/>
                  </a:lnTo>
                  <a:lnTo>
                    <a:pt x="0" y="553402"/>
                  </a:lnTo>
                  <a:lnTo>
                    <a:pt x="0" y="110616"/>
                  </a:lnTo>
                  <a:close/>
                </a:path>
              </a:pathLst>
            </a:custGeom>
            <a:ln w="9525">
              <a:solidFill>
                <a:srgbClr val="EB8585"/>
              </a:solidFill>
            </a:ln>
          </p:spPr>
          <p:txBody>
            <a:bodyPr wrap="square" lIns="0" tIns="0" rIns="0" bIns="0" rtlCol="0"/>
            <a:lstStyle/>
            <a:p>
              <a:endParaRPr/>
            </a:p>
          </p:txBody>
        </p:sp>
        <p:sp>
          <p:nvSpPr>
            <p:cNvPr id="36" name="object 36"/>
            <p:cNvSpPr/>
            <p:nvPr/>
          </p:nvSpPr>
          <p:spPr>
            <a:xfrm>
              <a:off x="1190244" y="5881115"/>
              <a:ext cx="3658870" cy="490855"/>
            </a:xfrm>
            <a:custGeom>
              <a:avLst/>
              <a:gdLst/>
              <a:ahLst/>
              <a:cxnLst/>
              <a:rect l="l" t="t" r="r" b="b"/>
              <a:pathLst>
                <a:path w="3658870" h="490854">
                  <a:moveTo>
                    <a:pt x="150863" y="1524"/>
                  </a:moveTo>
                  <a:lnTo>
                    <a:pt x="0" y="1524"/>
                  </a:lnTo>
                  <a:lnTo>
                    <a:pt x="0" y="484505"/>
                  </a:lnTo>
                  <a:lnTo>
                    <a:pt x="150863" y="484505"/>
                  </a:lnTo>
                  <a:lnTo>
                    <a:pt x="150863" y="1524"/>
                  </a:lnTo>
                  <a:close/>
                </a:path>
                <a:path w="3658870" h="490854">
                  <a:moveTo>
                    <a:pt x="912736" y="0"/>
                  </a:moveTo>
                  <a:lnTo>
                    <a:pt x="761873" y="0"/>
                  </a:lnTo>
                  <a:lnTo>
                    <a:pt x="761873" y="482981"/>
                  </a:lnTo>
                  <a:lnTo>
                    <a:pt x="912736" y="482981"/>
                  </a:lnTo>
                  <a:lnTo>
                    <a:pt x="912736" y="0"/>
                  </a:lnTo>
                  <a:close/>
                </a:path>
                <a:path w="3658870" h="490854">
                  <a:moveTo>
                    <a:pt x="1598536" y="9156"/>
                  </a:moveTo>
                  <a:lnTo>
                    <a:pt x="1447673" y="9156"/>
                  </a:lnTo>
                  <a:lnTo>
                    <a:pt x="1447673" y="490601"/>
                  </a:lnTo>
                  <a:lnTo>
                    <a:pt x="1598536" y="490601"/>
                  </a:lnTo>
                  <a:lnTo>
                    <a:pt x="1598536" y="9156"/>
                  </a:lnTo>
                  <a:close/>
                </a:path>
                <a:path w="3658870" h="490854">
                  <a:moveTo>
                    <a:pt x="2285733" y="9156"/>
                  </a:moveTo>
                  <a:lnTo>
                    <a:pt x="2134870" y="9156"/>
                  </a:lnTo>
                  <a:lnTo>
                    <a:pt x="2134870" y="490601"/>
                  </a:lnTo>
                  <a:lnTo>
                    <a:pt x="2285733" y="490601"/>
                  </a:lnTo>
                  <a:lnTo>
                    <a:pt x="2285733" y="9156"/>
                  </a:lnTo>
                  <a:close/>
                </a:path>
                <a:path w="3658870" h="490854">
                  <a:moveTo>
                    <a:pt x="2971520" y="9156"/>
                  </a:moveTo>
                  <a:lnTo>
                    <a:pt x="2820670" y="9156"/>
                  </a:lnTo>
                  <a:lnTo>
                    <a:pt x="2820670" y="490601"/>
                  </a:lnTo>
                  <a:lnTo>
                    <a:pt x="2971520" y="490601"/>
                  </a:lnTo>
                  <a:lnTo>
                    <a:pt x="2971520" y="9156"/>
                  </a:lnTo>
                  <a:close/>
                </a:path>
                <a:path w="3658870" h="490854">
                  <a:moveTo>
                    <a:pt x="3658730" y="9156"/>
                  </a:moveTo>
                  <a:lnTo>
                    <a:pt x="3507867" y="9156"/>
                  </a:lnTo>
                  <a:lnTo>
                    <a:pt x="3507867" y="490601"/>
                  </a:lnTo>
                  <a:lnTo>
                    <a:pt x="3658730" y="490601"/>
                  </a:lnTo>
                  <a:lnTo>
                    <a:pt x="3658730" y="9156"/>
                  </a:lnTo>
                  <a:close/>
                </a:path>
              </a:pathLst>
            </a:custGeom>
            <a:solidFill>
              <a:srgbClr val="E24747"/>
            </a:solidFill>
          </p:spPr>
          <p:txBody>
            <a:bodyPr wrap="square" lIns="0" tIns="0" rIns="0" bIns="0" rtlCol="0"/>
            <a:lstStyle/>
            <a:p>
              <a:endParaRPr/>
            </a:p>
          </p:txBody>
        </p:sp>
      </p:grpSp>
      <p:sp>
        <p:nvSpPr>
          <p:cNvPr id="37" name="object 37"/>
          <p:cNvSpPr txBox="1"/>
          <p:nvPr/>
        </p:nvSpPr>
        <p:spPr>
          <a:xfrm>
            <a:off x="1634363" y="5216728"/>
            <a:ext cx="2743200" cy="391795"/>
          </a:xfrm>
          <a:prstGeom prst="rect">
            <a:avLst/>
          </a:prstGeom>
        </p:spPr>
        <p:txBody>
          <a:bodyPr vert="horz" wrap="square" lIns="0" tIns="12700" rIns="0" bIns="0" rtlCol="0">
            <a:spAutoFit/>
          </a:bodyPr>
          <a:lstStyle/>
          <a:p>
            <a:pPr marL="38100">
              <a:lnSpc>
                <a:spcPct val="100000"/>
              </a:lnSpc>
              <a:spcBef>
                <a:spcPts val="100"/>
              </a:spcBef>
            </a:pPr>
            <a:r>
              <a:rPr sz="2400" dirty="0">
                <a:latin typeface="Calibri"/>
                <a:cs typeface="Calibri"/>
              </a:rPr>
              <a:t>Reward</a:t>
            </a:r>
            <a:r>
              <a:rPr sz="2400" spc="-30" dirty="0">
                <a:latin typeface="Calibri"/>
                <a:cs typeface="Calibri"/>
              </a:rPr>
              <a:t> </a:t>
            </a:r>
            <a:r>
              <a:rPr sz="2400" dirty="0">
                <a:latin typeface="Calibri"/>
                <a:cs typeface="Calibri"/>
              </a:rPr>
              <a:t>Model </a:t>
            </a:r>
            <a:r>
              <a:rPr sz="2400" spc="-20" dirty="0">
                <a:latin typeface="Calibri"/>
                <a:cs typeface="Calibri"/>
              </a:rPr>
              <a:t>(</a:t>
            </a:r>
            <a:r>
              <a:rPr sz="2400" spc="-20" dirty="0">
                <a:latin typeface="Cambria Math"/>
                <a:cs typeface="Cambria Math"/>
              </a:rPr>
              <a:t>𝑅𝑀</a:t>
            </a:r>
            <a:r>
              <a:rPr sz="2625" spc="-30" baseline="-12698" dirty="0">
                <a:latin typeface="Cambria Math"/>
                <a:cs typeface="Cambria Math"/>
              </a:rPr>
              <a:t>𝜙</a:t>
            </a:r>
            <a:r>
              <a:rPr sz="2400" spc="-20" dirty="0">
                <a:latin typeface="Calibri"/>
                <a:cs typeface="Calibri"/>
              </a:rPr>
              <a:t>)</a:t>
            </a:r>
            <a:endParaRPr sz="2400">
              <a:latin typeface="Calibri"/>
              <a:cs typeface="Calibri"/>
            </a:endParaRPr>
          </a:p>
        </p:txBody>
      </p:sp>
      <p:sp>
        <p:nvSpPr>
          <p:cNvPr id="38" name="object 38"/>
          <p:cNvSpPr txBox="1"/>
          <p:nvPr/>
        </p:nvSpPr>
        <p:spPr>
          <a:xfrm>
            <a:off x="1083360" y="6444792"/>
            <a:ext cx="1864995" cy="314960"/>
          </a:xfrm>
          <a:prstGeom prst="rect">
            <a:avLst/>
          </a:prstGeom>
        </p:spPr>
        <p:txBody>
          <a:bodyPr vert="horz" wrap="square" lIns="0" tIns="12065" rIns="0" bIns="0" rtlCol="0">
            <a:spAutoFit/>
          </a:bodyPr>
          <a:lstStyle/>
          <a:p>
            <a:pPr marL="12700">
              <a:lnSpc>
                <a:spcPct val="100000"/>
              </a:lnSpc>
              <a:spcBef>
                <a:spcPts val="95"/>
              </a:spcBef>
              <a:tabLst>
                <a:tab pos="766445" algn="l"/>
                <a:tab pos="1402080" algn="l"/>
              </a:tabLst>
            </a:pPr>
            <a:r>
              <a:rPr sz="2850" spc="-37" baseline="1461" dirty="0">
                <a:latin typeface="Calibri"/>
                <a:cs typeface="Calibri"/>
              </a:rPr>
              <a:t>The</a:t>
            </a:r>
            <a:r>
              <a:rPr sz="2850" baseline="1461" dirty="0">
                <a:latin typeface="Calibri"/>
                <a:cs typeface="Calibri"/>
              </a:rPr>
              <a:t>	</a:t>
            </a:r>
            <a:r>
              <a:rPr sz="2850" spc="-37" baseline="1461" dirty="0">
                <a:latin typeface="Calibri"/>
                <a:cs typeface="Calibri"/>
              </a:rPr>
              <a:t>Bay</a:t>
            </a:r>
            <a:r>
              <a:rPr sz="2850" baseline="1461" dirty="0">
                <a:latin typeface="Calibri"/>
                <a:cs typeface="Calibri"/>
              </a:rPr>
              <a:t>	</a:t>
            </a:r>
            <a:r>
              <a:rPr sz="1900" spc="-20" dirty="0">
                <a:latin typeface="Calibri"/>
                <a:cs typeface="Calibri"/>
              </a:rPr>
              <a:t>Area</a:t>
            </a:r>
            <a:endParaRPr sz="1900">
              <a:latin typeface="Calibri"/>
              <a:cs typeface="Calibri"/>
            </a:endParaRPr>
          </a:p>
        </p:txBody>
      </p:sp>
      <p:sp>
        <p:nvSpPr>
          <p:cNvPr id="39" name="object 39"/>
          <p:cNvSpPr txBox="1"/>
          <p:nvPr/>
        </p:nvSpPr>
        <p:spPr>
          <a:xfrm>
            <a:off x="3299840" y="6462166"/>
            <a:ext cx="192405" cy="314960"/>
          </a:xfrm>
          <a:prstGeom prst="rect">
            <a:avLst/>
          </a:prstGeom>
        </p:spPr>
        <p:txBody>
          <a:bodyPr vert="horz" wrap="square" lIns="0" tIns="12065" rIns="0" bIns="0" rtlCol="0">
            <a:spAutoFit/>
          </a:bodyPr>
          <a:lstStyle/>
          <a:p>
            <a:pPr marL="12700">
              <a:lnSpc>
                <a:spcPct val="100000"/>
              </a:lnSpc>
              <a:spcBef>
                <a:spcPts val="95"/>
              </a:spcBef>
            </a:pPr>
            <a:r>
              <a:rPr sz="1900" spc="-5" dirty="0">
                <a:latin typeface="Calibri"/>
                <a:cs typeface="Calibri"/>
              </a:rPr>
              <a:t>…</a:t>
            </a:r>
            <a:endParaRPr sz="1900">
              <a:latin typeface="Calibri"/>
              <a:cs typeface="Calibri"/>
            </a:endParaRPr>
          </a:p>
        </p:txBody>
      </p:sp>
      <p:sp>
        <p:nvSpPr>
          <p:cNvPr id="40" name="object 40"/>
          <p:cNvSpPr txBox="1"/>
          <p:nvPr/>
        </p:nvSpPr>
        <p:spPr>
          <a:xfrm>
            <a:off x="3982339" y="6469481"/>
            <a:ext cx="1170940" cy="314960"/>
          </a:xfrm>
          <a:prstGeom prst="rect">
            <a:avLst/>
          </a:prstGeom>
        </p:spPr>
        <p:txBody>
          <a:bodyPr vert="horz" wrap="square" lIns="0" tIns="12065" rIns="0" bIns="0" rtlCol="0">
            <a:spAutoFit/>
          </a:bodyPr>
          <a:lstStyle/>
          <a:p>
            <a:pPr marL="12700">
              <a:lnSpc>
                <a:spcPct val="100000"/>
              </a:lnSpc>
              <a:spcBef>
                <a:spcPts val="95"/>
              </a:spcBef>
              <a:tabLst>
                <a:tab pos="335280" algn="l"/>
              </a:tabLst>
            </a:pPr>
            <a:r>
              <a:rPr sz="1900" spc="-25" dirty="0">
                <a:latin typeface="Calibri"/>
                <a:cs typeface="Calibri"/>
              </a:rPr>
              <a:t>...</a:t>
            </a:r>
            <a:r>
              <a:rPr sz="1900" dirty="0">
                <a:latin typeface="Calibri"/>
                <a:cs typeface="Calibri"/>
              </a:rPr>
              <a:t>	</a:t>
            </a:r>
            <a:r>
              <a:rPr sz="1900" spc="-10" dirty="0">
                <a:latin typeface="Calibri"/>
                <a:cs typeface="Calibri"/>
              </a:rPr>
              <a:t>wildfires</a:t>
            </a:r>
            <a:endParaRPr sz="1900">
              <a:latin typeface="Calibri"/>
              <a:cs typeface="Calibri"/>
            </a:endParaRPr>
          </a:p>
        </p:txBody>
      </p:sp>
      <p:grpSp>
        <p:nvGrpSpPr>
          <p:cNvPr id="41" name="object 41"/>
          <p:cNvGrpSpPr/>
          <p:nvPr/>
        </p:nvGrpSpPr>
        <p:grpSpPr>
          <a:xfrm>
            <a:off x="1226819" y="5692140"/>
            <a:ext cx="3584575" cy="198120"/>
            <a:chOff x="1226819" y="5692140"/>
            <a:chExt cx="3584575" cy="198120"/>
          </a:xfrm>
        </p:grpSpPr>
        <p:pic>
          <p:nvPicPr>
            <p:cNvPr id="42" name="object 42"/>
            <p:cNvPicPr/>
            <p:nvPr/>
          </p:nvPicPr>
          <p:blipFill>
            <a:blip r:embed="rId7" cstate="print"/>
            <a:stretch>
              <a:fillRect/>
            </a:stretch>
          </p:blipFill>
          <p:spPr>
            <a:xfrm>
              <a:off x="1226819" y="5693664"/>
              <a:ext cx="76200" cy="188975"/>
            </a:xfrm>
            <a:prstGeom prst="rect">
              <a:avLst/>
            </a:prstGeom>
          </p:spPr>
        </p:pic>
        <p:pic>
          <p:nvPicPr>
            <p:cNvPr id="43" name="object 43"/>
            <p:cNvPicPr/>
            <p:nvPr/>
          </p:nvPicPr>
          <p:blipFill>
            <a:blip r:embed="rId8" cstate="print"/>
            <a:stretch>
              <a:fillRect/>
            </a:stretch>
          </p:blipFill>
          <p:spPr>
            <a:xfrm>
              <a:off x="1988819" y="5692140"/>
              <a:ext cx="76200" cy="188975"/>
            </a:xfrm>
            <a:prstGeom prst="rect">
              <a:avLst/>
            </a:prstGeom>
          </p:spPr>
        </p:pic>
        <p:pic>
          <p:nvPicPr>
            <p:cNvPr id="44" name="object 44"/>
            <p:cNvPicPr/>
            <p:nvPr/>
          </p:nvPicPr>
          <p:blipFill>
            <a:blip r:embed="rId8" cstate="print"/>
            <a:stretch>
              <a:fillRect/>
            </a:stretch>
          </p:blipFill>
          <p:spPr>
            <a:xfrm>
              <a:off x="3361943" y="5699760"/>
              <a:ext cx="76198" cy="188975"/>
            </a:xfrm>
            <a:prstGeom prst="rect">
              <a:avLst/>
            </a:prstGeom>
          </p:spPr>
        </p:pic>
        <p:pic>
          <p:nvPicPr>
            <p:cNvPr id="45" name="object 45"/>
            <p:cNvPicPr/>
            <p:nvPr/>
          </p:nvPicPr>
          <p:blipFill>
            <a:blip r:embed="rId8" cstate="print"/>
            <a:stretch>
              <a:fillRect/>
            </a:stretch>
          </p:blipFill>
          <p:spPr>
            <a:xfrm>
              <a:off x="2676144" y="5701284"/>
              <a:ext cx="76200" cy="188975"/>
            </a:xfrm>
            <a:prstGeom prst="rect">
              <a:avLst/>
            </a:prstGeom>
          </p:spPr>
        </p:pic>
        <p:pic>
          <p:nvPicPr>
            <p:cNvPr id="46" name="object 46"/>
            <p:cNvPicPr/>
            <p:nvPr/>
          </p:nvPicPr>
          <p:blipFill>
            <a:blip r:embed="rId8" cstate="print"/>
            <a:stretch>
              <a:fillRect/>
            </a:stretch>
          </p:blipFill>
          <p:spPr>
            <a:xfrm>
              <a:off x="4049268" y="5701284"/>
              <a:ext cx="76198" cy="188975"/>
            </a:xfrm>
            <a:prstGeom prst="rect">
              <a:avLst/>
            </a:prstGeom>
          </p:spPr>
        </p:pic>
        <p:pic>
          <p:nvPicPr>
            <p:cNvPr id="47" name="object 47"/>
            <p:cNvPicPr/>
            <p:nvPr/>
          </p:nvPicPr>
          <p:blipFill>
            <a:blip r:embed="rId8" cstate="print"/>
            <a:stretch>
              <a:fillRect/>
            </a:stretch>
          </p:blipFill>
          <p:spPr>
            <a:xfrm>
              <a:off x="4735067" y="5701284"/>
              <a:ext cx="76200" cy="188975"/>
            </a:xfrm>
            <a:prstGeom prst="rect">
              <a:avLst/>
            </a:prstGeom>
          </p:spPr>
        </p:pic>
      </p:grpSp>
      <p:sp>
        <p:nvSpPr>
          <p:cNvPr id="48" name="object 48"/>
          <p:cNvSpPr txBox="1"/>
          <p:nvPr/>
        </p:nvSpPr>
        <p:spPr>
          <a:xfrm>
            <a:off x="4532121" y="4510278"/>
            <a:ext cx="485775" cy="452120"/>
          </a:xfrm>
          <a:prstGeom prst="rect">
            <a:avLst/>
          </a:prstGeom>
        </p:spPr>
        <p:txBody>
          <a:bodyPr vert="horz" wrap="square" lIns="0" tIns="12065" rIns="0" bIns="0" rtlCol="0">
            <a:spAutoFit/>
          </a:bodyPr>
          <a:lstStyle/>
          <a:p>
            <a:pPr marL="12700">
              <a:lnSpc>
                <a:spcPct val="100000"/>
              </a:lnSpc>
              <a:spcBef>
                <a:spcPts val="95"/>
              </a:spcBef>
            </a:pPr>
            <a:r>
              <a:rPr sz="2800" spc="-25" dirty="0">
                <a:solidFill>
                  <a:srgbClr val="C00000"/>
                </a:solidFill>
                <a:latin typeface="Cambria Math"/>
                <a:cs typeface="Cambria Math"/>
              </a:rPr>
              <a:t>1.2</a:t>
            </a:r>
            <a:endParaRPr sz="2800">
              <a:latin typeface="Cambria Math"/>
              <a:cs typeface="Cambria Math"/>
            </a:endParaRPr>
          </a:p>
        </p:txBody>
      </p:sp>
      <p:sp>
        <p:nvSpPr>
          <p:cNvPr id="49" name="object 49"/>
          <p:cNvSpPr txBox="1"/>
          <p:nvPr/>
        </p:nvSpPr>
        <p:spPr>
          <a:xfrm>
            <a:off x="5470016" y="5560263"/>
            <a:ext cx="353695" cy="292735"/>
          </a:xfrm>
          <a:prstGeom prst="rect">
            <a:avLst/>
          </a:prstGeom>
        </p:spPr>
        <p:txBody>
          <a:bodyPr vert="horz" wrap="square" lIns="0" tIns="12700" rIns="0" bIns="0" rtlCol="0">
            <a:spAutoFit/>
          </a:bodyPr>
          <a:lstStyle/>
          <a:p>
            <a:pPr marL="12700">
              <a:lnSpc>
                <a:spcPct val="100000"/>
              </a:lnSpc>
              <a:spcBef>
                <a:spcPts val="100"/>
              </a:spcBef>
            </a:pPr>
            <a:r>
              <a:rPr sz="1750" spc="-25" dirty="0">
                <a:latin typeface="Cambria Math"/>
                <a:cs typeface="Cambria Math"/>
              </a:rPr>
              <a:t>𝑅𝑀</a:t>
            </a:r>
            <a:endParaRPr sz="1750">
              <a:latin typeface="Cambria Math"/>
              <a:cs typeface="Cambria Math"/>
            </a:endParaRPr>
          </a:p>
        </p:txBody>
      </p:sp>
      <p:sp>
        <p:nvSpPr>
          <p:cNvPr id="50" name="object 50"/>
          <p:cNvSpPr/>
          <p:nvPr/>
        </p:nvSpPr>
        <p:spPr>
          <a:xfrm>
            <a:off x="6188709" y="5509259"/>
            <a:ext cx="94615" cy="281940"/>
          </a:xfrm>
          <a:custGeom>
            <a:avLst/>
            <a:gdLst/>
            <a:ahLst/>
            <a:cxnLst/>
            <a:rect l="l" t="t" r="r" b="b"/>
            <a:pathLst>
              <a:path w="94614" h="281939">
                <a:moveTo>
                  <a:pt x="4190" y="0"/>
                </a:moveTo>
                <a:lnTo>
                  <a:pt x="0" y="11429"/>
                </a:lnTo>
                <a:lnTo>
                  <a:pt x="16510" y="18541"/>
                </a:lnTo>
                <a:lnTo>
                  <a:pt x="30606" y="28320"/>
                </a:lnTo>
                <a:lnTo>
                  <a:pt x="59181" y="73659"/>
                </a:lnTo>
                <a:lnTo>
                  <a:pt x="67563" y="115379"/>
                </a:lnTo>
                <a:lnTo>
                  <a:pt x="68579" y="139407"/>
                </a:lnTo>
                <a:lnTo>
                  <a:pt x="67563" y="164261"/>
                </a:lnTo>
                <a:lnTo>
                  <a:pt x="59181" y="207098"/>
                </a:lnTo>
                <a:lnTo>
                  <a:pt x="30606" y="253237"/>
                </a:lnTo>
                <a:lnTo>
                  <a:pt x="635" y="270243"/>
                </a:lnTo>
                <a:lnTo>
                  <a:pt x="4190" y="281673"/>
                </a:lnTo>
                <a:lnTo>
                  <a:pt x="42799" y="263639"/>
                </a:lnTo>
                <a:lnTo>
                  <a:pt x="71119" y="232448"/>
                </a:lnTo>
                <a:lnTo>
                  <a:pt x="88645" y="190665"/>
                </a:lnTo>
                <a:lnTo>
                  <a:pt x="94487" y="140906"/>
                </a:lnTo>
                <a:lnTo>
                  <a:pt x="93090" y="115074"/>
                </a:lnTo>
                <a:lnTo>
                  <a:pt x="81279" y="69341"/>
                </a:lnTo>
                <a:lnTo>
                  <a:pt x="58165" y="32130"/>
                </a:lnTo>
                <a:lnTo>
                  <a:pt x="24637" y="7365"/>
                </a:lnTo>
                <a:lnTo>
                  <a:pt x="4190" y="0"/>
                </a:lnTo>
                <a:close/>
              </a:path>
            </a:pathLst>
          </a:custGeom>
          <a:solidFill>
            <a:srgbClr val="000000"/>
          </a:solidFill>
        </p:spPr>
        <p:txBody>
          <a:bodyPr wrap="square" lIns="0" tIns="0" rIns="0" bIns="0" rtlCol="0"/>
          <a:lstStyle/>
          <a:p>
            <a:endParaRPr/>
          </a:p>
        </p:txBody>
      </p:sp>
      <p:sp>
        <p:nvSpPr>
          <p:cNvPr id="51" name="object 51"/>
          <p:cNvSpPr/>
          <p:nvPr/>
        </p:nvSpPr>
        <p:spPr>
          <a:xfrm>
            <a:off x="5867400" y="5509259"/>
            <a:ext cx="94615" cy="281940"/>
          </a:xfrm>
          <a:custGeom>
            <a:avLst/>
            <a:gdLst/>
            <a:ahLst/>
            <a:cxnLst/>
            <a:rect l="l" t="t" r="r" b="b"/>
            <a:pathLst>
              <a:path w="94614" h="281939">
                <a:moveTo>
                  <a:pt x="90297" y="0"/>
                </a:moveTo>
                <a:lnTo>
                  <a:pt x="51815" y="18033"/>
                </a:lnTo>
                <a:lnTo>
                  <a:pt x="23495" y="49402"/>
                </a:lnTo>
                <a:lnTo>
                  <a:pt x="5841" y="91211"/>
                </a:lnTo>
                <a:lnTo>
                  <a:pt x="0" y="140906"/>
                </a:lnTo>
                <a:lnTo>
                  <a:pt x="1397" y="166789"/>
                </a:lnTo>
                <a:lnTo>
                  <a:pt x="13080" y="212547"/>
                </a:lnTo>
                <a:lnTo>
                  <a:pt x="36322" y="249694"/>
                </a:lnTo>
                <a:lnTo>
                  <a:pt x="69850" y="274307"/>
                </a:lnTo>
                <a:lnTo>
                  <a:pt x="90297" y="281673"/>
                </a:lnTo>
                <a:lnTo>
                  <a:pt x="93979" y="270243"/>
                </a:lnTo>
                <a:lnTo>
                  <a:pt x="77850" y="263131"/>
                </a:lnTo>
                <a:lnTo>
                  <a:pt x="63880" y="253237"/>
                </a:lnTo>
                <a:lnTo>
                  <a:pt x="35305" y="207098"/>
                </a:lnTo>
                <a:lnTo>
                  <a:pt x="26924" y="164261"/>
                </a:lnTo>
                <a:lnTo>
                  <a:pt x="25908" y="139407"/>
                </a:lnTo>
                <a:lnTo>
                  <a:pt x="26924" y="115379"/>
                </a:lnTo>
                <a:lnTo>
                  <a:pt x="35305" y="73659"/>
                </a:lnTo>
                <a:lnTo>
                  <a:pt x="64008" y="28320"/>
                </a:lnTo>
                <a:lnTo>
                  <a:pt x="94361" y="11429"/>
                </a:lnTo>
                <a:lnTo>
                  <a:pt x="90297" y="0"/>
                </a:lnTo>
                <a:close/>
              </a:path>
            </a:pathLst>
          </a:custGeom>
          <a:solidFill>
            <a:srgbClr val="000000"/>
          </a:solidFill>
        </p:spPr>
        <p:txBody>
          <a:bodyPr wrap="square" lIns="0" tIns="0" rIns="0" bIns="0" rtlCol="0"/>
          <a:lstStyle/>
          <a:p>
            <a:endParaRPr/>
          </a:p>
        </p:txBody>
      </p:sp>
      <p:sp>
        <p:nvSpPr>
          <p:cNvPr id="52" name="object 52"/>
          <p:cNvSpPr/>
          <p:nvPr/>
        </p:nvSpPr>
        <p:spPr>
          <a:xfrm>
            <a:off x="7759572" y="5635752"/>
            <a:ext cx="73660" cy="269875"/>
          </a:xfrm>
          <a:custGeom>
            <a:avLst/>
            <a:gdLst/>
            <a:ahLst/>
            <a:cxnLst/>
            <a:rect l="l" t="t" r="r" b="b"/>
            <a:pathLst>
              <a:path w="73659" h="269875">
                <a:moveTo>
                  <a:pt x="2667" y="0"/>
                </a:moveTo>
                <a:lnTo>
                  <a:pt x="0" y="8928"/>
                </a:lnTo>
                <a:lnTo>
                  <a:pt x="12446" y="15341"/>
                </a:lnTo>
                <a:lnTo>
                  <a:pt x="23113" y="24688"/>
                </a:lnTo>
                <a:lnTo>
                  <a:pt x="45847" y="69799"/>
                </a:lnTo>
                <a:lnTo>
                  <a:pt x="52450" y="111112"/>
                </a:lnTo>
                <a:lnTo>
                  <a:pt x="53340" y="134759"/>
                </a:lnTo>
                <a:lnTo>
                  <a:pt x="52450" y="158369"/>
                </a:lnTo>
                <a:lnTo>
                  <a:pt x="45847" y="199593"/>
                </a:lnTo>
                <a:lnTo>
                  <a:pt x="23113" y="244627"/>
                </a:lnTo>
                <a:lnTo>
                  <a:pt x="0" y="260375"/>
                </a:lnTo>
                <a:lnTo>
                  <a:pt x="2667" y="269303"/>
                </a:lnTo>
                <a:lnTo>
                  <a:pt x="44830" y="239928"/>
                </a:lnTo>
                <a:lnTo>
                  <a:pt x="62992" y="203517"/>
                </a:lnTo>
                <a:lnTo>
                  <a:pt x="72262" y="159321"/>
                </a:lnTo>
                <a:lnTo>
                  <a:pt x="73405" y="134658"/>
                </a:lnTo>
                <a:lnTo>
                  <a:pt x="72262" y="109982"/>
                </a:lnTo>
                <a:lnTo>
                  <a:pt x="62992" y="65786"/>
                </a:lnTo>
                <a:lnTo>
                  <a:pt x="44830" y="29375"/>
                </a:lnTo>
                <a:lnTo>
                  <a:pt x="18669" y="6235"/>
                </a:lnTo>
                <a:lnTo>
                  <a:pt x="2667" y="0"/>
                </a:lnTo>
                <a:close/>
              </a:path>
            </a:pathLst>
          </a:custGeom>
          <a:solidFill>
            <a:srgbClr val="000000"/>
          </a:solidFill>
        </p:spPr>
        <p:txBody>
          <a:bodyPr wrap="square" lIns="0" tIns="0" rIns="0" bIns="0" rtlCol="0"/>
          <a:lstStyle/>
          <a:p>
            <a:endParaRPr/>
          </a:p>
        </p:txBody>
      </p:sp>
      <p:sp>
        <p:nvSpPr>
          <p:cNvPr id="53" name="object 53"/>
          <p:cNvSpPr/>
          <p:nvPr/>
        </p:nvSpPr>
        <p:spPr>
          <a:xfrm>
            <a:off x="7146035" y="5635752"/>
            <a:ext cx="73660" cy="269875"/>
          </a:xfrm>
          <a:custGeom>
            <a:avLst/>
            <a:gdLst/>
            <a:ahLst/>
            <a:cxnLst/>
            <a:rect l="l" t="t" r="r" b="b"/>
            <a:pathLst>
              <a:path w="73659" h="269875">
                <a:moveTo>
                  <a:pt x="70739" y="0"/>
                </a:moveTo>
                <a:lnTo>
                  <a:pt x="28575" y="29375"/>
                </a:lnTo>
                <a:lnTo>
                  <a:pt x="10414" y="65786"/>
                </a:lnTo>
                <a:lnTo>
                  <a:pt x="1143" y="109982"/>
                </a:lnTo>
                <a:lnTo>
                  <a:pt x="0" y="134759"/>
                </a:lnTo>
                <a:lnTo>
                  <a:pt x="1143" y="159321"/>
                </a:lnTo>
                <a:lnTo>
                  <a:pt x="10414" y="203517"/>
                </a:lnTo>
                <a:lnTo>
                  <a:pt x="28575" y="239928"/>
                </a:lnTo>
                <a:lnTo>
                  <a:pt x="70739" y="269303"/>
                </a:lnTo>
                <a:lnTo>
                  <a:pt x="73406" y="260375"/>
                </a:lnTo>
                <a:lnTo>
                  <a:pt x="60960" y="253961"/>
                </a:lnTo>
                <a:lnTo>
                  <a:pt x="50292" y="244627"/>
                </a:lnTo>
                <a:lnTo>
                  <a:pt x="27559" y="199593"/>
                </a:lnTo>
                <a:lnTo>
                  <a:pt x="20828" y="158369"/>
                </a:lnTo>
                <a:lnTo>
                  <a:pt x="20066" y="134658"/>
                </a:lnTo>
                <a:lnTo>
                  <a:pt x="20828" y="111112"/>
                </a:lnTo>
                <a:lnTo>
                  <a:pt x="27559" y="69799"/>
                </a:lnTo>
                <a:lnTo>
                  <a:pt x="50292" y="24688"/>
                </a:lnTo>
                <a:lnTo>
                  <a:pt x="73406" y="8928"/>
                </a:lnTo>
                <a:lnTo>
                  <a:pt x="70739" y="0"/>
                </a:lnTo>
                <a:close/>
              </a:path>
            </a:pathLst>
          </a:custGeom>
          <a:solidFill>
            <a:srgbClr val="000000"/>
          </a:solidFill>
        </p:spPr>
        <p:txBody>
          <a:bodyPr wrap="square" lIns="0" tIns="0" rIns="0" bIns="0" rtlCol="0"/>
          <a:lstStyle/>
          <a:p>
            <a:endParaRPr/>
          </a:p>
        </p:txBody>
      </p:sp>
      <p:sp>
        <p:nvSpPr>
          <p:cNvPr id="54" name="object 54"/>
          <p:cNvSpPr txBox="1"/>
          <p:nvPr/>
        </p:nvSpPr>
        <p:spPr>
          <a:xfrm>
            <a:off x="7190485" y="5595315"/>
            <a:ext cx="1009650" cy="292735"/>
          </a:xfrm>
          <a:prstGeom prst="rect">
            <a:avLst/>
          </a:prstGeom>
        </p:spPr>
        <p:txBody>
          <a:bodyPr vert="horz" wrap="square" lIns="0" tIns="12700" rIns="0" bIns="0" rtlCol="0">
            <a:spAutoFit/>
          </a:bodyPr>
          <a:lstStyle/>
          <a:p>
            <a:pPr marL="38100">
              <a:lnSpc>
                <a:spcPct val="100000"/>
              </a:lnSpc>
              <a:spcBef>
                <a:spcPts val="100"/>
              </a:spcBef>
              <a:tabLst>
                <a:tab pos="661035" algn="l"/>
              </a:tabLst>
            </a:pPr>
            <a:r>
              <a:rPr sz="1750" spc="60" dirty="0">
                <a:solidFill>
                  <a:srgbClr val="00AE50"/>
                </a:solidFill>
                <a:latin typeface="Cambria Math"/>
                <a:cs typeface="Cambria Math"/>
              </a:rPr>
              <a:t>𝑠</a:t>
            </a:r>
            <a:r>
              <a:rPr sz="2175" spc="89" baseline="21072" dirty="0">
                <a:solidFill>
                  <a:srgbClr val="00AE50"/>
                </a:solidFill>
                <a:latin typeface="Cambria Math"/>
                <a:cs typeface="Cambria Math"/>
              </a:rPr>
              <a:t>𝑤</a:t>
            </a:r>
            <a:r>
              <a:rPr sz="1750" spc="60" dirty="0">
                <a:latin typeface="Cambria Math"/>
                <a:cs typeface="Cambria Math"/>
              </a:rPr>
              <a:t>,</a:t>
            </a:r>
            <a:r>
              <a:rPr sz="1750" spc="60" dirty="0">
                <a:solidFill>
                  <a:srgbClr val="C00000"/>
                </a:solidFill>
                <a:latin typeface="Cambria Math"/>
                <a:cs typeface="Cambria Math"/>
              </a:rPr>
              <a:t>𝑠</a:t>
            </a:r>
            <a:r>
              <a:rPr sz="2175" spc="89" baseline="21072" dirty="0">
                <a:solidFill>
                  <a:srgbClr val="C00000"/>
                </a:solidFill>
                <a:latin typeface="Cambria Math"/>
                <a:cs typeface="Cambria Math"/>
              </a:rPr>
              <a:t>𝑙</a:t>
            </a:r>
            <a:r>
              <a:rPr sz="2175" baseline="21072" dirty="0">
                <a:solidFill>
                  <a:srgbClr val="C00000"/>
                </a:solidFill>
                <a:latin typeface="Cambria Math"/>
                <a:cs typeface="Cambria Math"/>
              </a:rPr>
              <a:t>	</a:t>
            </a:r>
            <a:r>
              <a:rPr sz="1750" spc="-25" dirty="0">
                <a:latin typeface="Cambria Math"/>
                <a:cs typeface="Cambria Math"/>
              </a:rPr>
              <a:t>~𝐷</a:t>
            </a:r>
            <a:endParaRPr sz="1750">
              <a:latin typeface="Cambria Math"/>
              <a:cs typeface="Cambria Math"/>
            </a:endParaRPr>
          </a:p>
        </p:txBody>
      </p:sp>
      <p:sp>
        <p:nvSpPr>
          <p:cNvPr id="55" name="object 55"/>
          <p:cNvSpPr/>
          <p:nvPr/>
        </p:nvSpPr>
        <p:spPr>
          <a:xfrm>
            <a:off x="11926824" y="5464809"/>
            <a:ext cx="68580" cy="367030"/>
          </a:xfrm>
          <a:custGeom>
            <a:avLst/>
            <a:gdLst/>
            <a:ahLst/>
            <a:cxnLst/>
            <a:rect l="l" t="t" r="r" b="b"/>
            <a:pathLst>
              <a:path w="68579" h="367029">
                <a:moveTo>
                  <a:pt x="68580" y="0"/>
                </a:moveTo>
                <a:lnTo>
                  <a:pt x="0" y="0"/>
                </a:lnTo>
                <a:lnTo>
                  <a:pt x="0" y="12700"/>
                </a:lnTo>
                <a:lnTo>
                  <a:pt x="40640" y="12700"/>
                </a:lnTo>
                <a:lnTo>
                  <a:pt x="40640" y="355600"/>
                </a:lnTo>
                <a:lnTo>
                  <a:pt x="0" y="355600"/>
                </a:lnTo>
                <a:lnTo>
                  <a:pt x="0" y="367030"/>
                </a:lnTo>
                <a:lnTo>
                  <a:pt x="68580" y="367030"/>
                </a:lnTo>
                <a:lnTo>
                  <a:pt x="68580" y="355600"/>
                </a:lnTo>
                <a:lnTo>
                  <a:pt x="68580" y="12700"/>
                </a:lnTo>
                <a:lnTo>
                  <a:pt x="68580" y="0"/>
                </a:lnTo>
                <a:close/>
              </a:path>
            </a:pathLst>
          </a:custGeom>
          <a:solidFill>
            <a:srgbClr val="000000"/>
          </a:solidFill>
        </p:spPr>
        <p:txBody>
          <a:bodyPr wrap="square" lIns="0" tIns="0" rIns="0" bIns="0" rtlCol="0"/>
          <a:lstStyle/>
          <a:p>
            <a:endParaRPr/>
          </a:p>
        </p:txBody>
      </p:sp>
      <p:sp>
        <p:nvSpPr>
          <p:cNvPr id="56" name="object 56"/>
          <p:cNvSpPr/>
          <p:nvPr/>
        </p:nvSpPr>
        <p:spPr>
          <a:xfrm>
            <a:off x="8221980" y="5464809"/>
            <a:ext cx="68580" cy="367030"/>
          </a:xfrm>
          <a:custGeom>
            <a:avLst/>
            <a:gdLst/>
            <a:ahLst/>
            <a:cxnLst/>
            <a:rect l="l" t="t" r="r" b="b"/>
            <a:pathLst>
              <a:path w="68579" h="367029">
                <a:moveTo>
                  <a:pt x="68453" y="0"/>
                </a:moveTo>
                <a:lnTo>
                  <a:pt x="0" y="0"/>
                </a:lnTo>
                <a:lnTo>
                  <a:pt x="0" y="12700"/>
                </a:lnTo>
                <a:lnTo>
                  <a:pt x="0" y="355600"/>
                </a:lnTo>
                <a:lnTo>
                  <a:pt x="0" y="367030"/>
                </a:lnTo>
                <a:lnTo>
                  <a:pt x="68453" y="367030"/>
                </a:lnTo>
                <a:lnTo>
                  <a:pt x="68453" y="355600"/>
                </a:lnTo>
                <a:lnTo>
                  <a:pt x="27940" y="355600"/>
                </a:lnTo>
                <a:lnTo>
                  <a:pt x="27940" y="12700"/>
                </a:lnTo>
                <a:lnTo>
                  <a:pt x="68453" y="12700"/>
                </a:lnTo>
                <a:lnTo>
                  <a:pt x="68453" y="0"/>
                </a:lnTo>
                <a:close/>
              </a:path>
            </a:pathLst>
          </a:custGeom>
          <a:solidFill>
            <a:srgbClr val="000000"/>
          </a:solidFill>
        </p:spPr>
        <p:txBody>
          <a:bodyPr wrap="square" lIns="0" tIns="0" rIns="0" bIns="0" rtlCol="0"/>
          <a:lstStyle/>
          <a:p>
            <a:endParaRPr/>
          </a:p>
        </p:txBody>
      </p:sp>
      <p:sp>
        <p:nvSpPr>
          <p:cNvPr id="57" name="object 57"/>
          <p:cNvSpPr txBox="1"/>
          <p:nvPr/>
        </p:nvSpPr>
        <p:spPr>
          <a:xfrm>
            <a:off x="5372227" y="5413959"/>
            <a:ext cx="4147820" cy="391160"/>
          </a:xfrm>
          <a:prstGeom prst="rect">
            <a:avLst/>
          </a:prstGeom>
        </p:spPr>
        <p:txBody>
          <a:bodyPr vert="horz" wrap="square" lIns="0" tIns="12700" rIns="0" bIns="0" rtlCol="0">
            <a:spAutoFit/>
          </a:bodyPr>
          <a:lstStyle/>
          <a:p>
            <a:pPr marL="12700">
              <a:lnSpc>
                <a:spcPct val="100000"/>
              </a:lnSpc>
              <a:spcBef>
                <a:spcPts val="100"/>
              </a:spcBef>
              <a:tabLst>
                <a:tab pos="596265" algn="l"/>
                <a:tab pos="1021715" algn="l"/>
                <a:tab pos="2925445" algn="l"/>
              </a:tabLst>
            </a:pPr>
            <a:r>
              <a:rPr sz="2400" spc="-50" dirty="0">
                <a:latin typeface="Cambria Math"/>
                <a:cs typeface="Cambria Math"/>
              </a:rPr>
              <a:t>𝐽</a:t>
            </a:r>
            <a:r>
              <a:rPr sz="2400" dirty="0">
                <a:latin typeface="Cambria Math"/>
                <a:cs typeface="Cambria Math"/>
              </a:rPr>
              <a:t>	</a:t>
            </a:r>
            <a:r>
              <a:rPr sz="2400" spc="-50" dirty="0">
                <a:latin typeface="Cambria Math"/>
                <a:cs typeface="Cambria Math"/>
              </a:rPr>
              <a:t>𝜙</a:t>
            </a:r>
            <a:r>
              <a:rPr sz="2400" dirty="0">
                <a:latin typeface="Cambria Math"/>
                <a:cs typeface="Cambria Math"/>
              </a:rPr>
              <a:t>	=</a:t>
            </a:r>
            <a:r>
              <a:rPr sz="2400" spc="110" dirty="0">
                <a:latin typeface="Cambria Math"/>
                <a:cs typeface="Cambria Math"/>
              </a:rPr>
              <a:t> </a:t>
            </a:r>
            <a:r>
              <a:rPr sz="2400" spc="-25" dirty="0">
                <a:latin typeface="Cambria Math"/>
                <a:cs typeface="Cambria Math"/>
              </a:rPr>
              <a:t>−𝔼</a:t>
            </a:r>
            <a:r>
              <a:rPr sz="2400" dirty="0">
                <a:latin typeface="Cambria Math"/>
                <a:cs typeface="Cambria Math"/>
              </a:rPr>
              <a:t>	log</a:t>
            </a:r>
            <a:r>
              <a:rPr sz="2400" spc="-20" dirty="0">
                <a:latin typeface="Cambria Math"/>
                <a:cs typeface="Cambria Math"/>
              </a:rPr>
              <a:t> 𝜎(𝑅𝑀</a:t>
            </a:r>
            <a:endParaRPr sz="2400">
              <a:latin typeface="Cambria Math"/>
              <a:cs typeface="Cambria Math"/>
            </a:endParaRPr>
          </a:p>
        </p:txBody>
      </p:sp>
      <p:sp>
        <p:nvSpPr>
          <p:cNvPr id="58" name="object 58"/>
          <p:cNvSpPr/>
          <p:nvPr/>
        </p:nvSpPr>
        <p:spPr>
          <a:xfrm>
            <a:off x="10180573" y="5509259"/>
            <a:ext cx="94615" cy="281940"/>
          </a:xfrm>
          <a:custGeom>
            <a:avLst/>
            <a:gdLst/>
            <a:ahLst/>
            <a:cxnLst/>
            <a:rect l="l" t="t" r="r" b="b"/>
            <a:pathLst>
              <a:path w="94615" h="281939">
                <a:moveTo>
                  <a:pt x="4064" y="0"/>
                </a:moveTo>
                <a:lnTo>
                  <a:pt x="0" y="11429"/>
                </a:lnTo>
                <a:lnTo>
                  <a:pt x="16382" y="18541"/>
                </a:lnTo>
                <a:lnTo>
                  <a:pt x="30352" y="28320"/>
                </a:lnTo>
                <a:lnTo>
                  <a:pt x="58927" y="73659"/>
                </a:lnTo>
                <a:lnTo>
                  <a:pt x="67309" y="115379"/>
                </a:lnTo>
                <a:lnTo>
                  <a:pt x="68325" y="139407"/>
                </a:lnTo>
                <a:lnTo>
                  <a:pt x="67309" y="164261"/>
                </a:lnTo>
                <a:lnTo>
                  <a:pt x="58927" y="207098"/>
                </a:lnTo>
                <a:lnTo>
                  <a:pt x="30352" y="253237"/>
                </a:lnTo>
                <a:lnTo>
                  <a:pt x="507" y="270243"/>
                </a:lnTo>
                <a:lnTo>
                  <a:pt x="4064" y="281673"/>
                </a:lnTo>
                <a:lnTo>
                  <a:pt x="42545" y="263639"/>
                </a:lnTo>
                <a:lnTo>
                  <a:pt x="70866" y="232448"/>
                </a:lnTo>
                <a:lnTo>
                  <a:pt x="88265" y="190665"/>
                </a:lnTo>
                <a:lnTo>
                  <a:pt x="94106" y="140906"/>
                </a:lnTo>
                <a:lnTo>
                  <a:pt x="92709" y="115074"/>
                </a:lnTo>
                <a:lnTo>
                  <a:pt x="81025" y="69341"/>
                </a:lnTo>
                <a:lnTo>
                  <a:pt x="57911" y="32130"/>
                </a:lnTo>
                <a:lnTo>
                  <a:pt x="24510" y="7365"/>
                </a:lnTo>
                <a:lnTo>
                  <a:pt x="4064" y="0"/>
                </a:lnTo>
                <a:close/>
              </a:path>
            </a:pathLst>
          </a:custGeom>
          <a:solidFill>
            <a:srgbClr val="000000"/>
          </a:solidFill>
        </p:spPr>
        <p:txBody>
          <a:bodyPr wrap="square" lIns="0" tIns="0" rIns="0" bIns="0" rtlCol="0"/>
          <a:lstStyle/>
          <a:p>
            <a:endParaRPr/>
          </a:p>
        </p:txBody>
      </p:sp>
      <p:sp>
        <p:nvSpPr>
          <p:cNvPr id="59" name="object 59"/>
          <p:cNvSpPr/>
          <p:nvPr/>
        </p:nvSpPr>
        <p:spPr>
          <a:xfrm>
            <a:off x="9718547" y="5509259"/>
            <a:ext cx="94615" cy="281940"/>
          </a:xfrm>
          <a:custGeom>
            <a:avLst/>
            <a:gdLst/>
            <a:ahLst/>
            <a:cxnLst/>
            <a:rect l="l" t="t" r="r" b="b"/>
            <a:pathLst>
              <a:path w="94615" h="281939">
                <a:moveTo>
                  <a:pt x="90043" y="0"/>
                </a:moveTo>
                <a:lnTo>
                  <a:pt x="51688" y="18033"/>
                </a:lnTo>
                <a:lnTo>
                  <a:pt x="23368" y="49402"/>
                </a:lnTo>
                <a:lnTo>
                  <a:pt x="5842" y="91211"/>
                </a:lnTo>
                <a:lnTo>
                  <a:pt x="0" y="140906"/>
                </a:lnTo>
                <a:lnTo>
                  <a:pt x="1397" y="166789"/>
                </a:lnTo>
                <a:lnTo>
                  <a:pt x="13080" y="212547"/>
                </a:lnTo>
                <a:lnTo>
                  <a:pt x="36195" y="249694"/>
                </a:lnTo>
                <a:lnTo>
                  <a:pt x="69596" y="274307"/>
                </a:lnTo>
                <a:lnTo>
                  <a:pt x="90043" y="281673"/>
                </a:lnTo>
                <a:lnTo>
                  <a:pt x="93725" y="270243"/>
                </a:lnTo>
                <a:lnTo>
                  <a:pt x="77597" y="263131"/>
                </a:lnTo>
                <a:lnTo>
                  <a:pt x="63753" y="253237"/>
                </a:lnTo>
                <a:lnTo>
                  <a:pt x="35178" y="207098"/>
                </a:lnTo>
                <a:lnTo>
                  <a:pt x="26797" y="164261"/>
                </a:lnTo>
                <a:lnTo>
                  <a:pt x="25780" y="139407"/>
                </a:lnTo>
                <a:lnTo>
                  <a:pt x="26797" y="115379"/>
                </a:lnTo>
                <a:lnTo>
                  <a:pt x="35178" y="73659"/>
                </a:lnTo>
                <a:lnTo>
                  <a:pt x="63753" y="28320"/>
                </a:lnTo>
                <a:lnTo>
                  <a:pt x="94106" y="11429"/>
                </a:lnTo>
                <a:lnTo>
                  <a:pt x="90043" y="0"/>
                </a:lnTo>
                <a:close/>
              </a:path>
            </a:pathLst>
          </a:custGeom>
          <a:solidFill>
            <a:srgbClr val="000000"/>
          </a:solidFill>
        </p:spPr>
        <p:txBody>
          <a:bodyPr wrap="square" lIns="0" tIns="0" rIns="0" bIns="0" rtlCol="0"/>
          <a:lstStyle/>
          <a:p>
            <a:endParaRPr/>
          </a:p>
        </p:txBody>
      </p:sp>
      <p:sp>
        <p:nvSpPr>
          <p:cNvPr id="60" name="object 60"/>
          <p:cNvSpPr txBox="1"/>
          <p:nvPr/>
        </p:nvSpPr>
        <p:spPr>
          <a:xfrm>
            <a:off x="9783444" y="5302707"/>
            <a:ext cx="391795" cy="391160"/>
          </a:xfrm>
          <a:prstGeom prst="rect">
            <a:avLst/>
          </a:prstGeom>
        </p:spPr>
        <p:txBody>
          <a:bodyPr vert="horz" wrap="square" lIns="0" tIns="12700" rIns="0" bIns="0" rtlCol="0">
            <a:spAutoFit/>
          </a:bodyPr>
          <a:lstStyle/>
          <a:p>
            <a:pPr marL="38100">
              <a:lnSpc>
                <a:spcPct val="100000"/>
              </a:lnSpc>
              <a:spcBef>
                <a:spcPts val="100"/>
              </a:spcBef>
            </a:pPr>
            <a:r>
              <a:rPr sz="3600" spc="-37" baseline="-17361" dirty="0">
                <a:solidFill>
                  <a:srgbClr val="00AE50"/>
                </a:solidFill>
                <a:latin typeface="Cambria Math"/>
                <a:cs typeface="Cambria Math"/>
              </a:rPr>
              <a:t>𝑠</a:t>
            </a:r>
            <a:r>
              <a:rPr sz="1750" spc="-25" dirty="0">
                <a:solidFill>
                  <a:srgbClr val="00AE50"/>
                </a:solidFill>
                <a:latin typeface="Cambria Math"/>
                <a:cs typeface="Cambria Math"/>
              </a:rPr>
              <a:t>𝑤</a:t>
            </a:r>
            <a:endParaRPr sz="1750">
              <a:latin typeface="Cambria Math"/>
              <a:cs typeface="Cambria Math"/>
            </a:endParaRPr>
          </a:p>
        </p:txBody>
      </p:sp>
      <p:sp>
        <p:nvSpPr>
          <p:cNvPr id="61" name="object 61"/>
          <p:cNvSpPr txBox="1"/>
          <p:nvPr/>
        </p:nvSpPr>
        <p:spPr>
          <a:xfrm>
            <a:off x="9494011" y="5560263"/>
            <a:ext cx="1772285" cy="292735"/>
          </a:xfrm>
          <a:prstGeom prst="rect">
            <a:avLst/>
          </a:prstGeom>
        </p:spPr>
        <p:txBody>
          <a:bodyPr vert="horz" wrap="square" lIns="0" tIns="12700" rIns="0" bIns="0" rtlCol="0">
            <a:spAutoFit/>
          </a:bodyPr>
          <a:lstStyle/>
          <a:p>
            <a:pPr marL="12700">
              <a:lnSpc>
                <a:spcPct val="100000"/>
              </a:lnSpc>
              <a:spcBef>
                <a:spcPts val="100"/>
              </a:spcBef>
              <a:tabLst>
                <a:tab pos="1606550" algn="l"/>
              </a:tabLst>
            </a:pPr>
            <a:r>
              <a:rPr sz="1750" spc="-50" dirty="0">
                <a:latin typeface="Cambria Math"/>
                <a:cs typeface="Cambria Math"/>
              </a:rPr>
              <a:t>𝜙</a:t>
            </a:r>
            <a:r>
              <a:rPr sz="1750" dirty="0">
                <a:latin typeface="Cambria Math"/>
                <a:cs typeface="Cambria Math"/>
              </a:rPr>
              <a:t>	</a:t>
            </a:r>
            <a:r>
              <a:rPr sz="1750" spc="-50" dirty="0">
                <a:latin typeface="Cambria Math"/>
                <a:cs typeface="Cambria Math"/>
              </a:rPr>
              <a:t>𝜙</a:t>
            </a:r>
            <a:endParaRPr sz="1750">
              <a:latin typeface="Cambria Math"/>
              <a:cs typeface="Cambria Math"/>
            </a:endParaRPr>
          </a:p>
        </p:txBody>
      </p:sp>
      <p:sp>
        <p:nvSpPr>
          <p:cNvPr id="62" name="object 62"/>
          <p:cNvSpPr txBox="1"/>
          <p:nvPr/>
        </p:nvSpPr>
        <p:spPr>
          <a:xfrm>
            <a:off x="10333608" y="5413959"/>
            <a:ext cx="1622425" cy="391160"/>
          </a:xfrm>
          <a:prstGeom prst="rect">
            <a:avLst/>
          </a:prstGeom>
        </p:spPr>
        <p:txBody>
          <a:bodyPr vert="horz" wrap="square" lIns="0" tIns="12700" rIns="0" bIns="0" rtlCol="0">
            <a:spAutoFit/>
          </a:bodyPr>
          <a:lstStyle/>
          <a:p>
            <a:pPr marL="38100">
              <a:lnSpc>
                <a:spcPct val="100000"/>
              </a:lnSpc>
              <a:spcBef>
                <a:spcPts val="100"/>
              </a:spcBef>
              <a:tabLst>
                <a:tab pos="955040" algn="l"/>
              </a:tabLst>
            </a:pPr>
            <a:r>
              <a:rPr sz="2400" dirty="0">
                <a:latin typeface="Cambria Math"/>
                <a:cs typeface="Cambria Math"/>
              </a:rPr>
              <a:t>−</a:t>
            </a:r>
            <a:r>
              <a:rPr sz="2400" spc="-10" dirty="0">
                <a:latin typeface="Cambria Math"/>
                <a:cs typeface="Cambria Math"/>
              </a:rPr>
              <a:t> </a:t>
            </a:r>
            <a:r>
              <a:rPr sz="2400" spc="-35" dirty="0">
                <a:latin typeface="Cambria Math"/>
                <a:cs typeface="Cambria Math"/>
              </a:rPr>
              <a:t>𝑅𝑀</a:t>
            </a:r>
            <a:r>
              <a:rPr sz="2400" dirty="0">
                <a:latin typeface="Cambria Math"/>
                <a:cs typeface="Cambria Math"/>
              </a:rPr>
              <a:t>	</a:t>
            </a:r>
            <a:r>
              <a:rPr sz="2400" spc="35" dirty="0">
                <a:latin typeface="Cambria Math"/>
                <a:cs typeface="Cambria Math"/>
              </a:rPr>
              <a:t>(</a:t>
            </a:r>
            <a:r>
              <a:rPr sz="2400" spc="35" dirty="0">
                <a:solidFill>
                  <a:srgbClr val="C00000"/>
                </a:solidFill>
                <a:latin typeface="Cambria Math"/>
                <a:cs typeface="Cambria Math"/>
              </a:rPr>
              <a:t>𝑠</a:t>
            </a:r>
            <a:r>
              <a:rPr sz="2625" spc="52" baseline="23809" dirty="0">
                <a:solidFill>
                  <a:srgbClr val="C00000"/>
                </a:solidFill>
                <a:latin typeface="Cambria Math"/>
                <a:cs typeface="Cambria Math"/>
              </a:rPr>
              <a:t>𝑙</a:t>
            </a:r>
            <a:r>
              <a:rPr sz="2400" spc="35" dirty="0">
                <a:latin typeface="Cambria Math"/>
                <a:cs typeface="Cambria Math"/>
              </a:rPr>
              <a:t>))</a:t>
            </a:r>
            <a:endParaRPr sz="2400">
              <a:latin typeface="Cambria Math"/>
              <a:cs typeface="Cambria Math"/>
            </a:endParaRPr>
          </a:p>
        </p:txBody>
      </p:sp>
      <p:sp>
        <p:nvSpPr>
          <p:cNvPr id="63" name="object 63"/>
          <p:cNvSpPr txBox="1"/>
          <p:nvPr/>
        </p:nvSpPr>
        <p:spPr>
          <a:xfrm>
            <a:off x="6170421" y="6015938"/>
            <a:ext cx="1250315" cy="757555"/>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00AE50"/>
                </a:solidFill>
                <a:latin typeface="Calibri"/>
                <a:cs typeface="Calibri"/>
              </a:rPr>
              <a:t>“winning”</a:t>
            </a:r>
            <a:endParaRPr sz="2400">
              <a:latin typeface="Calibri"/>
              <a:cs typeface="Calibri"/>
            </a:endParaRPr>
          </a:p>
          <a:p>
            <a:pPr marL="12700">
              <a:lnSpc>
                <a:spcPct val="100000"/>
              </a:lnSpc>
            </a:pPr>
            <a:r>
              <a:rPr sz="2400" spc="-10" dirty="0">
                <a:solidFill>
                  <a:srgbClr val="00AE50"/>
                </a:solidFill>
                <a:latin typeface="Calibri"/>
                <a:cs typeface="Calibri"/>
              </a:rPr>
              <a:t>sample</a:t>
            </a:r>
            <a:endParaRPr sz="2400">
              <a:latin typeface="Calibri"/>
              <a:cs typeface="Calibri"/>
            </a:endParaRPr>
          </a:p>
        </p:txBody>
      </p:sp>
      <p:pic>
        <p:nvPicPr>
          <p:cNvPr id="64" name="object 64"/>
          <p:cNvPicPr/>
          <p:nvPr/>
        </p:nvPicPr>
        <p:blipFill>
          <a:blip r:embed="rId9" cstate="print"/>
          <a:stretch>
            <a:fillRect/>
          </a:stretch>
        </p:blipFill>
        <p:spPr>
          <a:xfrm>
            <a:off x="7147559" y="5908547"/>
            <a:ext cx="153924" cy="224027"/>
          </a:xfrm>
          <a:prstGeom prst="rect">
            <a:avLst/>
          </a:prstGeom>
        </p:spPr>
      </p:pic>
      <p:sp>
        <p:nvSpPr>
          <p:cNvPr id="65" name="object 65"/>
          <p:cNvSpPr txBox="1"/>
          <p:nvPr/>
        </p:nvSpPr>
        <p:spPr>
          <a:xfrm>
            <a:off x="7694803" y="6023254"/>
            <a:ext cx="993140" cy="757555"/>
          </a:xfrm>
          <a:prstGeom prst="rect">
            <a:avLst/>
          </a:prstGeom>
        </p:spPr>
        <p:txBody>
          <a:bodyPr vert="horz" wrap="square" lIns="0" tIns="12700" rIns="0" bIns="0" rtlCol="0">
            <a:spAutoFit/>
          </a:bodyPr>
          <a:lstStyle/>
          <a:p>
            <a:pPr marL="12700">
              <a:lnSpc>
                <a:spcPct val="100000"/>
              </a:lnSpc>
              <a:spcBef>
                <a:spcPts val="100"/>
              </a:spcBef>
            </a:pPr>
            <a:r>
              <a:rPr sz="2400" spc="-10" dirty="0">
                <a:solidFill>
                  <a:srgbClr val="C00000"/>
                </a:solidFill>
                <a:latin typeface="Calibri"/>
                <a:cs typeface="Calibri"/>
              </a:rPr>
              <a:t>“losing”</a:t>
            </a:r>
            <a:endParaRPr sz="2400">
              <a:latin typeface="Calibri"/>
              <a:cs typeface="Calibri"/>
            </a:endParaRPr>
          </a:p>
          <a:p>
            <a:pPr marL="12700">
              <a:lnSpc>
                <a:spcPct val="100000"/>
              </a:lnSpc>
            </a:pPr>
            <a:r>
              <a:rPr sz="2400" spc="-10" dirty="0">
                <a:solidFill>
                  <a:srgbClr val="C00000"/>
                </a:solidFill>
                <a:latin typeface="Calibri"/>
                <a:cs typeface="Calibri"/>
              </a:rPr>
              <a:t>sample</a:t>
            </a:r>
            <a:endParaRPr sz="2400">
              <a:latin typeface="Calibri"/>
              <a:cs typeface="Calibri"/>
            </a:endParaRPr>
          </a:p>
        </p:txBody>
      </p:sp>
      <p:pic>
        <p:nvPicPr>
          <p:cNvPr id="66" name="object 66"/>
          <p:cNvPicPr/>
          <p:nvPr/>
        </p:nvPicPr>
        <p:blipFill>
          <a:blip r:embed="rId10" cstate="print"/>
          <a:stretch>
            <a:fillRect/>
          </a:stretch>
        </p:blipFill>
        <p:spPr>
          <a:xfrm>
            <a:off x="7618476" y="5913120"/>
            <a:ext cx="111250" cy="210312"/>
          </a:xfrm>
          <a:prstGeom prst="rect">
            <a:avLst/>
          </a:prstGeom>
        </p:spPr>
      </p:pic>
      <p:sp>
        <p:nvSpPr>
          <p:cNvPr id="67" name="object 67"/>
          <p:cNvSpPr txBox="1"/>
          <p:nvPr/>
        </p:nvSpPr>
        <p:spPr>
          <a:xfrm>
            <a:off x="9319514" y="5985764"/>
            <a:ext cx="2054225" cy="769620"/>
          </a:xfrm>
          <a:prstGeom prst="rect">
            <a:avLst/>
          </a:prstGeom>
        </p:spPr>
        <p:txBody>
          <a:bodyPr vert="horz" wrap="square" lIns="0" tIns="635" rIns="0" bIns="0" rtlCol="0">
            <a:spAutoFit/>
          </a:bodyPr>
          <a:lstStyle/>
          <a:p>
            <a:pPr marL="153670" marR="30480" indent="-116205">
              <a:lnSpc>
                <a:spcPct val="103299"/>
              </a:lnSpc>
              <a:spcBef>
                <a:spcPts val="5"/>
              </a:spcBef>
            </a:pPr>
            <a:r>
              <a:rPr sz="2400" spc="50" dirty="0">
                <a:solidFill>
                  <a:srgbClr val="00AE50"/>
                </a:solidFill>
                <a:latin typeface="Cambria Math"/>
                <a:cs typeface="Cambria Math"/>
              </a:rPr>
              <a:t>𝑠</a:t>
            </a:r>
            <a:r>
              <a:rPr sz="2625" spc="75" baseline="23809" dirty="0">
                <a:solidFill>
                  <a:srgbClr val="00AE50"/>
                </a:solidFill>
                <a:latin typeface="Cambria Math"/>
                <a:cs typeface="Cambria Math"/>
              </a:rPr>
              <a:t>𝑤</a:t>
            </a:r>
            <a:r>
              <a:rPr sz="2625" spc="592" baseline="23809" dirty="0">
                <a:solidFill>
                  <a:srgbClr val="00AE50"/>
                </a:solidFill>
                <a:latin typeface="Cambria Math"/>
                <a:cs typeface="Cambria Math"/>
              </a:rPr>
              <a:t> </a:t>
            </a:r>
            <a:r>
              <a:rPr sz="2400" dirty="0">
                <a:latin typeface="Calibri"/>
                <a:cs typeface="Calibri"/>
              </a:rPr>
              <a:t>should</a:t>
            </a:r>
            <a:r>
              <a:rPr sz="2400" spc="-25" dirty="0">
                <a:latin typeface="Calibri"/>
                <a:cs typeface="Calibri"/>
              </a:rPr>
              <a:t> </a:t>
            </a:r>
            <a:r>
              <a:rPr sz="2400" spc="-20" dirty="0">
                <a:latin typeface="Calibri"/>
                <a:cs typeface="Calibri"/>
              </a:rPr>
              <a:t>score </a:t>
            </a:r>
            <a:r>
              <a:rPr sz="2400" dirty="0">
                <a:latin typeface="Calibri"/>
                <a:cs typeface="Calibri"/>
              </a:rPr>
              <a:t>higher</a:t>
            </a:r>
            <a:r>
              <a:rPr sz="2400" spc="-40" dirty="0">
                <a:latin typeface="Calibri"/>
                <a:cs typeface="Calibri"/>
              </a:rPr>
              <a:t> </a:t>
            </a:r>
            <a:r>
              <a:rPr sz="2400" dirty="0">
                <a:latin typeface="Calibri"/>
                <a:cs typeface="Calibri"/>
              </a:rPr>
              <a:t>than</a:t>
            </a:r>
            <a:r>
              <a:rPr sz="2400" spc="-35" dirty="0">
                <a:latin typeface="Calibri"/>
                <a:cs typeface="Calibri"/>
              </a:rPr>
              <a:t> </a:t>
            </a:r>
            <a:r>
              <a:rPr sz="2400" spc="-25" dirty="0">
                <a:solidFill>
                  <a:srgbClr val="C00000"/>
                </a:solidFill>
                <a:latin typeface="Cambria Math"/>
                <a:cs typeface="Cambria Math"/>
              </a:rPr>
              <a:t>𝑠</a:t>
            </a:r>
            <a:r>
              <a:rPr sz="2625" spc="-37" baseline="23809" dirty="0">
                <a:solidFill>
                  <a:srgbClr val="C00000"/>
                </a:solidFill>
                <a:latin typeface="Cambria Math"/>
                <a:cs typeface="Cambria Math"/>
              </a:rPr>
              <a:t>𝑙</a:t>
            </a:r>
            <a:endParaRPr sz="2625" baseline="23809">
              <a:latin typeface="Cambria Math"/>
              <a:cs typeface="Cambria Math"/>
            </a:endParaRPr>
          </a:p>
        </p:txBody>
      </p:sp>
      <p:sp>
        <p:nvSpPr>
          <p:cNvPr id="68" name="object 68"/>
          <p:cNvSpPr txBox="1"/>
          <p:nvPr/>
        </p:nvSpPr>
        <p:spPr>
          <a:xfrm>
            <a:off x="5932423" y="4936693"/>
            <a:ext cx="5245735" cy="360680"/>
          </a:xfrm>
          <a:prstGeom prst="rect">
            <a:avLst/>
          </a:prstGeom>
        </p:spPr>
        <p:txBody>
          <a:bodyPr vert="horz" wrap="square" lIns="0" tIns="12065" rIns="0" bIns="0" rtlCol="0">
            <a:spAutoFit/>
          </a:bodyPr>
          <a:lstStyle/>
          <a:p>
            <a:pPr marL="12700">
              <a:lnSpc>
                <a:spcPct val="100000"/>
              </a:lnSpc>
              <a:spcBef>
                <a:spcPts val="95"/>
              </a:spcBef>
            </a:pPr>
            <a:r>
              <a:rPr sz="2200" spc="-45" dirty="0">
                <a:solidFill>
                  <a:srgbClr val="007A92"/>
                </a:solidFill>
                <a:latin typeface="Calibri"/>
                <a:cs typeface="Calibri"/>
              </a:rPr>
              <a:t>Bradley-</a:t>
            </a:r>
            <a:r>
              <a:rPr sz="2200" spc="-30" dirty="0">
                <a:solidFill>
                  <a:srgbClr val="007A92"/>
                </a:solidFill>
                <a:latin typeface="Calibri"/>
                <a:cs typeface="Calibri"/>
              </a:rPr>
              <a:t>Terry</a:t>
            </a:r>
            <a:r>
              <a:rPr sz="2200" spc="-75" dirty="0">
                <a:solidFill>
                  <a:srgbClr val="007A92"/>
                </a:solidFill>
                <a:latin typeface="Calibri"/>
                <a:cs typeface="Calibri"/>
              </a:rPr>
              <a:t> </a:t>
            </a:r>
            <a:r>
              <a:rPr sz="2200" dirty="0">
                <a:latin typeface="Calibri"/>
                <a:cs typeface="Calibri"/>
              </a:rPr>
              <a:t>[</a:t>
            </a:r>
            <a:r>
              <a:rPr sz="2200" dirty="0">
                <a:solidFill>
                  <a:srgbClr val="007A92"/>
                </a:solidFill>
                <a:latin typeface="Calibri"/>
                <a:cs typeface="Calibri"/>
              </a:rPr>
              <a:t>1952</a:t>
            </a:r>
            <a:r>
              <a:rPr sz="2200" dirty="0">
                <a:latin typeface="Calibri"/>
                <a:cs typeface="Calibri"/>
              </a:rPr>
              <a:t>]</a:t>
            </a:r>
            <a:r>
              <a:rPr sz="2200" spc="-55" dirty="0">
                <a:latin typeface="Calibri"/>
                <a:cs typeface="Calibri"/>
              </a:rPr>
              <a:t> </a:t>
            </a:r>
            <a:r>
              <a:rPr sz="2200" spc="-10" dirty="0">
                <a:latin typeface="Calibri"/>
                <a:cs typeface="Calibri"/>
              </a:rPr>
              <a:t>paired</a:t>
            </a:r>
            <a:r>
              <a:rPr sz="2200" spc="-80" dirty="0">
                <a:latin typeface="Calibri"/>
                <a:cs typeface="Calibri"/>
              </a:rPr>
              <a:t> </a:t>
            </a:r>
            <a:r>
              <a:rPr sz="2200" spc="-25" dirty="0">
                <a:latin typeface="Calibri"/>
                <a:cs typeface="Calibri"/>
              </a:rPr>
              <a:t>comparison</a:t>
            </a:r>
            <a:r>
              <a:rPr sz="2200" spc="-75" dirty="0">
                <a:latin typeface="Calibri"/>
                <a:cs typeface="Calibri"/>
              </a:rPr>
              <a:t> </a:t>
            </a:r>
            <a:r>
              <a:rPr sz="2200" spc="-10" dirty="0">
                <a:latin typeface="Calibri"/>
                <a:cs typeface="Calibri"/>
              </a:rPr>
              <a:t>model</a:t>
            </a:r>
            <a:endParaRPr sz="2200">
              <a:latin typeface="Calibri"/>
              <a:cs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Make</a:t>
            </a:r>
            <a:r>
              <a:rPr b="0" spc="-50" dirty="0">
                <a:latin typeface="Calibri"/>
                <a:cs typeface="Calibri"/>
              </a:rPr>
              <a:t> </a:t>
            </a:r>
            <a:r>
              <a:rPr b="0" dirty="0">
                <a:latin typeface="Calibri"/>
                <a:cs typeface="Calibri"/>
              </a:rPr>
              <a:t>sure</a:t>
            </a:r>
            <a:r>
              <a:rPr b="0" spc="-45" dirty="0">
                <a:latin typeface="Calibri"/>
                <a:cs typeface="Calibri"/>
              </a:rPr>
              <a:t> </a:t>
            </a:r>
            <a:r>
              <a:rPr b="0" dirty="0">
                <a:latin typeface="Calibri"/>
                <a:cs typeface="Calibri"/>
              </a:rPr>
              <a:t>your</a:t>
            </a:r>
            <a:r>
              <a:rPr b="0" spc="-25" dirty="0">
                <a:latin typeface="Calibri"/>
                <a:cs typeface="Calibri"/>
              </a:rPr>
              <a:t> </a:t>
            </a:r>
            <a:r>
              <a:rPr b="0" dirty="0">
                <a:latin typeface="Calibri"/>
                <a:cs typeface="Calibri"/>
              </a:rPr>
              <a:t>reward</a:t>
            </a:r>
            <a:r>
              <a:rPr b="0" spc="-45" dirty="0">
                <a:latin typeface="Calibri"/>
                <a:cs typeface="Calibri"/>
              </a:rPr>
              <a:t> </a:t>
            </a:r>
            <a:r>
              <a:rPr b="0" dirty="0">
                <a:latin typeface="Calibri"/>
                <a:cs typeface="Calibri"/>
              </a:rPr>
              <a:t>model</a:t>
            </a:r>
            <a:r>
              <a:rPr b="0" spc="-20" dirty="0">
                <a:latin typeface="Calibri"/>
                <a:cs typeface="Calibri"/>
              </a:rPr>
              <a:t> </a:t>
            </a:r>
            <a:r>
              <a:rPr b="0" dirty="0">
                <a:latin typeface="Calibri"/>
                <a:cs typeface="Calibri"/>
              </a:rPr>
              <a:t>works</a:t>
            </a:r>
            <a:r>
              <a:rPr b="0" spc="-65" dirty="0">
                <a:latin typeface="Calibri"/>
                <a:cs typeface="Calibri"/>
              </a:rPr>
              <a:t> </a:t>
            </a:r>
            <a:r>
              <a:rPr b="0" spc="-10" dirty="0">
                <a:latin typeface="Calibri"/>
                <a:cs typeface="Calibri"/>
              </a:rPr>
              <a:t>first!</a:t>
            </a:r>
          </a:p>
        </p:txBody>
      </p:sp>
      <p:pic>
        <p:nvPicPr>
          <p:cNvPr id="3" name="object 3"/>
          <p:cNvPicPr/>
          <p:nvPr/>
        </p:nvPicPr>
        <p:blipFill>
          <a:blip r:embed="rId2" cstate="print"/>
          <a:stretch>
            <a:fillRect/>
          </a:stretch>
        </p:blipFill>
        <p:spPr>
          <a:xfrm>
            <a:off x="2101595" y="1952244"/>
            <a:ext cx="6801611" cy="4693920"/>
          </a:xfrm>
          <a:prstGeom prst="rect">
            <a:avLst/>
          </a:prstGeom>
        </p:spPr>
      </p:pic>
      <p:sp>
        <p:nvSpPr>
          <p:cNvPr id="4" name="object 4"/>
          <p:cNvSpPr txBox="1"/>
          <p:nvPr/>
        </p:nvSpPr>
        <p:spPr>
          <a:xfrm>
            <a:off x="637133" y="1289430"/>
            <a:ext cx="11254740" cy="312102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Evaluate</a:t>
            </a:r>
            <a:r>
              <a:rPr sz="2400" spc="-40" dirty="0">
                <a:latin typeface="Calibri"/>
                <a:cs typeface="Calibri"/>
              </a:rPr>
              <a:t> </a:t>
            </a:r>
            <a:r>
              <a:rPr sz="2400" dirty="0">
                <a:latin typeface="Calibri"/>
                <a:cs typeface="Calibri"/>
              </a:rPr>
              <a:t>RM</a:t>
            </a:r>
            <a:r>
              <a:rPr sz="2400" spc="-50" dirty="0">
                <a:latin typeface="Calibri"/>
                <a:cs typeface="Calibri"/>
              </a:rPr>
              <a:t> </a:t>
            </a:r>
            <a:r>
              <a:rPr sz="2400" dirty="0">
                <a:latin typeface="Calibri"/>
                <a:cs typeface="Calibri"/>
              </a:rPr>
              <a:t>on</a:t>
            </a:r>
            <a:r>
              <a:rPr sz="2400" spc="-40" dirty="0">
                <a:latin typeface="Calibri"/>
                <a:cs typeface="Calibri"/>
              </a:rPr>
              <a:t> </a:t>
            </a:r>
            <a:r>
              <a:rPr sz="2400" dirty="0">
                <a:latin typeface="Calibri"/>
                <a:cs typeface="Calibri"/>
              </a:rPr>
              <a:t>predicting</a:t>
            </a:r>
            <a:r>
              <a:rPr sz="2400" spc="-45" dirty="0">
                <a:latin typeface="Calibri"/>
                <a:cs typeface="Calibri"/>
              </a:rPr>
              <a:t> </a:t>
            </a:r>
            <a:r>
              <a:rPr sz="2400" dirty="0">
                <a:latin typeface="Calibri"/>
                <a:cs typeface="Calibri"/>
              </a:rPr>
              <a:t>outcome</a:t>
            </a:r>
            <a:r>
              <a:rPr sz="2400" spc="-55" dirty="0">
                <a:latin typeface="Calibri"/>
                <a:cs typeface="Calibri"/>
              </a:rPr>
              <a:t> </a:t>
            </a:r>
            <a:r>
              <a:rPr sz="2400" dirty="0">
                <a:latin typeface="Calibri"/>
                <a:cs typeface="Calibri"/>
              </a:rPr>
              <a:t>of</a:t>
            </a:r>
            <a:r>
              <a:rPr sz="2400" spc="-40" dirty="0">
                <a:latin typeface="Calibri"/>
                <a:cs typeface="Calibri"/>
              </a:rPr>
              <a:t> </a:t>
            </a:r>
            <a:r>
              <a:rPr sz="2400" spc="-10" dirty="0">
                <a:latin typeface="Calibri"/>
                <a:cs typeface="Calibri"/>
              </a:rPr>
              <a:t>held-</a:t>
            </a:r>
            <a:r>
              <a:rPr sz="2400" dirty="0">
                <a:latin typeface="Calibri"/>
                <a:cs typeface="Calibri"/>
              </a:rPr>
              <a:t>out</a:t>
            </a:r>
            <a:r>
              <a:rPr sz="2400" spc="-30" dirty="0">
                <a:latin typeface="Calibri"/>
                <a:cs typeface="Calibri"/>
              </a:rPr>
              <a:t> </a:t>
            </a:r>
            <a:r>
              <a:rPr sz="2400" dirty="0">
                <a:latin typeface="Calibri"/>
                <a:cs typeface="Calibri"/>
              </a:rPr>
              <a:t>human</a:t>
            </a:r>
            <a:r>
              <a:rPr sz="2400" spc="-20" dirty="0">
                <a:latin typeface="Calibri"/>
                <a:cs typeface="Calibri"/>
              </a:rPr>
              <a:t> </a:t>
            </a:r>
            <a:r>
              <a:rPr sz="2400" spc="-10" dirty="0">
                <a:latin typeface="Calibri"/>
                <a:cs typeface="Calibri"/>
              </a:rPr>
              <a:t>judgments</a:t>
            </a:r>
            <a:endParaRPr sz="2400">
              <a:latin typeface="Calibri"/>
              <a:cs typeface="Calibri"/>
            </a:endParaRPr>
          </a:p>
          <a:p>
            <a:pPr>
              <a:lnSpc>
                <a:spcPct val="100000"/>
              </a:lnSpc>
            </a:pPr>
            <a:endParaRPr sz="2400">
              <a:latin typeface="Calibri"/>
              <a:cs typeface="Calibri"/>
            </a:endParaRPr>
          </a:p>
          <a:p>
            <a:pPr marL="8921115" marR="5080">
              <a:lnSpc>
                <a:spcPct val="100000"/>
              </a:lnSpc>
              <a:spcBef>
                <a:spcPts val="1560"/>
              </a:spcBef>
            </a:pPr>
            <a:r>
              <a:rPr sz="2400" b="1" dirty="0">
                <a:solidFill>
                  <a:srgbClr val="00AE50"/>
                </a:solidFill>
                <a:latin typeface="Calibri"/>
                <a:cs typeface="Calibri"/>
              </a:rPr>
              <a:t>Large</a:t>
            </a:r>
            <a:r>
              <a:rPr sz="2400" b="1" spc="-60" dirty="0">
                <a:solidFill>
                  <a:srgbClr val="00AE50"/>
                </a:solidFill>
                <a:latin typeface="Calibri"/>
                <a:cs typeface="Calibri"/>
              </a:rPr>
              <a:t> </a:t>
            </a:r>
            <a:r>
              <a:rPr sz="2400" b="1" dirty="0">
                <a:solidFill>
                  <a:srgbClr val="00AE50"/>
                </a:solidFill>
                <a:latin typeface="Calibri"/>
                <a:cs typeface="Calibri"/>
              </a:rPr>
              <a:t>enough</a:t>
            </a:r>
            <a:r>
              <a:rPr sz="2400" b="1" spc="-45" dirty="0">
                <a:solidFill>
                  <a:srgbClr val="00AE50"/>
                </a:solidFill>
                <a:latin typeface="Calibri"/>
                <a:cs typeface="Calibri"/>
              </a:rPr>
              <a:t> </a:t>
            </a:r>
            <a:r>
              <a:rPr sz="2400" b="1" spc="-25" dirty="0">
                <a:solidFill>
                  <a:srgbClr val="00AE50"/>
                </a:solidFill>
                <a:latin typeface="Calibri"/>
                <a:cs typeface="Calibri"/>
              </a:rPr>
              <a:t>RM </a:t>
            </a:r>
            <a:r>
              <a:rPr sz="2400" b="1" dirty="0">
                <a:solidFill>
                  <a:srgbClr val="00AE50"/>
                </a:solidFill>
                <a:latin typeface="Calibri"/>
                <a:cs typeface="Calibri"/>
              </a:rPr>
              <a:t>trained</a:t>
            </a:r>
            <a:r>
              <a:rPr sz="2400" b="1" spc="-40" dirty="0">
                <a:solidFill>
                  <a:srgbClr val="00AE50"/>
                </a:solidFill>
                <a:latin typeface="Calibri"/>
                <a:cs typeface="Calibri"/>
              </a:rPr>
              <a:t> </a:t>
            </a:r>
            <a:r>
              <a:rPr sz="2400" b="1" dirty="0">
                <a:solidFill>
                  <a:srgbClr val="00AE50"/>
                </a:solidFill>
                <a:latin typeface="Calibri"/>
                <a:cs typeface="Calibri"/>
              </a:rPr>
              <a:t>on</a:t>
            </a:r>
            <a:r>
              <a:rPr sz="2400" b="1" spc="-60" dirty="0">
                <a:solidFill>
                  <a:srgbClr val="00AE50"/>
                </a:solidFill>
                <a:latin typeface="Calibri"/>
                <a:cs typeface="Calibri"/>
              </a:rPr>
              <a:t> </a:t>
            </a:r>
            <a:r>
              <a:rPr sz="2400" b="1" spc="-20" dirty="0">
                <a:solidFill>
                  <a:srgbClr val="00AE50"/>
                </a:solidFill>
                <a:latin typeface="Calibri"/>
                <a:cs typeface="Calibri"/>
              </a:rPr>
              <a:t>enough </a:t>
            </a:r>
            <a:r>
              <a:rPr sz="2400" b="1" dirty="0">
                <a:solidFill>
                  <a:srgbClr val="00AE50"/>
                </a:solidFill>
                <a:latin typeface="Calibri"/>
                <a:cs typeface="Calibri"/>
              </a:rPr>
              <a:t>data</a:t>
            </a:r>
            <a:r>
              <a:rPr sz="2400" b="1" spc="-60" dirty="0">
                <a:solidFill>
                  <a:srgbClr val="00AE50"/>
                </a:solidFill>
                <a:latin typeface="Calibri"/>
                <a:cs typeface="Calibri"/>
              </a:rPr>
              <a:t> </a:t>
            </a:r>
            <a:r>
              <a:rPr sz="2400" b="1" spc="-10" dirty="0">
                <a:solidFill>
                  <a:srgbClr val="00AE50"/>
                </a:solidFill>
                <a:latin typeface="Calibri"/>
                <a:cs typeface="Calibri"/>
              </a:rPr>
              <a:t>approaching </a:t>
            </a:r>
            <a:r>
              <a:rPr sz="2400" b="1" dirty="0">
                <a:solidFill>
                  <a:srgbClr val="00AE50"/>
                </a:solidFill>
                <a:latin typeface="Calibri"/>
                <a:cs typeface="Calibri"/>
              </a:rPr>
              <a:t>single</a:t>
            </a:r>
            <a:r>
              <a:rPr sz="2400" b="1" spc="-20" dirty="0">
                <a:solidFill>
                  <a:srgbClr val="00AE50"/>
                </a:solidFill>
                <a:latin typeface="Calibri"/>
                <a:cs typeface="Calibri"/>
              </a:rPr>
              <a:t> </a:t>
            </a:r>
            <a:r>
              <a:rPr sz="2400" b="1" dirty="0">
                <a:solidFill>
                  <a:srgbClr val="00AE50"/>
                </a:solidFill>
                <a:latin typeface="Calibri"/>
                <a:cs typeface="Calibri"/>
              </a:rPr>
              <a:t>human</a:t>
            </a:r>
            <a:r>
              <a:rPr sz="2400" b="1" spc="-10" dirty="0">
                <a:solidFill>
                  <a:srgbClr val="00AE50"/>
                </a:solidFill>
                <a:latin typeface="Calibri"/>
                <a:cs typeface="Calibri"/>
              </a:rPr>
              <a:t> </a:t>
            </a:r>
            <a:r>
              <a:rPr sz="2400" b="1" spc="-20" dirty="0">
                <a:solidFill>
                  <a:srgbClr val="00AE50"/>
                </a:solidFill>
                <a:latin typeface="Calibri"/>
                <a:cs typeface="Calibri"/>
              </a:rPr>
              <a:t>perf</a:t>
            </a:r>
            <a:endParaRPr sz="2400">
              <a:latin typeface="Calibri"/>
              <a:cs typeface="Calibri"/>
            </a:endParaRPr>
          </a:p>
          <a:p>
            <a:pPr>
              <a:lnSpc>
                <a:spcPct val="100000"/>
              </a:lnSpc>
              <a:spcBef>
                <a:spcPts val="25"/>
              </a:spcBef>
            </a:pPr>
            <a:endParaRPr sz="2500">
              <a:latin typeface="Calibri"/>
              <a:cs typeface="Calibri"/>
            </a:endParaRPr>
          </a:p>
          <a:p>
            <a:pPr marR="2827020" algn="r">
              <a:lnSpc>
                <a:spcPct val="100000"/>
              </a:lnSpc>
            </a:pPr>
            <a:r>
              <a:rPr sz="2000" b="1" spc="-20" dirty="0">
                <a:latin typeface="Calibri"/>
                <a:cs typeface="Calibri"/>
              </a:rPr>
              <a:t>Data</a:t>
            </a:r>
            <a:endParaRPr sz="2000">
              <a:latin typeface="Calibri"/>
              <a:cs typeface="Calibri"/>
            </a:endParaRPr>
          </a:p>
        </p:txBody>
      </p:sp>
      <p:sp>
        <p:nvSpPr>
          <p:cNvPr id="5" name="object 5"/>
          <p:cNvSpPr txBox="1"/>
          <p:nvPr/>
        </p:nvSpPr>
        <p:spPr>
          <a:xfrm>
            <a:off x="9527540" y="6326530"/>
            <a:ext cx="2297430" cy="331470"/>
          </a:xfrm>
          <a:prstGeom prst="rect">
            <a:avLst/>
          </a:prstGeom>
        </p:spPr>
        <p:txBody>
          <a:bodyPr vert="horz" wrap="square" lIns="0" tIns="13335" rIns="0" bIns="0" rtlCol="0">
            <a:spAutoFit/>
          </a:bodyPr>
          <a:lstStyle/>
          <a:p>
            <a:pPr marL="12700">
              <a:lnSpc>
                <a:spcPct val="100000"/>
              </a:lnSpc>
              <a:spcBef>
                <a:spcPts val="105"/>
              </a:spcBef>
            </a:pPr>
            <a:r>
              <a:rPr sz="2000" u="sng" dirty="0">
                <a:uFill>
                  <a:solidFill>
                    <a:srgbClr val="000000"/>
                  </a:solidFill>
                </a:uFill>
                <a:latin typeface="Calibri"/>
                <a:cs typeface="Calibri"/>
              </a:rPr>
              <a:t>[</a:t>
            </a:r>
            <a:r>
              <a:rPr sz="2000" u="sng" dirty="0">
                <a:solidFill>
                  <a:srgbClr val="007A92"/>
                </a:solidFill>
                <a:uFill>
                  <a:solidFill>
                    <a:srgbClr val="000000"/>
                  </a:solidFill>
                </a:uFill>
                <a:latin typeface="Calibri"/>
                <a:cs typeface="Calibri"/>
              </a:rPr>
              <a:t>Stiennon</a:t>
            </a:r>
            <a:r>
              <a:rPr sz="2000" u="sng" spc="-50" dirty="0">
                <a:solidFill>
                  <a:srgbClr val="007A92"/>
                </a:solidFill>
                <a:uFill>
                  <a:solidFill>
                    <a:srgbClr val="000000"/>
                  </a:solidFill>
                </a:uFill>
                <a:latin typeface="Calibri"/>
                <a:cs typeface="Calibri"/>
              </a:rPr>
              <a:t> </a:t>
            </a:r>
            <a:r>
              <a:rPr sz="2000" u="sng" dirty="0">
                <a:solidFill>
                  <a:srgbClr val="007A92"/>
                </a:solidFill>
                <a:uFill>
                  <a:solidFill>
                    <a:srgbClr val="000000"/>
                  </a:solidFill>
                </a:uFill>
                <a:latin typeface="Calibri"/>
                <a:cs typeface="Calibri"/>
              </a:rPr>
              <a:t>et</a:t>
            </a:r>
            <a:r>
              <a:rPr sz="2000" u="sng" spc="-25" dirty="0">
                <a:solidFill>
                  <a:srgbClr val="007A92"/>
                </a:solidFill>
                <a:uFill>
                  <a:solidFill>
                    <a:srgbClr val="000000"/>
                  </a:solidFill>
                </a:uFill>
                <a:latin typeface="Calibri"/>
                <a:cs typeface="Calibri"/>
              </a:rPr>
              <a:t> </a:t>
            </a:r>
            <a:r>
              <a:rPr sz="2000" u="sng" dirty="0">
                <a:solidFill>
                  <a:srgbClr val="007A92"/>
                </a:solidFill>
                <a:uFill>
                  <a:solidFill>
                    <a:srgbClr val="000000"/>
                  </a:solidFill>
                </a:uFill>
                <a:latin typeface="Calibri"/>
                <a:cs typeface="Calibri"/>
              </a:rPr>
              <a:t>al.,</a:t>
            </a:r>
            <a:r>
              <a:rPr sz="2000" u="sng" spc="-20" dirty="0">
                <a:solidFill>
                  <a:srgbClr val="007A92"/>
                </a:solidFill>
                <a:uFill>
                  <a:solidFill>
                    <a:srgbClr val="000000"/>
                  </a:solidFill>
                </a:uFill>
                <a:latin typeface="Calibri"/>
                <a:cs typeface="Calibri"/>
              </a:rPr>
              <a:t> </a:t>
            </a:r>
            <a:r>
              <a:rPr sz="2000" u="sng" spc="-10" dirty="0">
                <a:solidFill>
                  <a:srgbClr val="007A92"/>
                </a:solidFill>
                <a:uFill>
                  <a:solidFill>
                    <a:srgbClr val="000000"/>
                  </a:solidFill>
                </a:uFill>
                <a:latin typeface="Calibri"/>
                <a:cs typeface="Calibri"/>
              </a:rPr>
              <a:t>2020</a:t>
            </a:r>
            <a:r>
              <a:rPr sz="2000" u="sng" spc="-10" dirty="0">
                <a:uFill>
                  <a:solidFill>
                    <a:srgbClr val="000000"/>
                  </a:solidFill>
                </a:uFill>
                <a:latin typeface="Calibri"/>
                <a:cs typeface="Calibri"/>
              </a:rPr>
              <a:t>]</a:t>
            </a:r>
            <a:endParaRPr sz="2000">
              <a:latin typeface="Calibri"/>
              <a:cs typeface="Calibri"/>
            </a:endParaRPr>
          </a:p>
        </p:txBody>
      </p:sp>
      <p:grpSp>
        <p:nvGrpSpPr>
          <p:cNvPr id="6" name="object 6"/>
          <p:cNvGrpSpPr/>
          <p:nvPr/>
        </p:nvGrpSpPr>
        <p:grpSpPr>
          <a:xfrm>
            <a:off x="9017507" y="3032760"/>
            <a:ext cx="441959" cy="316865"/>
            <a:chOff x="9017507" y="3032760"/>
            <a:chExt cx="441959" cy="316865"/>
          </a:xfrm>
        </p:grpSpPr>
        <p:pic>
          <p:nvPicPr>
            <p:cNvPr id="7" name="object 7"/>
            <p:cNvPicPr/>
            <p:nvPr/>
          </p:nvPicPr>
          <p:blipFill>
            <a:blip r:embed="rId3" cstate="print"/>
            <a:stretch>
              <a:fillRect/>
            </a:stretch>
          </p:blipFill>
          <p:spPr>
            <a:xfrm>
              <a:off x="9017507" y="3236722"/>
              <a:ext cx="126619" cy="112522"/>
            </a:xfrm>
            <a:prstGeom prst="rect">
              <a:avLst/>
            </a:prstGeom>
          </p:spPr>
        </p:pic>
        <p:sp>
          <p:nvSpPr>
            <p:cNvPr id="8" name="object 8"/>
            <p:cNvSpPr/>
            <p:nvPr/>
          </p:nvSpPr>
          <p:spPr>
            <a:xfrm>
              <a:off x="9100438" y="3032760"/>
              <a:ext cx="359410" cy="266700"/>
            </a:xfrm>
            <a:custGeom>
              <a:avLst/>
              <a:gdLst/>
              <a:ahLst/>
              <a:cxnLst/>
              <a:rect l="l" t="t" r="r" b="b"/>
              <a:pathLst>
                <a:path w="359409" h="266700">
                  <a:moveTo>
                    <a:pt x="337184" y="0"/>
                  </a:moveTo>
                  <a:lnTo>
                    <a:pt x="0" y="235203"/>
                  </a:lnTo>
                  <a:lnTo>
                    <a:pt x="21970" y="266573"/>
                  </a:lnTo>
                  <a:lnTo>
                    <a:pt x="358901" y="31368"/>
                  </a:lnTo>
                  <a:lnTo>
                    <a:pt x="337184" y="0"/>
                  </a:lnTo>
                  <a:close/>
                </a:path>
              </a:pathLst>
            </a:custGeom>
            <a:solidFill>
              <a:srgbClr val="00AE50"/>
            </a:solidFill>
          </p:spPr>
          <p:txBody>
            <a:bodyPr wrap="square" lIns="0" tIns="0" rIns="0" bIns="0" rtlCol="0"/>
            <a:lstStyle/>
            <a:p>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4733" y="6488074"/>
            <a:ext cx="199390" cy="240029"/>
          </a:xfrm>
          <a:prstGeom prst="rect">
            <a:avLst/>
          </a:prstGeom>
        </p:spPr>
        <p:txBody>
          <a:bodyPr vert="horz" wrap="square" lIns="0" tIns="13335" rIns="0" bIns="0" rtlCol="0">
            <a:spAutoFit/>
          </a:bodyPr>
          <a:lstStyle/>
          <a:p>
            <a:pPr marL="12700">
              <a:lnSpc>
                <a:spcPct val="100000"/>
              </a:lnSpc>
              <a:spcBef>
                <a:spcPts val="105"/>
              </a:spcBef>
            </a:pPr>
            <a:r>
              <a:rPr sz="1400" spc="-25" dirty="0">
                <a:latin typeface="Calibri"/>
                <a:cs typeface="Calibri"/>
              </a:rPr>
              <a:t>62</a:t>
            </a:r>
            <a:endParaRPr sz="1400">
              <a:latin typeface="Calibri"/>
              <a:cs typeface="Calibri"/>
            </a:endParaRPr>
          </a:p>
        </p:txBody>
      </p:sp>
      <p:sp>
        <p:nvSpPr>
          <p:cNvPr id="3" name="object 3"/>
          <p:cNvSpPr txBox="1"/>
          <p:nvPr/>
        </p:nvSpPr>
        <p:spPr>
          <a:xfrm>
            <a:off x="3963670" y="5824220"/>
            <a:ext cx="6430645" cy="635635"/>
          </a:xfrm>
          <a:prstGeom prst="rect">
            <a:avLst/>
          </a:prstGeom>
        </p:spPr>
        <p:txBody>
          <a:bodyPr vert="horz" wrap="square" lIns="0" tIns="12700" rIns="0" bIns="0" rtlCol="0">
            <a:spAutoFit/>
          </a:bodyPr>
          <a:lstStyle/>
          <a:p>
            <a:pPr marL="12700" marR="5080">
              <a:lnSpc>
                <a:spcPct val="100000"/>
              </a:lnSpc>
              <a:spcBef>
                <a:spcPts val="100"/>
              </a:spcBef>
            </a:pPr>
            <a:r>
              <a:rPr sz="2000" dirty="0">
                <a:latin typeface="Calibri"/>
                <a:cs typeface="Calibri"/>
              </a:rPr>
              <a:t>This</a:t>
            </a:r>
            <a:r>
              <a:rPr sz="2000" spc="-55" dirty="0">
                <a:latin typeface="Calibri"/>
                <a:cs typeface="Calibri"/>
              </a:rPr>
              <a:t> </a:t>
            </a:r>
            <a:r>
              <a:rPr sz="2000" dirty="0">
                <a:latin typeface="Calibri"/>
                <a:cs typeface="Calibri"/>
              </a:rPr>
              <a:t>is</a:t>
            </a:r>
            <a:r>
              <a:rPr sz="2000" spc="-25" dirty="0">
                <a:latin typeface="Calibri"/>
                <a:cs typeface="Calibri"/>
              </a:rPr>
              <a:t> </a:t>
            </a:r>
            <a:r>
              <a:rPr sz="2000" dirty="0">
                <a:latin typeface="Calibri"/>
                <a:cs typeface="Calibri"/>
              </a:rPr>
              <a:t>a</a:t>
            </a:r>
            <a:r>
              <a:rPr sz="2000" spc="-45" dirty="0">
                <a:latin typeface="Calibri"/>
                <a:cs typeface="Calibri"/>
              </a:rPr>
              <a:t> </a:t>
            </a:r>
            <a:r>
              <a:rPr sz="2000" dirty="0">
                <a:latin typeface="Calibri"/>
                <a:cs typeface="Calibri"/>
              </a:rPr>
              <a:t>penalty</a:t>
            </a:r>
            <a:r>
              <a:rPr sz="2000" spc="-35" dirty="0">
                <a:latin typeface="Calibri"/>
                <a:cs typeface="Calibri"/>
              </a:rPr>
              <a:t> </a:t>
            </a:r>
            <a:r>
              <a:rPr sz="2000" dirty="0">
                <a:latin typeface="Calibri"/>
                <a:cs typeface="Calibri"/>
              </a:rPr>
              <a:t>which</a:t>
            </a:r>
            <a:r>
              <a:rPr sz="2000" spc="-75" dirty="0">
                <a:latin typeface="Calibri"/>
                <a:cs typeface="Calibri"/>
              </a:rPr>
              <a:t> </a:t>
            </a:r>
            <a:r>
              <a:rPr sz="2000" dirty="0">
                <a:latin typeface="Calibri"/>
                <a:cs typeface="Calibri"/>
              </a:rPr>
              <a:t>prevents</a:t>
            </a:r>
            <a:r>
              <a:rPr sz="2000" spc="-15" dirty="0">
                <a:latin typeface="Calibri"/>
                <a:cs typeface="Calibri"/>
              </a:rPr>
              <a:t> </a:t>
            </a:r>
            <a:r>
              <a:rPr sz="2000" dirty="0">
                <a:latin typeface="Calibri"/>
                <a:cs typeface="Calibri"/>
              </a:rPr>
              <a:t>us</a:t>
            </a:r>
            <a:r>
              <a:rPr sz="2000" spc="-50" dirty="0">
                <a:latin typeface="Calibri"/>
                <a:cs typeface="Calibri"/>
              </a:rPr>
              <a:t> </a:t>
            </a:r>
            <a:r>
              <a:rPr sz="2000" dirty="0">
                <a:latin typeface="Calibri"/>
                <a:cs typeface="Calibri"/>
              </a:rPr>
              <a:t>from</a:t>
            </a:r>
            <a:r>
              <a:rPr sz="2000" spc="-50" dirty="0">
                <a:latin typeface="Calibri"/>
                <a:cs typeface="Calibri"/>
              </a:rPr>
              <a:t> </a:t>
            </a:r>
            <a:r>
              <a:rPr sz="2000" dirty="0">
                <a:latin typeface="Calibri"/>
                <a:cs typeface="Calibri"/>
              </a:rPr>
              <a:t>diverging</a:t>
            </a:r>
            <a:r>
              <a:rPr sz="2000" spc="-45" dirty="0">
                <a:latin typeface="Calibri"/>
                <a:cs typeface="Calibri"/>
              </a:rPr>
              <a:t> </a:t>
            </a:r>
            <a:r>
              <a:rPr sz="2000" dirty="0">
                <a:latin typeface="Calibri"/>
                <a:cs typeface="Calibri"/>
              </a:rPr>
              <a:t>too</a:t>
            </a:r>
            <a:r>
              <a:rPr sz="2000" spc="-70" dirty="0">
                <a:latin typeface="Calibri"/>
                <a:cs typeface="Calibri"/>
              </a:rPr>
              <a:t> </a:t>
            </a:r>
            <a:r>
              <a:rPr sz="2000" dirty="0">
                <a:latin typeface="Calibri"/>
                <a:cs typeface="Calibri"/>
              </a:rPr>
              <a:t>far</a:t>
            </a:r>
            <a:r>
              <a:rPr sz="2000" spc="-30" dirty="0">
                <a:latin typeface="Calibri"/>
                <a:cs typeface="Calibri"/>
              </a:rPr>
              <a:t> </a:t>
            </a:r>
            <a:r>
              <a:rPr sz="2000" spc="-20" dirty="0">
                <a:latin typeface="Calibri"/>
                <a:cs typeface="Calibri"/>
              </a:rPr>
              <a:t>from </a:t>
            </a:r>
            <a:r>
              <a:rPr sz="2000" dirty="0">
                <a:latin typeface="Calibri"/>
                <a:cs typeface="Calibri"/>
              </a:rPr>
              <a:t>the</a:t>
            </a:r>
            <a:r>
              <a:rPr sz="2000" spc="-55" dirty="0">
                <a:latin typeface="Calibri"/>
                <a:cs typeface="Calibri"/>
              </a:rPr>
              <a:t> </a:t>
            </a:r>
            <a:r>
              <a:rPr sz="2000" dirty="0">
                <a:latin typeface="Calibri"/>
                <a:cs typeface="Calibri"/>
              </a:rPr>
              <a:t>pretrained</a:t>
            </a:r>
            <a:r>
              <a:rPr sz="2000" spc="-20" dirty="0">
                <a:latin typeface="Calibri"/>
                <a:cs typeface="Calibri"/>
              </a:rPr>
              <a:t> </a:t>
            </a:r>
            <a:r>
              <a:rPr sz="2000" dirty="0">
                <a:latin typeface="Calibri"/>
                <a:cs typeface="Calibri"/>
              </a:rPr>
              <a:t>model.</a:t>
            </a:r>
            <a:r>
              <a:rPr sz="2000" spc="-45" dirty="0">
                <a:latin typeface="Calibri"/>
                <a:cs typeface="Calibri"/>
              </a:rPr>
              <a:t> </a:t>
            </a:r>
            <a:r>
              <a:rPr sz="2000" dirty="0">
                <a:latin typeface="Calibri"/>
                <a:cs typeface="Calibri"/>
              </a:rPr>
              <a:t>In</a:t>
            </a:r>
            <a:r>
              <a:rPr sz="2000" spc="-55" dirty="0">
                <a:latin typeface="Calibri"/>
                <a:cs typeface="Calibri"/>
              </a:rPr>
              <a:t> </a:t>
            </a:r>
            <a:r>
              <a:rPr sz="2000" dirty="0">
                <a:latin typeface="Calibri"/>
                <a:cs typeface="Calibri"/>
              </a:rPr>
              <a:t>expectation,</a:t>
            </a:r>
            <a:r>
              <a:rPr sz="2000" spc="-35" dirty="0">
                <a:latin typeface="Calibri"/>
                <a:cs typeface="Calibri"/>
              </a:rPr>
              <a:t> </a:t>
            </a:r>
            <a:r>
              <a:rPr sz="2000" dirty="0">
                <a:latin typeface="Calibri"/>
                <a:cs typeface="Calibri"/>
              </a:rPr>
              <a:t>it</a:t>
            </a:r>
            <a:r>
              <a:rPr sz="2000" spc="-30" dirty="0">
                <a:latin typeface="Calibri"/>
                <a:cs typeface="Calibri"/>
              </a:rPr>
              <a:t> </a:t>
            </a:r>
            <a:r>
              <a:rPr sz="2000" dirty="0">
                <a:latin typeface="Calibri"/>
                <a:cs typeface="Calibri"/>
              </a:rPr>
              <a:t>is</a:t>
            </a:r>
            <a:r>
              <a:rPr sz="2000" spc="-20" dirty="0">
                <a:latin typeface="Calibri"/>
                <a:cs typeface="Calibri"/>
              </a:rPr>
              <a:t> </a:t>
            </a:r>
            <a:r>
              <a:rPr sz="2000" dirty="0">
                <a:latin typeface="Calibri"/>
                <a:cs typeface="Calibri"/>
              </a:rPr>
              <a:t>known</a:t>
            </a:r>
            <a:r>
              <a:rPr sz="2000" spc="-80" dirty="0">
                <a:latin typeface="Calibri"/>
                <a:cs typeface="Calibri"/>
              </a:rPr>
              <a:t> </a:t>
            </a:r>
            <a:r>
              <a:rPr sz="2000" dirty="0">
                <a:latin typeface="Calibri"/>
                <a:cs typeface="Calibri"/>
              </a:rPr>
              <a:t>as</a:t>
            </a:r>
            <a:r>
              <a:rPr sz="2000" spc="-20" dirty="0">
                <a:latin typeface="Calibri"/>
                <a:cs typeface="Calibri"/>
              </a:rPr>
              <a:t> </a:t>
            </a:r>
            <a:r>
              <a:rPr sz="2000" spc="-25" dirty="0">
                <a:latin typeface="Calibri"/>
                <a:cs typeface="Calibri"/>
              </a:rPr>
              <a:t>the</a:t>
            </a:r>
            <a:endParaRPr sz="2000">
              <a:latin typeface="Calibri"/>
              <a:cs typeface="Calibri"/>
            </a:endParaRPr>
          </a:p>
        </p:txBody>
      </p:sp>
      <p:sp>
        <p:nvSpPr>
          <p:cNvPr id="4" name="object 4"/>
          <p:cNvSpPr txBox="1"/>
          <p:nvPr/>
        </p:nvSpPr>
        <p:spPr>
          <a:xfrm>
            <a:off x="8451342" y="6600545"/>
            <a:ext cx="129539" cy="247015"/>
          </a:xfrm>
          <a:prstGeom prst="rect">
            <a:avLst/>
          </a:prstGeom>
        </p:spPr>
        <p:txBody>
          <a:bodyPr vert="horz" wrap="square" lIns="0" tIns="12700" rIns="0" bIns="0" rtlCol="0">
            <a:spAutoFit/>
          </a:bodyPr>
          <a:lstStyle/>
          <a:p>
            <a:pPr marL="12700">
              <a:lnSpc>
                <a:spcPct val="100000"/>
              </a:lnSpc>
              <a:spcBef>
                <a:spcPts val="100"/>
              </a:spcBef>
            </a:pPr>
            <a:r>
              <a:rPr sz="1450" spc="-50" dirty="0">
                <a:solidFill>
                  <a:srgbClr val="00AE50"/>
                </a:solidFill>
                <a:latin typeface="Cambria Math"/>
                <a:cs typeface="Cambria Math"/>
              </a:rPr>
              <a:t>𝜃</a:t>
            </a:r>
            <a:endParaRPr sz="1450">
              <a:latin typeface="Cambria Math"/>
              <a:cs typeface="Cambria Math"/>
            </a:endParaRPr>
          </a:p>
        </p:txBody>
      </p:sp>
      <p:pic>
        <p:nvPicPr>
          <p:cNvPr id="5" name="object 5"/>
          <p:cNvPicPr/>
          <p:nvPr/>
        </p:nvPicPr>
        <p:blipFill>
          <a:blip r:embed="rId2" cstate="print"/>
          <a:stretch>
            <a:fillRect/>
          </a:stretch>
        </p:blipFill>
        <p:spPr>
          <a:xfrm>
            <a:off x="10180828" y="6544056"/>
            <a:ext cx="78358" cy="235747"/>
          </a:xfrm>
          <a:prstGeom prst="rect">
            <a:avLst/>
          </a:prstGeom>
        </p:spPr>
      </p:pic>
      <p:pic>
        <p:nvPicPr>
          <p:cNvPr id="6" name="object 6"/>
          <p:cNvPicPr/>
          <p:nvPr/>
        </p:nvPicPr>
        <p:blipFill>
          <a:blip r:embed="rId3" cstate="print"/>
          <a:stretch>
            <a:fillRect/>
          </a:stretch>
        </p:blipFill>
        <p:spPr>
          <a:xfrm>
            <a:off x="9971531" y="6544056"/>
            <a:ext cx="78359" cy="235747"/>
          </a:xfrm>
          <a:prstGeom prst="rect">
            <a:avLst/>
          </a:prstGeom>
        </p:spPr>
      </p:pic>
      <p:sp>
        <p:nvSpPr>
          <p:cNvPr id="7" name="object 7"/>
          <p:cNvSpPr txBox="1"/>
          <p:nvPr/>
        </p:nvSpPr>
        <p:spPr>
          <a:xfrm>
            <a:off x="3938651" y="6454851"/>
            <a:ext cx="6430010" cy="331470"/>
          </a:xfrm>
          <a:prstGeom prst="rect">
            <a:avLst/>
          </a:prstGeom>
        </p:spPr>
        <p:txBody>
          <a:bodyPr vert="horz" wrap="square" lIns="0" tIns="13335" rIns="0" bIns="0" rtlCol="0">
            <a:spAutoFit/>
          </a:bodyPr>
          <a:lstStyle/>
          <a:p>
            <a:pPr marL="38100">
              <a:lnSpc>
                <a:spcPct val="100000"/>
              </a:lnSpc>
              <a:spcBef>
                <a:spcPts val="105"/>
              </a:spcBef>
              <a:tabLst>
                <a:tab pos="6092190" algn="l"/>
              </a:tabLst>
            </a:pPr>
            <a:r>
              <a:rPr sz="2000" b="1" spc="-15" dirty="0">
                <a:latin typeface="Calibri"/>
                <a:cs typeface="Calibri"/>
              </a:rPr>
              <a:t>Kullback-</a:t>
            </a:r>
            <a:r>
              <a:rPr sz="2000" b="1" dirty="0">
                <a:latin typeface="Calibri"/>
                <a:cs typeface="Calibri"/>
              </a:rPr>
              <a:t>Leibler</a:t>
            </a:r>
            <a:r>
              <a:rPr sz="2000" b="1" spc="-10" dirty="0">
                <a:latin typeface="Calibri"/>
                <a:cs typeface="Calibri"/>
              </a:rPr>
              <a:t> </a:t>
            </a:r>
            <a:r>
              <a:rPr sz="2000" dirty="0">
                <a:latin typeface="Calibri"/>
                <a:cs typeface="Calibri"/>
              </a:rPr>
              <a:t>(</a:t>
            </a:r>
            <a:r>
              <a:rPr sz="2000" b="1" dirty="0">
                <a:latin typeface="Calibri"/>
                <a:cs typeface="Calibri"/>
              </a:rPr>
              <a:t>KL</a:t>
            </a:r>
            <a:r>
              <a:rPr sz="2000" dirty="0">
                <a:latin typeface="Calibri"/>
                <a:cs typeface="Calibri"/>
              </a:rPr>
              <a:t>)</a:t>
            </a:r>
            <a:r>
              <a:rPr sz="2000" spc="25" dirty="0">
                <a:latin typeface="Calibri"/>
                <a:cs typeface="Calibri"/>
              </a:rPr>
              <a:t> </a:t>
            </a:r>
            <a:r>
              <a:rPr sz="2000" dirty="0">
                <a:latin typeface="Calibri"/>
                <a:cs typeface="Calibri"/>
              </a:rPr>
              <a:t>divergence between</a:t>
            </a:r>
            <a:r>
              <a:rPr sz="2000" spc="15" dirty="0">
                <a:latin typeface="Calibri"/>
                <a:cs typeface="Calibri"/>
              </a:rPr>
              <a:t> </a:t>
            </a:r>
            <a:r>
              <a:rPr sz="2000" dirty="0">
                <a:solidFill>
                  <a:srgbClr val="00AE50"/>
                </a:solidFill>
                <a:latin typeface="Cambria Math"/>
                <a:cs typeface="Cambria Math"/>
              </a:rPr>
              <a:t>𝑝</a:t>
            </a:r>
            <a:r>
              <a:rPr sz="2175" baseline="24904" dirty="0">
                <a:solidFill>
                  <a:srgbClr val="00AE50"/>
                </a:solidFill>
                <a:latin typeface="Cambria Math"/>
                <a:cs typeface="Cambria Math"/>
              </a:rPr>
              <a:t>𝑅𝐿</a:t>
            </a:r>
            <a:r>
              <a:rPr sz="2000" dirty="0">
                <a:solidFill>
                  <a:srgbClr val="00AE50"/>
                </a:solidFill>
                <a:latin typeface="Cambria Math"/>
                <a:cs typeface="Cambria Math"/>
              </a:rPr>
              <a:t>(𝑠)</a:t>
            </a:r>
            <a:r>
              <a:rPr sz="2000" spc="-5" dirty="0">
                <a:solidFill>
                  <a:srgbClr val="00AE50"/>
                </a:solidFill>
                <a:latin typeface="Cambria Math"/>
                <a:cs typeface="Cambria Math"/>
              </a:rPr>
              <a:t> </a:t>
            </a:r>
            <a:r>
              <a:rPr sz="2000" dirty="0">
                <a:latin typeface="Calibri"/>
                <a:cs typeface="Calibri"/>
              </a:rPr>
              <a:t>and</a:t>
            </a:r>
            <a:r>
              <a:rPr sz="2000" spc="-10" dirty="0">
                <a:latin typeface="Calibri"/>
                <a:cs typeface="Calibri"/>
              </a:rPr>
              <a:t> </a:t>
            </a:r>
            <a:r>
              <a:rPr sz="2000" spc="-25" dirty="0">
                <a:solidFill>
                  <a:srgbClr val="C00000"/>
                </a:solidFill>
                <a:latin typeface="Cambria Math"/>
                <a:cs typeface="Cambria Math"/>
              </a:rPr>
              <a:t>𝑝</a:t>
            </a:r>
            <a:r>
              <a:rPr sz="2175" spc="-37" baseline="24904" dirty="0">
                <a:solidFill>
                  <a:srgbClr val="C00000"/>
                </a:solidFill>
                <a:latin typeface="Cambria Math"/>
                <a:cs typeface="Cambria Math"/>
              </a:rPr>
              <a:t>𝑃𝑇</a:t>
            </a:r>
            <a:r>
              <a:rPr sz="2175" baseline="24904" dirty="0">
                <a:solidFill>
                  <a:srgbClr val="C00000"/>
                </a:solidFill>
                <a:latin typeface="Cambria Math"/>
                <a:cs typeface="Cambria Math"/>
              </a:rPr>
              <a:t>	</a:t>
            </a:r>
            <a:r>
              <a:rPr sz="2000" dirty="0">
                <a:solidFill>
                  <a:srgbClr val="C00000"/>
                </a:solidFill>
                <a:latin typeface="Cambria Math"/>
                <a:cs typeface="Cambria Math"/>
              </a:rPr>
              <a:t>𝑠</a:t>
            </a:r>
            <a:r>
              <a:rPr sz="2000" spc="480" dirty="0">
                <a:solidFill>
                  <a:srgbClr val="C00000"/>
                </a:solidFill>
                <a:latin typeface="Cambria Math"/>
                <a:cs typeface="Cambria Math"/>
              </a:rPr>
              <a:t> </a:t>
            </a:r>
            <a:r>
              <a:rPr sz="2000" spc="-50" dirty="0">
                <a:latin typeface="Calibri"/>
                <a:cs typeface="Calibri"/>
              </a:rPr>
              <a:t>.</a:t>
            </a:r>
            <a:endParaRPr sz="2000">
              <a:latin typeface="Calibri"/>
              <a:cs typeface="Calibri"/>
            </a:endParaRPr>
          </a:p>
        </p:txBody>
      </p:sp>
      <p:sp>
        <p:nvSpPr>
          <p:cNvPr id="8" name="object 8"/>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RLHF:</a:t>
            </a:r>
            <a:r>
              <a:rPr b="0" spc="-15" dirty="0">
                <a:latin typeface="Calibri"/>
                <a:cs typeface="Calibri"/>
              </a:rPr>
              <a:t> </a:t>
            </a:r>
            <a:r>
              <a:rPr b="0" dirty="0">
                <a:latin typeface="Calibri"/>
                <a:cs typeface="Calibri"/>
              </a:rPr>
              <a:t>Putting</a:t>
            </a:r>
            <a:r>
              <a:rPr b="0" spc="25" dirty="0">
                <a:latin typeface="Calibri"/>
                <a:cs typeface="Calibri"/>
              </a:rPr>
              <a:t> </a:t>
            </a:r>
            <a:r>
              <a:rPr b="0" dirty="0">
                <a:latin typeface="Calibri"/>
                <a:cs typeface="Calibri"/>
              </a:rPr>
              <a:t>it</a:t>
            </a:r>
            <a:r>
              <a:rPr b="0" spc="-30" dirty="0">
                <a:latin typeface="Calibri"/>
                <a:cs typeface="Calibri"/>
              </a:rPr>
              <a:t> </a:t>
            </a:r>
            <a:r>
              <a:rPr b="0" dirty="0">
                <a:latin typeface="Calibri"/>
                <a:cs typeface="Calibri"/>
              </a:rPr>
              <a:t>all</a:t>
            </a:r>
            <a:r>
              <a:rPr b="0" spc="-15" dirty="0">
                <a:latin typeface="Calibri"/>
                <a:cs typeface="Calibri"/>
              </a:rPr>
              <a:t> </a:t>
            </a:r>
            <a:r>
              <a:rPr b="0" dirty="0">
                <a:latin typeface="Calibri"/>
                <a:cs typeface="Calibri"/>
              </a:rPr>
              <a:t>together</a:t>
            </a:r>
            <a:r>
              <a:rPr b="0" spc="-35" dirty="0">
                <a:latin typeface="Calibri"/>
                <a:cs typeface="Calibri"/>
              </a:rPr>
              <a:t> </a:t>
            </a:r>
            <a:r>
              <a:rPr sz="2400" b="0" dirty="0">
                <a:latin typeface="Calibri"/>
                <a:cs typeface="Calibri"/>
              </a:rPr>
              <a:t>[</a:t>
            </a:r>
            <a:r>
              <a:rPr sz="2400" b="0" u="sng" dirty="0">
                <a:uFill>
                  <a:solidFill>
                    <a:srgbClr val="007A92"/>
                  </a:solidFill>
                </a:uFill>
                <a:latin typeface="Calibri"/>
                <a:cs typeface="Calibri"/>
              </a:rPr>
              <a:t>Christiano</a:t>
            </a:r>
            <a:r>
              <a:rPr sz="2400" b="0" u="sng" spc="-65" dirty="0">
                <a:uFill>
                  <a:solidFill>
                    <a:srgbClr val="007A92"/>
                  </a:solidFill>
                </a:uFill>
                <a:latin typeface="Calibri"/>
                <a:cs typeface="Calibri"/>
              </a:rPr>
              <a:t> </a:t>
            </a:r>
            <a:r>
              <a:rPr sz="2400" b="0" u="sng" dirty="0">
                <a:uFill>
                  <a:solidFill>
                    <a:srgbClr val="007A92"/>
                  </a:solidFill>
                </a:uFill>
                <a:latin typeface="Calibri"/>
                <a:cs typeface="Calibri"/>
              </a:rPr>
              <a:t>et</a:t>
            </a:r>
            <a:r>
              <a:rPr sz="2400" b="0" u="sng" spc="-25" dirty="0">
                <a:uFill>
                  <a:solidFill>
                    <a:srgbClr val="007A92"/>
                  </a:solidFill>
                </a:uFill>
                <a:latin typeface="Calibri"/>
                <a:cs typeface="Calibri"/>
              </a:rPr>
              <a:t> </a:t>
            </a:r>
            <a:r>
              <a:rPr sz="2400" b="0" u="sng" dirty="0">
                <a:uFill>
                  <a:solidFill>
                    <a:srgbClr val="007A92"/>
                  </a:solidFill>
                </a:uFill>
                <a:latin typeface="Calibri"/>
                <a:cs typeface="Calibri"/>
              </a:rPr>
              <a:t>al.,</a:t>
            </a:r>
            <a:r>
              <a:rPr sz="2400" b="0" u="sng" spc="-45" dirty="0">
                <a:uFill>
                  <a:solidFill>
                    <a:srgbClr val="007A92"/>
                  </a:solidFill>
                </a:uFill>
                <a:latin typeface="Calibri"/>
                <a:cs typeface="Calibri"/>
              </a:rPr>
              <a:t> </a:t>
            </a:r>
            <a:r>
              <a:rPr sz="2400" b="0" u="sng" dirty="0">
                <a:uFill>
                  <a:solidFill>
                    <a:srgbClr val="007A92"/>
                  </a:solidFill>
                </a:uFill>
                <a:latin typeface="Calibri"/>
                <a:cs typeface="Calibri"/>
              </a:rPr>
              <a:t>2017</a:t>
            </a:r>
            <a:r>
              <a:rPr sz="2400" b="0" dirty="0">
                <a:latin typeface="Calibri"/>
                <a:cs typeface="Calibri"/>
              </a:rPr>
              <a:t>;</a:t>
            </a:r>
            <a:r>
              <a:rPr sz="2400" b="0" spc="-45" dirty="0">
                <a:latin typeface="Calibri"/>
                <a:cs typeface="Calibri"/>
              </a:rPr>
              <a:t> </a:t>
            </a:r>
            <a:r>
              <a:rPr sz="2400" b="0" u="sng" dirty="0">
                <a:uFill>
                  <a:solidFill>
                    <a:srgbClr val="007A92"/>
                  </a:solidFill>
                </a:uFill>
                <a:latin typeface="Calibri"/>
                <a:cs typeface="Calibri"/>
              </a:rPr>
              <a:t>Stiennon</a:t>
            </a:r>
            <a:r>
              <a:rPr sz="2400" b="0" u="sng" spc="-40" dirty="0">
                <a:uFill>
                  <a:solidFill>
                    <a:srgbClr val="007A92"/>
                  </a:solidFill>
                </a:uFill>
                <a:latin typeface="Calibri"/>
                <a:cs typeface="Calibri"/>
              </a:rPr>
              <a:t> </a:t>
            </a:r>
            <a:r>
              <a:rPr sz="2400" b="0" u="sng" dirty="0">
                <a:uFill>
                  <a:solidFill>
                    <a:srgbClr val="007A92"/>
                  </a:solidFill>
                </a:uFill>
                <a:latin typeface="Calibri"/>
                <a:cs typeface="Calibri"/>
              </a:rPr>
              <a:t>et</a:t>
            </a:r>
            <a:r>
              <a:rPr sz="2400" b="0" u="sng" spc="-25" dirty="0">
                <a:uFill>
                  <a:solidFill>
                    <a:srgbClr val="007A92"/>
                  </a:solidFill>
                </a:uFill>
                <a:latin typeface="Calibri"/>
                <a:cs typeface="Calibri"/>
              </a:rPr>
              <a:t> </a:t>
            </a:r>
            <a:r>
              <a:rPr sz="2400" b="0" u="sng" dirty="0">
                <a:uFill>
                  <a:solidFill>
                    <a:srgbClr val="007A92"/>
                  </a:solidFill>
                </a:uFill>
                <a:latin typeface="Calibri"/>
                <a:cs typeface="Calibri"/>
              </a:rPr>
              <a:t>al.,</a:t>
            </a:r>
            <a:r>
              <a:rPr sz="2400" b="0" u="sng" spc="-45" dirty="0">
                <a:uFill>
                  <a:solidFill>
                    <a:srgbClr val="007A92"/>
                  </a:solidFill>
                </a:uFill>
                <a:latin typeface="Calibri"/>
                <a:cs typeface="Calibri"/>
              </a:rPr>
              <a:t> </a:t>
            </a:r>
            <a:r>
              <a:rPr sz="2400" b="0" u="sng" spc="-10" dirty="0">
                <a:uFill>
                  <a:solidFill>
                    <a:srgbClr val="007A92"/>
                  </a:solidFill>
                </a:uFill>
                <a:latin typeface="Calibri"/>
                <a:cs typeface="Calibri"/>
              </a:rPr>
              <a:t>2020</a:t>
            </a:r>
            <a:r>
              <a:rPr sz="2400" b="0" spc="-10" dirty="0">
                <a:latin typeface="Calibri"/>
                <a:cs typeface="Calibri"/>
              </a:rPr>
              <a:t>]</a:t>
            </a:r>
            <a:endParaRPr sz="2400">
              <a:latin typeface="Calibri"/>
              <a:cs typeface="Calibri"/>
            </a:endParaRPr>
          </a:p>
        </p:txBody>
      </p:sp>
      <p:sp>
        <p:nvSpPr>
          <p:cNvPr id="9" name="object 9"/>
          <p:cNvSpPr txBox="1"/>
          <p:nvPr/>
        </p:nvSpPr>
        <p:spPr>
          <a:xfrm>
            <a:off x="8460740" y="4706239"/>
            <a:ext cx="211201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Pay</a:t>
            </a:r>
            <a:r>
              <a:rPr sz="2400" spc="-30" dirty="0">
                <a:latin typeface="Calibri"/>
                <a:cs typeface="Calibri"/>
              </a:rPr>
              <a:t> </a:t>
            </a:r>
            <a:r>
              <a:rPr sz="2400" dirty="0">
                <a:latin typeface="Calibri"/>
                <a:cs typeface="Calibri"/>
              </a:rPr>
              <a:t>a</a:t>
            </a:r>
            <a:r>
              <a:rPr sz="2400" spc="-15" dirty="0">
                <a:latin typeface="Calibri"/>
                <a:cs typeface="Calibri"/>
              </a:rPr>
              <a:t> </a:t>
            </a:r>
            <a:r>
              <a:rPr sz="2400" dirty="0">
                <a:latin typeface="Calibri"/>
                <a:cs typeface="Calibri"/>
              </a:rPr>
              <a:t>price</a:t>
            </a:r>
            <a:r>
              <a:rPr sz="2400" spc="-20" dirty="0">
                <a:latin typeface="Calibri"/>
                <a:cs typeface="Calibri"/>
              </a:rPr>
              <a:t> when</a:t>
            </a:r>
            <a:endParaRPr sz="2400">
              <a:latin typeface="Calibri"/>
              <a:cs typeface="Calibri"/>
            </a:endParaRPr>
          </a:p>
        </p:txBody>
      </p:sp>
      <p:sp>
        <p:nvSpPr>
          <p:cNvPr id="10" name="object 10"/>
          <p:cNvSpPr/>
          <p:nvPr/>
        </p:nvSpPr>
        <p:spPr>
          <a:xfrm>
            <a:off x="9213850" y="5204459"/>
            <a:ext cx="94615" cy="281940"/>
          </a:xfrm>
          <a:custGeom>
            <a:avLst/>
            <a:gdLst/>
            <a:ahLst/>
            <a:cxnLst/>
            <a:rect l="l" t="t" r="r" b="b"/>
            <a:pathLst>
              <a:path w="94615" h="281939">
                <a:moveTo>
                  <a:pt x="4064" y="0"/>
                </a:moveTo>
                <a:lnTo>
                  <a:pt x="0" y="11429"/>
                </a:lnTo>
                <a:lnTo>
                  <a:pt x="16382" y="18414"/>
                </a:lnTo>
                <a:lnTo>
                  <a:pt x="30479" y="28193"/>
                </a:lnTo>
                <a:lnTo>
                  <a:pt x="59181" y="73659"/>
                </a:lnTo>
                <a:lnTo>
                  <a:pt x="67564" y="115315"/>
                </a:lnTo>
                <a:lnTo>
                  <a:pt x="68579" y="139445"/>
                </a:lnTo>
                <a:lnTo>
                  <a:pt x="67564" y="164210"/>
                </a:lnTo>
                <a:lnTo>
                  <a:pt x="59181" y="207009"/>
                </a:lnTo>
                <a:lnTo>
                  <a:pt x="30479" y="253110"/>
                </a:lnTo>
                <a:lnTo>
                  <a:pt x="507" y="270128"/>
                </a:lnTo>
                <a:lnTo>
                  <a:pt x="4064" y="281685"/>
                </a:lnTo>
                <a:lnTo>
                  <a:pt x="42672" y="263651"/>
                </a:lnTo>
                <a:lnTo>
                  <a:pt x="71120" y="232409"/>
                </a:lnTo>
                <a:lnTo>
                  <a:pt x="88646" y="190626"/>
                </a:lnTo>
                <a:lnTo>
                  <a:pt x="94488" y="140842"/>
                </a:lnTo>
                <a:lnTo>
                  <a:pt x="92964" y="115061"/>
                </a:lnTo>
                <a:lnTo>
                  <a:pt x="81279" y="69214"/>
                </a:lnTo>
                <a:lnTo>
                  <a:pt x="58039" y="32003"/>
                </a:lnTo>
                <a:lnTo>
                  <a:pt x="24638" y="7365"/>
                </a:lnTo>
                <a:lnTo>
                  <a:pt x="4064" y="0"/>
                </a:lnTo>
                <a:close/>
              </a:path>
            </a:pathLst>
          </a:custGeom>
          <a:solidFill>
            <a:srgbClr val="00AE50"/>
          </a:solidFill>
        </p:spPr>
        <p:txBody>
          <a:bodyPr wrap="square" lIns="0" tIns="0" rIns="0" bIns="0" rtlCol="0"/>
          <a:lstStyle/>
          <a:p>
            <a:endParaRPr/>
          </a:p>
        </p:txBody>
      </p:sp>
      <p:sp>
        <p:nvSpPr>
          <p:cNvPr id="11" name="object 11"/>
          <p:cNvSpPr/>
          <p:nvPr/>
        </p:nvSpPr>
        <p:spPr>
          <a:xfrm>
            <a:off x="8961119" y="5204459"/>
            <a:ext cx="94615" cy="281940"/>
          </a:xfrm>
          <a:custGeom>
            <a:avLst/>
            <a:gdLst/>
            <a:ahLst/>
            <a:cxnLst/>
            <a:rect l="l" t="t" r="r" b="b"/>
            <a:pathLst>
              <a:path w="94615" h="281939">
                <a:moveTo>
                  <a:pt x="90424" y="0"/>
                </a:moveTo>
                <a:lnTo>
                  <a:pt x="51815" y="18033"/>
                </a:lnTo>
                <a:lnTo>
                  <a:pt x="23495" y="49275"/>
                </a:lnTo>
                <a:lnTo>
                  <a:pt x="5841" y="91185"/>
                </a:lnTo>
                <a:lnTo>
                  <a:pt x="0" y="140842"/>
                </a:lnTo>
                <a:lnTo>
                  <a:pt x="1397" y="166750"/>
                </a:lnTo>
                <a:lnTo>
                  <a:pt x="13080" y="212470"/>
                </a:lnTo>
                <a:lnTo>
                  <a:pt x="36322" y="249681"/>
                </a:lnTo>
                <a:lnTo>
                  <a:pt x="69850" y="274319"/>
                </a:lnTo>
                <a:lnTo>
                  <a:pt x="90424" y="281685"/>
                </a:lnTo>
                <a:lnTo>
                  <a:pt x="94106" y="270128"/>
                </a:lnTo>
                <a:lnTo>
                  <a:pt x="77977" y="263016"/>
                </a:lnTo>
                <a:lnTo>
                  <a:pt x="64007" y="253110"/>
                </a:lnTo>
                <a:lnTo>
                  <a:pt x="35305" y="207009"/>
                </a:lnTo>
                <a:lnTo>
                  <a:pt x="26924" y="164210"/>
                </a:lnTo>
                <a:lnTo>
                  <a:pt x="25907" y="139445"/>
                </a:lnTo>
                <a:lnTo>
                  <a:pt x="26924" y="115315"/>
                </a:lnTo>
                <a:lnTo>
                  <a:pt x="35305" y="73659"/>
                </a:lnTo>
                <a:lnTo>
                  <a:pt x="64007" y="28193"/>
                </a:lnTo>
                <a:lnTo>
                  <a:pt x="94487" y="11429"/>
                </a:lnTo>
                <a:lnTo>
                  <a:pt x="90424" y="0"/>
                </a:lnTo>
                <a:close/>
              </a:path>
            </a:pathLst>
          </a:custGeom>
          <a:solidFill>
            <a:srgbClr val="00AE50"/>
          </a:solidFill>
        </p:spPr>
        <p:txBody>
          <a:bodyPr wrap="square" lIns="0" tIns="0" rIns="0" bIns="0" rtlCol="0"/>
          <a:lstStyle/>
          <a:p>
            <a:endParaRPr/>
          </a:p>
        </p:txBody>
      </p:sp>
      <p:sp>
        <p:nvSpPr>
          <p:cNvPr id="12" name="object 12"/>
          <p:cNvSpPr/>
          <p:nvPr/>
        </p:nvSpPr>
        <p:spPr>
          <a:xfrm>
            <a:off x="10489438" y="5204459"/>
            <a:ext cx="94615" cy="281940"/>
          </a:xfrm>
          <a:custGeom>
            <a:avLst/>
            <a:gdLst/>
            <a:ahLst/>
            <a:cxnLst/>
            <a:rect l="l" t="t" r="r" b="b"/>
            <a:pathLst>
              <a:path w="94615" h="281939">
                <a:moveTo>
                  <a:pt x="4063" y="0"/>
                </a:moveTo>
                <a:lnTo>
                  <a:pt x="0" y="11429"/>
                </a:lnTo>
                <a:lnTo>
                  <a:pt x="16382" y="18414"/>
                </a:lnTo>
                <a:lnTo>
                  <a:pt x="30479" y="28193"/>
                </a:lnTo>
                <a:lnTo>
                  <a:pt x="59181" y="73659"/>
                </a:lnTo>
                <a:lnTo>
                  <a:pt x="67563" y="115315"/>
                </a:lnTo>
                <a:lnTo>
                  <a:pt x="68579" y="139445"/>
                </a:lnTo>
                <a:lnTo>
                  <a:pt x="67563" y="164210"/>
                </a:lnTo>
                <a:lnTo>
                  <a:pt x="59181" y="207009"/>
                </a:lnTo>
                <a:lnTo>
                  <a:pt x="30479" y="253110"/>
                </a:lnTo>
                <a:lnTo>
                  <a:pt x="507" y="270128"/>
                </a:lnTo>
                <a:lnTo>
                  <a:pt x="4063" y="281685"/>
                </a:lnTo>
                <a:lnTo>
                  <a:pt x="42671" y="263651"/>
                </a:lnTo>
                <a:lnTo>
                  <a:pt x="71119" y="232409"/>
                </a:lnTo>
                <a:lnTo>
                  <a:pt x="88645" y="190626"/>
                </a:lnTo>
                <a:lnTo>
                  <a:pt x="94487" y="140842"/>
                </a:lnTo>
                <a:lnTo>
                  <a:pt x="92963" y="115061"/>
                </a:lnTo>
                <a:lnTo>
                  <a:pt x="81279" y="69214"/>
                </a:lnTo>
                <a:lnTo>
                  <a:pt x="58038" y="32003"/>
                </a:lnTo>
                <a:lnTo>
                  <a:pt x="24637" y="7365"/>
                </a:lnTo>
                <a:lnTo>
                  <a:pt x="4063" y="0"/>
                </a:lnTo>
                <a:close/>
              </a:path>
            </a:pathLst>
          </a:custGeom>
          <a:solidFill>
            <a:srgbClr val="C00000"/>
          </a:solidFill>
        </p:spPr>
        <p:txBody>
          <a:bodyPr wrap="square" lIns="0" tIns="0" rIns="0" bIns="0" rtlCol="0"/>
          <a:lstStyle/>
          <a:p>
            <a:endParaRPr/>
          </a:p>
        </p:txBody>
      </p:sp>
      <p:sp>
        <p:nvSpPr>
          <p:cNvPr id="13" name="object 13"/>
          <p:cNvSpPr/>
          <p:nvPr/>
        </p:nvSpPr>
        <p:spPr>
          <a:xfrm>
            <a:off x="10236707" y="5204459"/>
            <a:ext cx="94615" cy="281940"/>
          </a:xfrm>
          <a:custGeom>
            <a:avLst/>
            <a:gdLst/>
            <a:ahLst/>
            <a:cxnLst/>
            <a:rect l="l" t="t" r="r" b="b"/>
            <a:pathLst>
              <a:path w="94615" h="281939">
                <a:moveTo>
                  <a:pt x="90424" y="0"/>
                </a:moveTo>
                <a:lnTo>
                  <a:pt x="51816" y="18033"/>
                </a:lnTo>
                <a:lnTo>
                  <a:pt x="23495" y="49275"/>
                </a:lnTo>
                <a:lnTo>
                  <a:pt x="5842" y="91185"/>
                </a:lnTo>
                <a:lnTo>
                  <a:pt x="0" y="140842"/>
                </a:lnTo>
                <a:lnTo>
                  <a:pt x="1397" y="166750"/>
                </a:lnTo>
                <a:lnTo>
                  <a:pt x="13081" y="212470"/>
                </a:lnTo>
                <a:lnTo>
                  <a:pt x="36322" y="249681"/>
                </a:lnTo>
                <a:lnTo>
                  <a:pt x="69850" y="274319"/>
                </a:lnTo>
                <a:lnTo>
                  <a:pt x="90424" y="281685"/>
                </a:lnTo>
                <a:lnTo>
                  <a:pt x="94107" y="270128"/>
                </a:lnTo>
                <a:lnTo>
                  <a:pt x="77977" y="263016"/>
                </a:lnTo>
                <a:lnTo>
                  <a:pt x="64008" y="253110"/>
                </a:lnTo>
                <a:lnTo>
                  <a:pt x="35306" y="207009"/>
                </a:lnTo>
                <a:lnTo>
                  <a:pt x="26924" y="164210"/>
                </a:lnTo>
                <a:lnTo>
                  <a:pt x="25908" y="139445"/>
                </a:lnTo>
                <a:lnTo>
                  <a:pt x="26924" y="115315"/>
                </a:lnTo>
                <a:lnTo>
                  <a:pt x="35306" y="73659"/>
                </a:lnTo>
                <a:lnTo>
                  <a:pt x="64008" y="28193"/>
                </a:lnTo>
                <a:lnTo>
                  <a:pt x="94488" y="11429"/>
                </a:lnTo>
                <a:lnTo>
                  <a:pt x="90424" y="0"/>
                </a:lnTo>
                <a:close/>
              </a:path>
            </a:pathLst>
          </a:custGeom>
          <a:solidFill>
            <a:srgbClr val="C00000"/>
          </a:solidFill>
        </p:spPr>
        <p:txBody>
          <a:bodyPr wrap="square" lIns="0" tIns="0" rIns="0" bIns="0" rtlCol="0"/>
          <a:lstStyle/>
          <a:p>
            <a:endParaRPr/>
          </a:p>
        </p:txBody>
      </p:sp>
      <p:sp>
        <p:nvSpPr>
          <p:cNvPr id="14" name="object 14"/>
          <p:cNvSpPr txBox="1"/>
          <p:nvPr/>
        </p:nvSpPr>
        <p:spPr>
          <a:xfrm>
            <a:off x="8436229" y="4984826"/>
            <a:ext cx="509270" cy="391795"/>
          </a:xfrm>
          <a:prstGeom prst="rect">
            <a:avLst/>
          </a:prstGeom>
        </p:spPr>
        <p:txBody>
          <a:bodyPr vert="horz" wrap="square" lIns="0" tIns="12700" rIns="0" bIns="0" rtlCol="0">
            <a:spAutoFit/>
          </a:bodyPr>
          <a:lstStyle/>
          <a:p>
            <a:pPr marL="38100">
              <a:lnSpc>
                <a:spcPct val="100000"/>
              </a:lnSpc>
              <a:spcBef>
                <a:spcPts val="100"/>
              </a:spcBef>
            </a:pPr>
            <a:r>
              <a:rPr sz="3600" spc="-37" baseline="-21990" dirty="0">
                <a:solidFill>
                  <a:srgbClr val="00AE50"/>
                </a:solidFill>
                <a:latin typeface="Cambria Math"/>
                <a:cs typeface="Cambria Math"/>
              </a:rPr>
              <a:t>𝑝</a:t>
            </a:r>
            <a:r>
              <a:rPr sz="1750" spc="-25" dirty="0">
                <a:solidFill>
                  <a:srgbClr val="00AE50"/>
                </a:solidFill>
                <a:latin typeface="Cambria Math"/>
                <a:cs typeface="Cambria Math"/>
              </a:rPr>
              <a:t>𝑅𝐿</a:t>
            </a:r>
            <a:endParaRPr sz="1750">
              <a:latin typeface="Cambria Math"/>
              <a:cs typeface="Cambria Math"/>
            </a:endParaRPr>
          </a:p>
        </p:txBody>
      </p:sp>
      <p:sp>
        <p:nvSpPr>
          <p:cNvPr id="15" name="object 15"/>
          <p:cNvSpPr txBox="1"/>
          <p:nvPr/>
        </p:nvSpPr>
        <p:spPr>
          <a:xfrm>
            <a:off x="8629268" y="5253050"/>
            <a:ext cx="151130" cy="293370"/>
          </a:xfrm>
          <a:prstGeom prst="rect">
            <a:avLst/>
          </a:prstGeom>
        </p:spPr>
        <p:txBody>
          <a:bodyPr vert="horz" wrap="square" lIns="0" tIns="13335" rIns="0" bIns="0" rtlCol="0">
            <a:spAutoFit/>
          </a:bodyPr>
          <a:lstStyle/>
          <a:p>
            <a:pPr marL="12700">
              <a:lnSpc>
                <a:spcPct val="100000"/>
              </a:lnSpc>
              <a:spcBef>
                <a:spcPts val="105"/>
              </a:spcBef>
            </a:pPr>
            <a:r>
              <a:rPr sz="1750" spc="-50" dirty="0">
                <a:solidFill>
                  <a:srgbClr val="00AE50"/>
                </a:solidFill>
                <a:latin typeface="Cambria Math"/>
                <a:cs typeface="Cambria Math"/>
              </a:rPr>
              <a:t>𝜃</a:t>
            </a:r>
            <a:endParaRPr sz="1750">
              <a:latin typeface="Cambria Math"/>
              <a:cs typeface="Cambria Math"/>
            </a:endParaRPr>
          </a:p>
        </p:txBody>
      </p:sp>
      <p:sp>
        <p:nvSpPr>
          <p:cNvPr id="16" name="object 16"/>
          <p:cNvSpPr txBox="1"/>
          <p:nvPr/>
        </p:nvSpPr>
        <p:spPr>
          <a:xfrm>
            <a:off x="9382632" y="4998542"/>
            <a:ext cx="836294" cy="391795"/>
          </a:xfrm>
          <a:prstGeom prst="rect">
            <a:avLst/>
          </a:prstGeom>
        </p:spPr>
        <p:txBody>
          <a:bodyPr vert="horz" wrap="square" lIns="0" tIns="12700" rIns="0" bIns="0" rtlCol="0">
            <a:spAutoFit/>
          </a:bodyPr>
          <a:lstStyle/>
          <a:p>
            <a:pPr marL="38100">
              <a:lnSpc>
                <a:spcPct val="100000"/>
              </a:lnSpc>
              <a:spcBef>
                <a:spcPts val="100"/>
              </a:spcBef>
            </a:pPr>
            <a:r>
              <a:rPr sz="3600" baseline="-19675" dirty="0">
                <a:latin typeface="Cambria Math"/>
                <a:cs typeface="Cambria Math"/>
              </a:rPr>
              <a:t>&gt;</a:t>
            </a:r>
            <a:r>
              <a:rPr sz="3600" spc="209" baseline="-19675" dirty="0">
                <a:latin typeface="Cambria Math"/>
                <a:cs typeface="Cambria Math"/>
              </a:rPr>
              <a:t> </a:t>
            </a:r>
            <a:r>
              <a:rPr sz="3600" spc="-37" baseline="-19675" dirty="0">
                <a:solidFill>
                  <a:srgbClr val="C00000"/>
                </a:solidFill>
                <a:latin typeface="Cambria Math"/>
                <a:cs typeface="Cambria Math"/>
              </a:rPr>
              <a:t>𝑝</a:t>
            </a:r>
            <a:r>
              <a:rPr sz="1750" spc="-25" dirty="0">
                <a:solidFill>
                  <a:srgbClr val="C00000"/>
                </a:solidFill>
                <a:latin typeface="Cambria Math"/>
                <a:cs typeface="Cambria Math"/>
              </a:rPr>
              <a:t>𝑃𝑇</a:t>
            </a:r>
            <a:endParaRPr sz="1750">
              <a:latin typeface="Cambria Math"/>
              <a:cs typeface="Cambria Math"/>
            </a:endParaRPr>
          </a:p>
        </p:txBody>
      </p:sp>
      <p:sp>
        <p:nvSpPr>
          <p:cNvPr id="17" name="object 17"/>
          <p:cNvSpPr txBox="1"/>
          <p:nvPr/>
        </p:nvSpPr>
        <p:spPr>
          <a:xfrm>
            <a:off x="9049893" y="5108270"/>
            <a:ext cx="1443990" cy="391795"/>
          </a:xfrm>
          <a:prstGeom prst="rect">
            <a:avLst/>
          </a:prstGeom>
        </p:spPr>
        <p:txBody>
          <a:bodyPr vert="horz" wrap="square" lIns="0" tIns="12700" rIns="0" bIns="0" rtlCol="0">
            <a:spAutoFit/>
          </a:bodyPr>
          <a:lstStyle/>
          <a:p>
            <a:pPr marL="12700">
              <a:lnSpc>
                <a:spcPct val="100000"/>
              </a:lnSpc>
              <a:spcBef>
                <a:spcPts val="100"/>
              </a:spcBef>
              <a:tabLst>
                <a:tab pos="1289685" algn="l"/>
              </a:tabLst>
            </a:pPr>
            <a:r>
              <a:rPr sz="2400" spc="-50" dirty="0">
                <a:solidFill>
                  <a:srgbClr val="00AE50"/>
                </a:solidFill>
                <a:latin typeface="Cambria Math"/>
                <a:cs typeface="Cambria Math"/>
              </a:rPr>
              <a:t>𝑠</a:t>
            </a:r>
            <a:r>
              <a:rPr sz="2400" dirty="0">
                <a:solidFill>
                  <a:srgbClr val="00AE50"/>
                </a:solidFill>
                <a:latin typeface="Cambria Math"/>
                <a:cs typeface="Cambria Math"/>
              </a:rPr>
              <a:t>	</a:t>
            </a:r>
            <a:r>
              <a:rPr sz="2400" spc="-50" dirty="0">
                <a:solidFill>
                  <a:srgbClr val="C00000"/>
                </a:solidFill>
                <a:latin typeface="Cambria Math"/>
                <a:cs typeface="Cambria Math"/>
              </a:rPr>
              <a:t>𝑠</a:t>
            </a:r>
            <a:endParaRPr sz="2400">
              <a:latin typeface="Cambria Math"/>
              <a:cs typeface="Cambria Math"/>
            </a:endParaRPr>
          </a:p>
        </p:txBody>
      </p:sp>
      <p:sp>
        <p:nvSpPr>
          <p:cNvPr id="18" name="object 18"/>
          <p:cNvSpPr txBox="1"/>
          <p:nvPr/>
        </p:nvSpPr>
        <p:spPr>
          <a:xfrm>
            <a:off x="599033" y="1209097"/>
            <a:ext cx="11066780" cy="2639060"/>
          </a:xfrm>
          <a:prstGeom prst="rect">
            <a:avLst/>
          </a:prstGeom>
        </p:spPr>
        <p:txBody>
          <a:bodyPr vert="horz" wrap="square" lIns="0" tIns="92710" rIns="0" bIns="0" rtlCol="0">
            <a:spAutoFit/>
          </a:bodyPr>
          <a:lstStyle/>
          <a:p>
            <a:pPr marL="393065" indent="-342265">
              <a:lnSpc>
                <a:spcPct val="100000"/>
              </a:lnSpc>
              <a:spcBef>
                <a:spcPts val="730"/>
              </a:spcBef>
              <a:buClr>
                <a:srgbClr val="8A1515"/>
              </a:buClr>
              <a:buFont typeface="Times New Roman"/>
              <a:buChar char="•"/>
              <a:tabLst>
                <a:tab pos="393065" algn="l"/>
                <a:tab pos="393700" algn="l"/>
              </a:tabLst>
            </a:pPr>
            <a:r>
              <a:rPr sz="2400" dirty="0">
                <a:latin typeface="Calibri"/>
                <a:cs typeface="Calibri"/>
              </a:rPr>
              <a:t>Finally,</a:t>
            </a:r>
            <a:r>
              <a:rPr sz="2400" spc="-70" dirty="0">
                <a:latin typeface="Calibri"/>
                <a:cs typeface="Calibri"/>
              </a:rPr>
              <a:t> </a:t>
            </a:r>
            <a:r>
              <a:rPr sz="2400" dirty="0">
                <a:latin typeface="Calibri"/>
                <a:cs typeface="Calibri"/>
              </a:rPr>
              <a:t>we</a:t>
            </a:r>
            <a:r>
              <a:rPr sz="2400" spc="-35" dirty="0">
                <a:latin typeface="Calibri"/>
                <a:cs typeface="Calibri"/>
              </a:rPr>
              <a:t> </a:t>
            </a:r>
            <a:r>
              <a:rPr sz="2400" dirty="0">
                <a:latin typeface="Calibri"/>
                <a:cs typeface="Calibri"/>
              </a:rPr>
              <a:t>have everything</a:t>
            </a:r>
            <a:r>
              <a:rPr sz="2400" spc="-40" dirty="0">
                <a:latin typeface="Calibri"/>
                <a:cs typeface="Calibri"/>
              </a:rPr>
              <a:t> </a:t>
            </a:r>
            <a:r>
              <a:rPr sz="2400" dirty="0">
                <a:latin typeface="Calibri"/>
                <a:cs typeface="Calibri"/>
              </a:rPr>
              <a:t>we</a:t>
            </a:r>
            <a:r>
              <a:rPr sz="2400" spc="-5" dirty="0">
                <a:latin typeface="Calibri"/>
                <a:cs typeface="Calibri"/>
              </a:rPr>
              <a:t> </a:t>
            </a:r>
            <a:r>
              <a:rPr sz="2400" spc="-10" dirty="0">
                <a:latin typeface="Calibri"/>
                <a:cs typeface="Calibri"/>
              </a:rPr>
              <a:t>need:</a:t>
            </a:r>
            <a:endParaRPr sz="2400">
              <a:latin typeface="Calibri"/>
              <a:cs typeface="Calibri"/>
            </a:endParaRPr>
          </a:p>
          <a:p>
            <a:pPr marL="736600" lvl="1" indent="-229235">
              <a:lnSpc>
                <a:spcPct val="100000"/>
              </a:lnSpc>
              <a:spcBef>
                <a:spcPts val="625"/>
              </a:spcBef>
              <a:buClr>
                <a:srgbClr val="007A92"/>
              </a:buClr>
              <a:buFont typeface="Times New Roman"/>
              <a:buChar char="•"/>
              <a:tabLst>
                <a:tab pos="737235" algn="l"/>
              </a:tabLst>
            </a:pPr>
            <a:r>
              <a:rPr sz="2400" dirty="0">
                <a:latin typeface="Calibri"/>
                <a:cs typeface="Calibri"/>
              </a:rPr>
              <a:t>A</a:t>
            </a:r>
            <a:r>
              <a:rPr sz="2400" spc="-10" dirty="0">
                <a:latin typeface="Calibri"/>
                <a:cs typeface="Calibri"/>
              </a:rPr>
              <a:t> </a:t>
            </a:r>
            <a:r>
              <a:rPr sz="2400" dirty="0">
                <a:latin typeface="Calibri"/>
                <a:cs typeface="Calibri"/>
              </a:rPr>
              <a:t>pretrained</a:t>
            </a:r>
            <a:r>
              <a:rPr sz="2400" spc="20" dirty="0">
                <a:latin typeface="Calibri"/>
                <a:cs typeface="Calibri"/>
              </a:rPr>
              <a:t> </a:t>
            </a:r>
            <a:r>
              <a:rPr sz="2400" dirty="0">
                <a:latin typeface="Calibri"/>
                <a:cs typeface="Calibri"/>
              </a:rPr>
              <a:t>(possibly</a:t>
            </a:r>
            <a:r>
              <a:rPr sz="2400" spc="-5" dirty="0">
                <a:latin typeface="Calibri"/>
                <a:cs typeface="Calibri"/>
              </a:rPr>
              <a:t> </a:t>
            </a:r>
            <a:r>
              <a:rPr sz="2400" spc="-20" dirty="0">
                <a:latin typeface="Calibri"/>
                <a:cs typeface="Calibri"/>
              </a:rPr>
              <a:t>instruction-</a:t>
            </a:r>
            <a:r>
              <a:rPr sz="2400" dirty="0">
                <a:latin typeface="Calibri"/>
                <a:cs typeface="Calibri"/>
              </a:rPr>
              <a:t>finetuned)</a:t>
            </a:r>
            <a:r>
              <a:rPr sz="2400" spc="35" dirty="0">
                <a:latin typeface="Calibri"/>
                <a:cs typeface="Calibri"/>
              </a:rPr>
              <a:t> </a:t>
            </a:r>
            <a:r>
              <a:rPr sz="2400" dirty="0">
                <a:latin typeface="Calibri"/>
                <a:cs typeface="Calibri"/>
              </a:rPr>
              <a:t>LM</a:t>
            </a:r>
            <a:r>
              <a:rPr sz="2400" spc="15" dirty="0">
                <a:latin typeface="Calibri"/>
                <a:cs typeface="Calibri"/>
              </a:rPr>
              <a:t> </a:t>
            </a:r>
            <a:r>
              <a:rPr sz="2400" spc="-10" dirty="0">
                <a:solidFill>
                  <a:srgbClr val="C00000"/>
                </a:solidFill>
                <a:latin typeface="Cambria Math"/>
                <a:cs typeface="Cambria Math"/>
              </a:rPr>
              <a:t>𝑝</a:t>
            </a:r>
            <a:r>
              <a:rPr sz="2625" spc="-15" baseline="23809" dirty="0">
                <a:solidFill>
                  <a:srgbClr val="C00000"/>
                </a:solidFill>
                <a:latin typeface="Cambria Math"/>
                <a:cs typeface="Cambria Math"/>
              </a:rPr>
              <a:t>𝑃𝑇</a:t>
            </a:r>
            <a:r>
              <a:rPr sz="2400" spc="-10" dirty="0">
                <a:solidFill>
                  <a:srgbClr val="C00000"/>
                </a:solidFill>
                <a:latin typeface="Cambria Math"/>
                <a:cs typeface="Cambria Math"/>
              </a:rPr>
              <a:t>(𝑠)</a:t>
            </a:r>
            <a:endParaRPr sz="2400">
              <a:latin typeface="Cambria Math"/>
              <a:cs typeface="Cambria Math"/>
            </a:endParaRPr>
          </a:p>
          <a:p>
            <a:pPr marL="736600" marR="55880" lvl="1" indent="-229235">
              <a:lnSpc>
                <a:spcPct val="107900"/>
              </a:lnSpc>
              <a:spcBef>
                <a:spcPts val="240"/>
              </a:spcBef>
              <a:buClr>
                <a:srgbClr val="007A92"/>
              </a:buClr>
              <a:buFont typeface="Times New Roman"/>
              <a:buChar char="•"/>
              <a:tabLst>
                <a:tab pos="737235" algn="l"/>
              </a:tabLst>
            </a:pPr>
            <a:r>
              <a:rPr sz="2400" dirty="0">
                <a:latin typeface="Calibri"/>
                <a:cs typeface="Calibri"/>
              </a:rPr>
              <a:t>A</a:t>
            </a:r>
            <a:r>
              <a:rPr sz="2400" spc="-25" dirty="0">
                <a:latin typeface="Calibri"/>
                <a:cs typeface="Calibri"/>
              </a:rPr>
              <a:t> </a:t>
            </a:r>
            <a:r>
              <a:rPr sz="2400" dirty="0">
                <a:latin typeface="Calibri"/>
                <a:cs typeface="Calibri"/>
              </a:rPr>
              <a:t>reward</a:t>
            </a:r>
            <a:r>
              <a:rPr sz="2400" spc="-20" dirty="0">
                <a:latin typeface="Calibri"/>
                <a:cs typeface="Calibri"/>
              </a:rPr>
              <a:t> </a:t>
            </a:r>
            <a:r>
              <a:rPr sz="2400" dirty="0">
                <a:latin typeface="Calibri"/>
                <a:cs typeface="Calibri"/>
              </a:rPr>
              <a:t>model</a:t>
            </a:r>
            <a:r>
              <a:rPr sz="2400" spc="-40" dirty="0">
                <a:latin typeface="Calibri"/>
                <a:cs typeface="Calibri"/>
              </a:rPr>
              <a:t> </a:t>
            </a:r>
            <a:r>
              <a:rPr sz="2400" dirty="0">
                <a:solidFill>
                  <a:srgbClr val="6E2E9F"/>
                </a:solidFill>
                <a:latin typeface="Cambria Math"/>
                <a:cs typeface="Cambria Math"/>
              </a:rPr>
              <a:t>𝑅𝑀</a:t>
            </a:r>
            <a:r>
              <a:rPr sz="2625" baseline="-12698" dirty="0">
                <a:solidFill>
                  <a:srgbClr val="6E2E9F"/>
                </a:solidFill>
                <a:latin typeface="Cambria Math"/>
                <a:cs typeface="Cambria Math"/>
              </a:rPr>
              <a:t>𝜙</a:t>
            </a:r>
            <a:r>
              <a:rPr sz="2400" dirty="0">
                <a:solidFill>
                  <a:srgbClr val="6E2E9F"/>
                </a:solidFill>
                <a:latin typeface="Cambria Math"/>
                <a:cs typeface="Cambria Math"/>
              </a:rPr>
              <a:t>(𝑠) </a:t>
            </a:r>
            <a:r>
              <a:rPr sz="2400" dirty="0">
                <a:latin typeface="Calibri"/>
                <a:cs typeface="Calibri"/>
              </a:rPr>
              <a:t>that</a:t>
            </a:r>
            <a:r>
              <a:rPr sz="2400" spc="-20" dirty="0">
                <a:latin typeface="Calibri"/>
                <a:cs typeface="Calibri"/>
              </a:rPr>
              <a:t> </a:t>
            </a:r>
            <a:r>
              <a:rPr sz="2400" dirty="0">
                <a:latin typeface="Calibri"/>
                <a:cs typeface="Calibri"/>
              </a:rPr>
              <a:t>produces</a:t>
            </a:r>
            <a:r>
              <a:rPr sz="2400" spc="-15" dirty="0">
                <a:latin typeface="Calibri"/>
                <a:cs typeface="Calibri"/>
              </a:rPr>
              <a:t> </a:t>
            </a:r>
            <a:r>
              <a:rPr sz="2400" dirty="0">
                <a:latin typeface="Calibri"/>
                <a:cs typeface="Calibri"/>
              </a:rPr>
              <a:t>scalar</a:t>
            </a:r>
            <a:r>
              <a:rPr sz="2400" spc="-40" dirty="0">
                <a:latin typeface="Calibri"/>
                <a:cs typeface="Calibri"/>
              </a:rPr>
              <a:t> </a:t>
            </a:r>
            <a:r>
              <a:rPr sz="2400" dirty="0">
                <a:latin typeface="Calibri"/>
                <a:cs typeface="Calibri"/>
              </a:rPr>
              <a:t>rewards</a:t>
            </a:r>
            <a:r>
              <a:rPr sz="2400" spc="-25" dirty="0">
                <a:latin typeface="Calibri"/>
                <a:cs typeface="Calibri"/>
              </a:rPr>
              <a:t> </a:t>
            </a:r>
            <a:r>
              <a:rPr sz="2400" dirty="0">
                <a:latin typeface="Calibri"/>
                <a:cs typeface="Calibri"/>
              </a:rPr>
              <a:t>for</a:t>
            </a:r>
            <a:r>
              <a:rPr sz="2400" spc="-10" dirty="0">
                <a:latin typeface="Calibri"/>
                <a:cs typeface="Calibri"/>
              </a:rPr>
              <a:t> </a:t>
            </a:r>
            <a:r>
              <a:rPr sz="2400" dirty="0">
                <a:latin typeface="Calibri"/>
                <a:cs typeface="Calibri"/>
              </a:rPr>
              <a:t>LM</a:t>
            </a:r>
            <a:r>
              <a:rPr sz="2400" spc="-15" dirty="0">
                <a:latin typeface="Calibri"/>
                <a:cs typeface="Calibri"/>
              </a:rPr>
              <a:t> </a:t>
            </a:r>
            <a:r>
              <a:rPr sz="2400" dirty="0">
                <a:latin typeface="Calibri"/>
                <a:cs typeface="Calibri"/>
              </a:rPr>
              <a:t>outputs,</a:t>
            </a:r>
            <a:r>
              <a:rPr sz="2400" spc="-10" dirty="0">
                <a:latin typeface="Calibri"/>
                <a:cs typeface="Calibri"/>
              </a:rPr>
              <a:t> </a:t>
            </a:r>
            <a:r>
              <a:rPr sz="2400" dirty="0">
                <a:latin typeface="Calibri"/>
                <a:cs typeface="Calibri"/>
              </a:rPr>
              <a:t>trained</a:t>
            </a:r>
            <a:r>
              <a:rPr sz="2400" spc="-30" dirty="0">
                <a:latin typeface="Calibri"/>
                <a:cs typeface="Calibri"/>
              </a:rPr>
              <a:t> </a:t>
            </a:r>
            <a:r>
              <a:rPr sz="2400" dirty="0">
                <a:latin typeface="Calibri"/>
                <a:cs typeface="Calibri"/>
              </a:rPr>
              <a:t>on</a:t>
            </a:r>
            <a:r>
              <a:rPr sz="2400" spc="5" dirty="0">
                <a:latin typeface="Calibri"/>
                <a:cs typeface="Calibri"/>
              </a:rPr>
              <a:t> </a:t>
            </a:r>
            <a:r>
              <a:rPr sz="2400" spc="-50" dirty="0">
                <a:latin typeface="Calibri"/>
                <a:cs typeface="Calibri"/>
              </a:rPr>
              <a:t>a </a:t>
            </a:r>
            <a:r>
              <a:rPr sz="2400" dirty="0">
                <a:latin typeface="Calibri"/>
                <a:cs typeface="Calibri"/>
              </a:rPr>
              <a:t>dataset</a:t>
            </a:r>
            <a:r>
              <a:rPr sz="2400" spc="-65" dirty="0">
                <a:latin typeface="Calibri"/>
                <a:cs typeface="Calibri"/>
              </a:rPr>
              <a:t> </a:t>
            </a:r>
            <a:r>
              <a:rPr sz="2400" dirty="0">
                <a:latin typeface="Calibri"/>
                <a:cs typeface="Calibri"/>
              </a:rPr>
              <a:t>of</a:t>
            </a:r>
            <a:r>
              <a:rPr sz="2400" spc="-40" dirty="0">
                <a:latin typeface="Calibri"/>
                <a:cs typeface="Calibri"/>
              </a:rPr>
              <a:t> </a:t>
            </a:r>
            <a:r>
              <a:rPr sz="2400" dirty="0">
                <a:latin typeface="Calibri"/>
                <a:cs typeface="Calibri"/>
              </a:rPr>
              <a:t>human</a:t>
            </a:r>
            <a:r>
              <a:rPr sz="2400" spc="-55" dirty="0">
                <a:latin typeface="Calibri"/>
                <a:cs typeface="Calibri"/>
              </a:rPr>
              <a:t> </a:t>
            </a:r>
            <a:r>
              <a:rPr sz="2400" spc="-10" dirty="0">
                <a:latin typeface="Calibri"/>
                <a:cs typeface="Calibri"/>
              </a:rPr>
              <a:t>comparisons</a:t>
            </a:r>
            <a:endParaRPr sz="2400">
              <a:latin typeface="Calibri"/>
              <a:cs typeface="Calibri"/>
            </a:endParaRPr>
          </a:p>
          <a:p>
            <a:pPr marL="736600" lvl="1" indent="-229235">
              <a:lnSpc>
                <a:spcPct val="100000"/>
              </a:lnSpc>
              <a:spcBef>
                <a:spcPts val="745"/>
              </a:spcBef>
              <a:buClr>
                <a:srgbClr val="007A92"/>
              </a:buClr>
              <a:buFont typeface="Times New Roman"/>
              <a:buChar char="•"/>
              <a:tabLst>
                <a:tab pos="737235" algn="l"/>
              </a:tabLst>
            </a:pPr>
            <a:r>
              <a:rPr sz="2400" dirty="0">
                <a:latin typeface="Calibri"/>
                <a:cs typeface="Calibri"/>
              </a:rPr>
              <a:t>A</a:t>
            </a:r>
            <a:r>
              <a:rPr sz="2400" spc="-65" dirty="0">
                <a:latin typeface="Calibri"/>
                <a:cs typeface="Calibri"/>
              </a:rPr>
              <a:t> </a:t>
            </a:r>
            <a:r>
              <a:rPr sz="2400" dirty="0">
                <a:latin typeface="Calibri"/>
                <a:cs typeface="Calibri"/>
              </a:rPr>
              <a:t>method</a:t>
            </a:r>
            <a:r>
              <a:rPr sz="2400" spc="-10" dirty="0">
                <a:latin typeface="Calibri"/>
                <a:cs typeface="Calibri"/>
              </a:rPr>
              <a:t> </a:t>
            </a:r>
            <a:r>
              <a:rPr sz="2400" dirty="0">
                <a:latin typeface="Calibri"/>
                <a:cs typeface="Calibri"/>
              </a:rPr>
              <a:t>for</a:t>
            </a:r>
            <a:r>
              <a:rPr sz="2400" spc="-20" dirty="0">
                <a:latin typeface="Calibri"/>
                <a:cs typeface="Calibri"/>
              </a:rPr>
              <a:t> </a:t>
            </a:r>
            <a:r>
              <a:rPr sz="2400" dirty="0">
                <a:latin typeface="Calibri"/>
                <a:cs typeface="Calibri"/>
              </a:rPr>
              <a:t>optimizing</a:t>
            </a:r>
            <a:r>
              <a:rPr sz="2400" spc="-45" dirty="0">
                <a:latin typeface="Calibri"/>
                <a:cs typeface="Calibri"/>
              </a:rPr>
              <a:t> </a:t>
            </a:r>
            <a:r>
              <a:rPr sz="2400" dirty="0">
                <a:latin typeface="Calibri"/>
                <a:cs typeface="Calibri"/>
              </a:rPr>
              <a:t>LM</a:t>
            </a:r>
            <a:r>
              <a:rPr sz="2400" spc="-20" dirty="0">
                <a:latin typeface="Calibri"/>
                <a:cs typeface="Calibri"/>
              </a:rPr>
              <a:t> </a:t>
            </a:r>
            <a:r>
              <a:rPr sz="2400" dirty="0">
                <a:latin typeface="Calibri"/>
                <a:cs typeface="Calibri"/>
              </a:rPr>
              <a:t>parameters</a:t>
            </a:r>
            <a:r>
              <a:rPr sz="2400" spc="-50" dirty="0">
                <a:latin typeface="Calibri"/>
                <a:cs typeface="Calibri"/>
              </a:rPr>
              <a:t> </a:t>
            </a:r>
            <a:r>
              <a:rPr sz="2400" dirty="0">
                <a:latin typeface="Calibri"/>
                <a:cs typeface="Calibri"/>
              </a:rPr>
              <a:t>towards</a:t>
            </a:r>
            <a:r>
              <a:rPr sz="2400" spc="-20" dirty="0">
                <a:latin typeface="Calibri"/>
                <a:cs typeface="Calibri"/>
              </a:rPr>
              <a:t> </a:t>
            </a:r>
            <a:r>
              <a:rPr sz="2400" dirty="0">
                <a:latin typeface="Calibri"/>
                <a:cs typeface="Calibri"/>
              </a:rPr>
              <a:t>an</a:t>
            </a:r>
            <a:r>
              <a:rPr sz="2400" spc="-25" dirty="0">
                <a:latin typeface="Calibri"/>
                <a:cs typeface="Calibri"/>
              </a:rPr>
              <a:t> </a:t>
            </a:r>
            <a:r>
              <a:rPr sz="2400" dirty="0">
                <a:latin typeface="Calibri"/>
                <a:cs typeface="Calibri"/>
              </a:rPr>
              <a:t>arbitrary</a:t>
            </a:r>
            <a:r>
              <a:rPr sz="2400" spc="-40" dirty="0">
                <a:latin typeface="Calibri"/>
                <a:cs typeface="Calibri"/>
              </a:rPr>
              <a:t> </a:t>
            </a:r>
            <a:r>
              <a:rPr sz="2400" dirty="0">
                <a:latin typeface="Calibri"/>
                <a:cs typeface="Calibri"/>
              </a:rPr>
              <a:t>reward</a:t>
            </a:r>
            <a:r>
              <a:rPr sz="2400" spc="-25" dirty="0">
                <a:latin typeface="Calibri"/>
                <a:cs typeface="Calibri"/>
              </a:rPr>
              <a:t> </a:t>
            </a:r>
            <a:r>
              <a:rPr sz="2400" spc="-10" dirty="0">
                <a:latin typeface="Calibri"/>
                <a:cs typeface="Calibri"/>
              </a:rPr>
              <a:t>function.</a:t>
            </a:r>
            <a:endParaRPr sz="2400">
              <a:latin typeface="Calibri"/>
              <a:cs typeface="Calibri"/>
            </a:endParaRPr>
          </a:p>
          <a:p>
            <a:pPr marL="393065" indent="-342265">
              <a:lnSpc>
                <a:spcPct val="100000"/>
              </a:lnSpc>
              <a:spcBef>
                <a:spcPts val="600"/>
              </a:spcBef>
              <a:buClr>
                <a:srgbClr val="8A1515"/>
              </a:buClr>
              <a:buFont typeface="Times New Roman"/>
              <a:buChar char="•"/>
              <a:tabLst>
                <a:tab pos="393065" algn="l"/>
                <a:tab pos="393700" algn="l"/>
              </a:tabLst>
            </a:pPr>
            <a:r>
              <a:rPr sz="2400" dirty="0">
                <a:latin typeface="Calibri"/>
                <a:cs typeface="Calibri"/>
              </a:rPr>
              <a:t>Now</a:t>
            </a:r>
            <a:r>
              <a:rPr sz="2400" spc="-25" dirty="0">
                <a:latin typeface="Calibri"/>
                <a:cs typeface="Calibri"/>
              </a:rPr>
              <a:t> </a:t>
            </a:r>
            <a:r>
              <a:rPr sz="2400" dirty="0">
                <a:latin typeface="Calibri"/>
                <a:cs typeface="Calibri"/>
              </a:rPr>
              <a:t>to</a:t>
            </a:r>
            <a:r>
              <a:rPr sz="2400" spc="-35" dirty="0">
                <a:latin typeface="Calibri"/>
                <a:cs typeface="Calibri"/>
              </a:rPr>
              <a:t> </a:t>
            </a:r>
            <a:r>
              <a:rPr sz="2400" dirty="0">
                <a:latin typeface="Calibri"/>
                <a:cs typeface="Calibri"/>
              </a:rPr>
              <a:t>do</a:t>
            </a:r>
            <a:r>
              <a:rPr sz="2400" spc="-30" dirty="0">
                <a:latin typeface="Calibri"/>
                <a:cs typeface="Calibri"/>
              </a:rPr>
              <a:t> </a:t>
            </a:r>
            <a:r>
              <a:rPr sz="2400" spc="-10" dirty="0">
                <a:latin typeface="Calibri"/>
                <a:cs typeface="Calibri"/>
              </a:rPr>
              <a:t>RLHF:</a:t>
            </a:r>
            <a:endParaRPr sz="2400">
              <a:latin typeface="Calibri"/>
              <a:cs typeface="Calibri"/>
            </a:endParaRPr>
          </a:p>
        </p:txBody>
      </p:sp>
      <p:sp>
        <p:nvSpPr>
          <p:cNvPr id="19" name="object 19"/>
          <p:cNvSpPr txBox="1"/>
          <p:nvPr/>
        </p:nvSpPr>
        <p:spPr>
          <a:xfrm>
            <a:off x="1069238" y="3922217"/>
            <a:ext cx="10539730" cy="391795"/>
          </a:xfrm>
          <a:prstGeom prst="rect">
            <a:avLst/>
          </a:prstGeom>
        </p:spPr>
        <p:txBody>
          <a:bodyPr vert="horz" wrap="square" lIns="0" tIns="12700" rIns="0" bIns="0" rtlCol="0">
            <a:spAutoFit/>
          </a:bodyPr>
          <a:lstStyle/>
          <a:p>
            <a:pPr marL="266700" indent="-229235">
              <a:lnSpc>
                <a:spcPct val="100000"/>
              </a:lnSpc>
              <a:spcBef>
                <a:spcPts val="100"/>
              </a:spcBef>
              <a:buClr>
                <a:srgbClr val="007A92"/>
              </a:buClr>
              <a:buFont typeface="Times New Roman"/>
              <a:buChar char="•"/>
              <a:tabLst>
                <a:tab pos="267335" algn="l"/>
              </a:tabLst>
            </a:pPr>
            <a:r>
              <a:rPr sz="2400" dirty="0">
                <a:latin typeface="Calibri"/>
                <a:cs typeface="Calibri"/>
              </a:rPr>
              <a:t>Initialize</a:t>
            </a:r>
            <a:r>
              <a:rPr sz="2400" spc="-30" dirty="0">
                <a:latin typeface="Calibri"/>
                <a:cs typeface="Calibri"/>
              </a:rPr>
              <a:t> </a:t>
            </a:r>
            <a:r>
              <a:rPr sz="2400" dirty="0">
                <a:latin typeface="Calibri"/>
                <a:cs typeface="Calibri"/>
              </a:rPr>
              <a:t>a</a:t>
            </a:r>
            <a:r>
              <a:rPr sz="2400" spc="-5" dirty="0">
                <a:latin typeface="Calibri"/>
                <a:cs typeface="Calibri"/>
              </a:rPr>
              <a:t> </a:t>
            </a:r>
            <a:r>
              <a:rPr sz="2400" dirty="0">
                <a:latin typeface="Calibri"/>
                <a:cs typeface="Calibri"/>
              </a:rPr>
              <a:t>copy</a:t>
            </a:r>
            <a:r>
              <a:rPr sz="2400" spc="-20" dirty="0">
                <a:latin typeface="Calibri"/>
                <a:cs typeface="Calibri"/>
              </a:rPr>
              <a:t> </a:t>
            </a:r>
            <a:r>
              <a:rPr sz="2400" dirty="0">
                <a:latin typeface="Calibri"/>
                <a:cs typeface="Calibri"/>
              </a:rPr>
              <a:t>of</a:t>
            </a:r>
            <a:r>
              <a:rPr sz="2400" spc="5" dirty="0">
                <a:latin typeface="Calibri"/>
                <a:cs typeface="Calibri"/>
              </a:rPr>
              <a:t> </a:t>
            </a:r>
            <a:r>
              <a:rPr sz="2400" dirty="0">
                <a:latin typeface="Calibri"/>
                <a:cs typeface="Calibri"/>
              </a:rPr>
              <a:t>the</a:t>
            </a:r>
            <a:r>
              <a:rPr sz="2400" spc="10" dirty="0">
                <a:latin typeface="Calibri"/>
                <a:cs typeface="Calibri"/>
              </a:rPr>
              <a:t> </a:t>
            </a:r>
            <a:r>
              <a:rPr sz="2400" dirty="0">
                <a:latin typeface="Calibri"/>
                <a:cs typeface="Calibri"/>
              </a:rPr>
              <a:t>model</a:t>
            </a:r>
            <a:r>
              <a:rPr sz="2400" spc="-15" dirty="0">
                <a:latin typeface="Calibri"/>
                <a:cs typeface="Calibri"/>
              </a:rPr>
              <a:t> </a:t>
            </a:r>
            <a:r>
              <a:rPr sz="2400" dirty="0">
                <a:solidFill>
                  <a:srgbClr val="00AE50"/>
                </a:solidFill>
                <a:latin typeface="Cambria Math"/>
                <a:cs typeface="Cambria Math"/>
              </a:rPr>
              <a:t>𝑝</a:t>
            </a:r>
            <a:r>
              <a:rPr sz="2625" baseline="26984" dirty="0">
                <a:solidFill>
                  <a:srgbClr val="00AE50"/>
                </a:solidFill>
                <a:latin typeface="Cambria Math"/>
                <a:cs typeface="Cambria Math"/>
              </a:rPr>
              <a:t>𝑅𝐿</a:t>
            </a:r>
            <a:r>
              <a:rPr sz="2400" dirty="0">
                <a:solidFill>
                  <a:srgbClr val="00AE50"/>
                </a:solidFill>
                <a:latin typeface="Cambria Math"/>
                <a:cs typeface="Cambria Math"/>
              </a:rPr>
              <a:t>(𝑠)</a:t>
            </a:r>
            <a:r>
              <a:rPr sz="2400" spc="65" dirty="0">
                <a:solidFill>
                  <a:srgbClr val="00AE50"/>
                </a:solidFill>
                <a:latin typeface="Cambria Math"/>
                <a:cs typeface="Cambria Math"/>
              </a:rPr>
              <a:t> </a:t>
            </a:r>
            <a:r>
              <a:rPr sz="2400" dirty="0">
                <a:latin typeface="Calibri"/>
                <a:cs typeface="Calibri"/>
              </a:rPr>
              <a:t>,</a:t>
            </a:r>
            <a:r>
              <a:rPr sz="2400" spc="15" dirty="0">
                <a:latin typeface="Calibri"/>
                <a:cs typeface="Calibri"/>
              </a:rPr>
              <a:t> </a:t>
            </a:r>
            <a:r>
              <a:rPr sz="2400" dirty="0">
                <a:latin typeface="Calibri"/>
                <a:cs typeface="Calibri"/>
              </a:rPr>
              <a:t>with</a:t>
            </a:r>
            <a:r>
              <a:rPr sz="2400" spc="-35" dirty="0">
                <a:latin typeface="Calibri"/>
                <a:cs typeface="Calibri"/>
              </a:rPr>
              <a:t> </a:t>
            </a:r>
            <a:r>
              <a:rPr sz="2400" dirty="0">
                <a:latin typeface="Calibri"/>
                <a:cs typeface="Calibri"/>
              </a:rPr>
              <a:t>parameters</a:t>
            </a:r>
            <a:r>
              <a:rPr sz="2400" spc="-15" dirty="0">
                <a:latin typeface="Calibri"/>
                <a:cs typeface="Calibri"/>
              </a:rPr>
              <a:t> </a:t>
            </a:r>
            <a:r>
              <a:rPr sz="2400" dirty="0">
                <a:solidFill>
                  <a:srgbClr val="00AE50"/>
                </a:solidFill>
                <a:latin typeface="Cambria Math"/>
                <a:cs typeface="Cambria Math"/>
              </a:rPr>
              <a:t>𝜃</a:t>
            </a:r>
            <a:r>
              <a:rPr sz="2400" spc="70" dirty="0">
                <a:solidFill>
                  <a:srgbClr val="00AE50"/>
                </a:solidFill>
                <a:latin typeface="Cambria Math"/>
                <a:cs typeface="Cambria Math"/>
              </a:rPr>
              <a:t> </a:t>
            </a:r>
            <a:r>
              <a:rPr sz="2400" dirty="0">
                <a:latin typeface="Calibri"/>
                <a:cs typeface="Calibri"/>
              </a:rPr>
              <a:t>we</a:t>
            </a:r>
            <a:r>
              <a:rPr sz="2400" spc="10" dirty="0">
                <a:latin typeface="Calibri"/>
                <a:cs typeface="Calibri"/>
              </a:rPr>
              <a:t> </a:t>
            </a:r>
            <a:r>
              <a:rPr sz="2400" dirty="0">
                <a:latin typeface="Calibri"/>
                <a:cs typeface="Calibri"/>
              </a:rPr>
              <a:t>would</a:t>
            </a:r>
            <a:r>
              <a:rPr sz="2400" spc="-10" dirty="0">
                <a:latin typeface="Calibri"/>
                <a:cs typeface="Calibri"/>
              </a:rPr>
              <a:t> </a:t>
            </a:r>
            <a:r>
              <a:rPr sz="2400" dirty="0">
                <a:latin typeface="Calibri"/>
                <a:cs typeface="Calibri"/>
              </a:rPr>
              <a:t>like</a:t>
            </a:r>
            <a:r>
              <a:rPr sz="2400" spc="-15" dirty="0">
                <a:latin typeface="Calibri"/>
                <a:cs typeface="Calibri"/>
              </a:rPr>
              <a:t> </a:t>
            </a:r>
            <a:r>
              <a:rPr sz="2400" dirty="0">
                <a:latin typeface="Calibri"/>
                <a:cs typeface="Calibri"/>
              </a:rPr>
              <a:t>to </a:t>
            </a:r>
            <a:r>
              <a:rPr sz="2400" spc="-10" dirty="0">
                <a:latin typeface="Calibri"/>
                <a:cs typeface="Calibri"/>
              </a:rPr>
              <a:t>optimize</a:t>
            </a:r>
            <a:endParaRPr sz="2400">
              <a:latin typeface="Calibri"/>
              <a:cs typeface="Calibri"/>
            </a:endParaRPr>
          </a:p>
        </p:txBody>
      </p:sp>
      <p:sp>
        <p:nvSpPr>
          <p:cNvPr id="20" name="object 20"/>
          <p:cNvSpPr txBox="1"/>
          <p:nvPr/>
        </p:nvSpPr>
        <p:spPr>
          <a:xfrm>
            <a:off x="1094333" y="4092905"/>
            <a:ext cx="5069840" cy="659130"/>
          </a:xfrm>
          <a:prstGeom prst="rect">
            <a:avLst/>
          </a:prstGeom>
        </p:spPr>
        <p:txBody>
          <a:bodyPr vert="horz" wrap="square" lIns="0" tIns="13335" rIns="0" bIns="0" rtlCol="0">
            <a:spAutoFit/>
          </a:bodyPr>
          <a:lstStyle/>
          <a:p>
            <a:pPr marR="883285" algn="r">
              <a:lnSpc>
                <a:spcPct val="100000"/>
              </a:lnSpc>
              <a:spcBef>
                <a:spcPts val="105"/>
              </a:spcBef>
            </a:pPr>
            <a:r>
              <a:rPr sz="1750" spc="-50" dirty="0">
                <a:solidFill>
                  <a:srgbClr val="00AE50"/>
                </a:solidFill>
                <a:latin typeface="Cambria Math"/>
                <a:cs typeface="Cambria Math"/>
              </a:rPr>
              <a:t>𝜃</a:t>
            </a:r>
            <a:endParaRPr sz="1750">
              <a:latin typeface="Cambria Math"/>
              <a:cs typeface="Cambria Math"/>
            </a:endParaRPr>
          </a:p>
          <a:p>
            <a:pPr marL="241300" indent="-229235">
              <a:lnSpc>
                <a:spcPct val="100000"/>
              </a:lnSpc>
              <a:buClr>
                <a:srgbClr val="007A92"/>
              </a:buClr>
              <a:buFont typeface="Times New Roman"/>
              <a:buChar char="•"/>
              <a:tabLst>
                <a:tab pos="241935" algn="l"/>
              </a:tabLst>
            </a:pPr>
            <a:r>
              <a:rPr sz="2400" dirty="0">
                <a:latin typeface="Calibri"/>
                <a:cs typeface="Calibri"/>
              </a:rPr>
              <a:t>Optimize</a:t>
            </a:r>
            <a:r>
              <a:rPr sz="2400" spc="-50" dirty="0">
                <a:latin typeface="Calibri"/>
                <a:cs typeface="Calibri"/>
              </a:rPr>
              <a:t> </a:t>
            </a:r>
            <a:r>
              <a:rPr sz="2400" dirty="0">
                <a:latin typeface="Calibri"/>
                <a:cs typeface="Calibri"/>
              </a:rPr>
              <a:t>the</a:t>
            </a:r>
            <a:r>
              <a:rPr sz="2400" spc="-15" dirty="0">
                <a:latin typeface="Calibri"/>
                <a:cs typeface="Calibri"/>
              </a:rPr>
              <a:t> </a:t>
            </a:r>
            <a:r>
              <a:rPr sz="2400" dirty="0">
                <a:latin typeface="Calibri"/>
                <a:cs typeface="Calibri"/>
              </a:rPr>
              <a:t>following</a:t>
            </a:r>
            <a:r>
              <a:rPr sz="2400" spc="-40" dirty="0">
                <a:latin typeface="Calibri"/>
                <a:cs typeface="Calibri"/>
              </a:rPr>
              <a:t> </a:t>
            </a:r>
            <a:r>
              <a:rPr sz="2400" dirty="0">
                <a:latin typeface="Calibri"/>
                <a:cs typeface="Calibri"/>
              </a:rPr>
              <a:t>reward</a:t>
            </a:r>
            <a:r>
              <a:rPr sz="2400" spc="-30" dirty="0">
                <a:latin typeface="Calibri"/>
                <a:cs typeface="Calibri"/>
              </a:rPr>
              <a:t> </a:t>
            </a:r>
            <a:r>
              <a:rPr sz="2400" dirty="0">
                <a:latin typeface="Calibri"/>
                <a:cs typeface="Calibri"/>
              </a:rPr>
              <a:t>with</a:t>
            </a:r>
            <a:r>
              <a:rPr sz="2400" spc="-45" dirty="0">
                <a:latin typeface="Calibri"/>
                <a:cs typeface="Calibri"/>
              </a:rPr>
              <a:t> </a:t>
            </a:r>
            <a:r>
              <a:rPr sz="2400" spc="-25" dirty="0">
                <a:latin typeface="Calibri"/>
                <a:cs typeface="Calibri"/>
              </a:rPr>
              <a:t>RL:</a:t>
            </a:r>
            <a:endParaRPr sz="2400">
              <a:latin typeface="Calibri"/>
              <a:cs typeface="Calibri"/>
            </a:endParaRPr>
          </a:p>
        </p:txBody>
      </p:sp>
      <p:sp>
        <p:nvSpPr>
          <p:cNvPr id="21" name="object 21"/>
          <p:cNvSpPr/>
          <p:nvPr/>
        </p:nvSpPr>
        <p:spPr>
          <a:xfrm>
            <a:off x="4305427" y="5090159"/>
            <a:ext cx="93980" cy="281940"/>
          </a:xfrm>
          <a:custGeom>
            <a:avLst/>
            <a:gdLst/>
            <a:ahLst/>
            <a:cxnLst/>
            <a:rect l="l" t="t" r="r" b="b"/>
            <a:pathLst>
              <a:path w="93979" h="281939">
                <a:moveTo>
                  <a:pt x="3937" y="0"/>
                </a:moveTo>
                <a:lnTo>
                  <a:pt x="0" y="11429"/>
                </a:lnTo>
                <a:lnTo>
                  <a:pt x="16383" y="18414"/>
                </a:lnTo>
                <a:lnTo>
                  <a:pt x="30352" y="28193"/>
                </a:lnTo>
                <a:lnTo>
                  <a:pt x="58927" y="73659"/>
                </a:lnTo>
                <a:lnTo>
                  <a:pt x="67310" y="115315"/>
                </a:lnTo>
                <a:lnTo>
                  <a:pt x="68325" y="139445"/>
                </a:lnTo>
                <a:lnTo>
                  <a:pt x="67310" y="164210"/>
                </a:lnTo>
                <a:lnTo>
                  <a:pt x="58927" y="207009"/>
                </a:lnTo>
                <a:lnTo>
                  <a:pt x="30480" y="253237"/>
                </a:lnTo>
                <a:lnTo>
                  <a:pt x="381" y="270128"/>
                </a:lnTo>
                <a:lnTo>
                  <a:pt x="3937" y="281685"/>
                </a:lnTo>
                <a:lnTo>
                  <a:pt x="42545" y="263651"/>
                </a:lnTo>
                <a:lnTo>
                  <a:pt x="70865" y="232409"/>
                </a:lnTo>
                <a:lnTo>
                  <a:pt x="88137" y="190626"/>
                </a:lnTo>
                <a:lnTo>
                  <a:pt x="93980" y="140842"/>
                </a:lnTo>
                <a:lnTo>
                  <a:pt x="92583" y="115062"/>
                </a:lnTo>
                <a:lnTo>
                  <a:pt x="80899" y="69214"/>
                </a:lnTo>
                <a:lnTo>
                  <a:pt x="57912" y="32003"/>
                </a:lnTo>
                <a:lnTo>
                  <a:pt x="24384" y="7365"/>
                </a:lnTo>
                <a:lnTo>
                  <a:pt x="3937" y="0"/>
                </a:lnTo>
                <a:close/>
              </a:path>
            </a:pathLst>
          </a:custGeom>
          <a:solidFill>
            <a:srgbClr val="000000"/>
          </a:solidFill>
        </p:spPr>
        <p:txBody>
          <a:bodyPr wrap="square" lIns="0" tIns="0" rIns="0" bIns="0" rtlCol="0"/>
          <a:lstStyle/>
          <a:p>
            <a:endParaRPr/>
          </a:p>
        </p:txBody>
      </p:sp>
      <p:sp>
        <p:nvSpPr>
          <p:cNvPr id="22" name="object 22"/>
          <p:cNvSpPr/>
          <p:nvPr/>
        </p:nvSpPr>
        <p:spPr>
          <a:xfrm>
            <a:off x="4053840" y="5090159"/>
            <a:ext cx="94615" cy="281940"/>
          </a:xfrm>
          <a:custGeom>
            <a:avLst/>
            <a:gdLst/>
            <a:ahLst/>
            <a:cxnLst/>
            <a:rect l="l" t="t" r="r" b="b"/>
            <a:pathLst>
              <a:path w="94614" h="281939">
                <a:moveTo>
                  <a:pt x="90043" y="0"/>
                </a:moveTo>
                <a:lnTo>
                  <a:pt x="51562" y="18033"/>
                </a:lnTo>
                <a:lnTo>
                  <a:pt x="23240" y="49275"/>
                </a:lnTo>
                <a:lnTo>
                  <a:pt x="5842" y="91185"/>
                </a:lnTo>
                <a:lnTo>
                  <a:pt x="0" y="140842"/>
                </a:lnTo>
                <a:lnTo>
                  <a:pt x="1397" y="166750"/>
                </a:lnTo>
                <a:lnTo>
                  <a:pt x="13081" y="212470"/>
                </a:lnTo>
                <a:lnTo>
                  <a:pt x="36068" y="249681"/>
                </a:lnTo>
                <a:lnTo>
                  <a:pt x="69469" y="274319"/>
                </a:lnTo>
                <a:lnTo>
                  <a:pt x="90043" y="281685"/>
                </a:lnTo>
                <a:lnTo>
                  <a:pt x="93599" y="270128"/>
                </a:lnTo>
                <a:lnTo>
                  <a:pt x="77470" y="263016"/>
                </a:lnTo>
                <a:lnTo>
                  <a:pt x="63626" y="253237"/>
                </a:lnTo>
                <a:lnTo>
                  <a:pt x="35179" y="207009"/>
                </a:lnTo>
                <a:lnTo>
                  <a:pt x="26797" y="164210"/>
                </a:lnTo>
                <a:lnTo>
                  <a:pt x="25781" y="139445"/>
                </a:lnTo>
                <a:lnTo>
                  <a:pt x="26797" y="115315"/>
                </a:lnTo>
                <a:lnTo>
                  <a:pt x="35179" y="73659"/>
                </a:lnTo>
                <a:lnTo>
                  <a:pt x="63754" y="28193"/>
                </a:lnTo>
                <a:lnTo>
                  <a:pt x="94107" y="11429"/>
                </a:lnTo>
                <a:lnTo>
                  <a:pt x="90043" y="0"/>
                </a:lnTo>
                <a:close/>
              </a:path>
            </a:pathLst>
          </a:custGeom>
          <a:solidFill>
            <a:srgbClr val="000000"/>
          </a:solidFill>
        </p:spPr>
        <p:txBody>
          <a:bodyPr wrap="square" lIns="0" tIns="0" rIns="0" bIns="0" rtlCol="0"/>
          <a:lstStyle/>
          <a:p>
            <a:endParaRPr/>
          </a:p>
        </p:txBody>
      </p:sp>
      <p:grpSp>
        <p:nvGrpSpPr>
          <p:cNvPr id="23" name="object 23"/>
          <p:cNvGrpSpPr/>
          <p:nvPr/>
        </p:nvGrpSpPr>
        <p:grpSpPr>
          <a:xfrm>
            <a:off x="6184582" y="4724400"/>
            <a:ext cx="2000885" cy="1234440"/>
            <a:chOff x="6184582" y="4724400"/>
            <a:chExt cx="2000885" cy="1234440"/>
          </a:xfrm>
        </p:grpSpPr>
        <p:sp>
          <p:nvSpPr>
            <p:cNvPr id="24" name="object 24"/>
            <p:cNvSpPr/>
            <p:nvPr/>
          </p:nvSpPr>
          <p:spPr>
            <a:xfrm>
              <a:off x="6198870" y="5563361"/>
              <a:ext cx="1955164" cy="381000"/>
            </a:xfrm>
            <a:custGeom>
              <a:avLst/>
              <a:gdLst/>
              <a:ahLst/>
              <a:cxnLst/>
              <a:rect l="l" t="t" r="r" b="b"/>
              <a:pathLst>
                <a:path w="1955165" h="381000">
                  <a:moveTo>
                    <a:pt x="1954783" y="0"/>
                  </a:moveTo>
                  <a:lnTo>
                    <a:pt x="1948433" y="50634"/>
                  </a:lnTo>
                  <a:lnTo>
                    <a:pt x="1930653" y="96151"/>
                  </a:lnTo>
                  <a:lnTo>
                    <a:pt x="1903095" y="134696"/>
                  </a:lnTo>
                  <a:lnTo>
                    <a:pt x="1867407" y="164490"/>
                  </a:lnTo>
                  <a:lnTo>
                    <a:pt x="1825371" y="183692"/>
                  </a:lnTo>
                  <a:lnTo>
                    <a:pt x="1778507" y="190500"/>
                  </a:lnTo>
                  <a:lnTo>
                    <a:pt x="1153668" y="190500"/>
                  </a:lnTo>
                  <a:lnTo>
                    <a:pt x="1106804" y="197307"/>
                  </a:lnTo>
                  <a:lnTo>
                    <a:pt x="1064768" y="216509"/>
                  </a:lnTo>
                  <a:lnTo>
                    <a:pt x="1029080" y="246291"/>
                  </a:lnTo>
                  <a:lnTo>
                    <a:pt x="1001522" y="284848"/>
                  </a:lnTo>
                  <a:lnTo>
                    <a:pt x="983741" y="330352"/>
                  </a:lnTo>
                  <a:lnTo>
                    <a:pt x="977391" y="381000"/>
                  </a:lnTo>
                  <a:lnTo>
                    <a:pt x="971041" y="330352"/>
                  </a:lnTo>
                  <a:lnTo>
                    <a:pt x="953261" y="284848"/>
                  </a:lnTo>
                  <a:lnTo>
                    <a:pt x="925702" y="246291"/>
                  </a:lnTo>
                  <a:lnTo>
                    <a:pt x="890015" y="216509"/>
                  </a:lnTo>
                  <a:lnTo>
                    <a:pt x="847978" y="197307"/>
                  </a:lnTo>
                  <a:lnTo>
                    <a:pt x="801115" y="190500"/>
                  </a:lnTo>
                  <a:lnTo>
                    <a:pt x="176275" y="190500"/>
                  </a:lnTo>
                  <a:lnTo>
                    <a:pt x="129412" y="183692"/>
                  </a:lnTo>
                  <a:lnTo>
                    <a:pt x="87375" y="164490"/>
                  </a:lnTo>
                  <a:lnTo>
                    <a:pt x="51688" y="134696"/>
                  </a:lnTo>
                  <a:lnTo>
                    <a:pt x="24129" y="96151"/>
                  </a:lnTo>
                  <a:lnTo>
                    <a:pt x="6350" y="50634"/>
                  </a:lnTo>
                  <a:lnTo>
                    <a:pt x="0" y="0"/>
                  </a:lnTo>
                </a:path>
              </a:pathLst>
            </a:custGeom>
            <a:ln w="28575">
              <a:solidFill>
                <a:srgbClr val="000000"/>
              </a:solidFill>
            </a:ln>
          </p:spPr>
          <p:txBody>
            <a:bodyPr wrap="square" lIns="0" tIns="0" rIns="0" bIns="0" rtlCol="0"/>
            <a:lstStyle/>
            <a:p>
              <a:endParaRPr/>
            </a:p>
          </p:txBody>
        </p:sp>
        <p:sp>
          <p:nvSpPr>
            <p:cNvPr id="25" name="object 25"/>
            <p:cNvSpPr/>
            <p:nvPr/>
          </p:nvSpPr>
          <p:spPr>
            <a:xfrm>
              <a:off x="7085076" y="4724400"/>
              <a:ext cx="990600" cy="914400"/>
            </a:xfrm>
            <a:custGeom>
              <a:avLst/>
              <a:gdLst/>
              <a:ahLst/>
              <a:cxnLst/>
              <a:rect l="l" t="t" r="r" b="b"/>
              <a:pathLst>
                <a:path w="990600" h="914400">
                  <a:moveTo>
                    <a:pt x="990600" y="0"/>
                  </a:moveTo>
                  <a:lnTo>
                    <a:pt x="0" y="0"/>
                  </a:lnTo>
                  <a:lnTo>
                    <a:pt x="0" y="914400"/>
                  </a:lnTo>
                  <a:lnTo>
                    <a:pt x="990600" y="914400"/>
                  </a:lnTo>
                  <a:lnTo>
                    <a:pt x="990600" y="0"/>
                  </a:lnTo>
                  <a:close/>
                </a:path>
              </a:pathLst>
            </a:custGeom>
            <a:solidFill>
              <a:srgbClr val="FFFF00"/>
            </a:solidFill>
          </p:spPr>
          <p:txBody>
            <a:bodyPr wrap="square" lIns="0" tIns="0" rIns="0" bIns="0" rtlCol="0"/>
            <a:lstStyle/>
            <a:p>
              <a:endParaRPr/>
            </a:p>
          </p:txBody>
        </p:sp>
        <p:sp>
          <p:nvSpPr>
            <p:cNvPr id="26" name="object 26"/>
            <p:cNvSpPr/>
            <p:nvPr/>
          </p:nvSpPr>
          <p:spPr>
            <a:xfrm>
              <a:off x="7007352" y="4841747"/>
              <a:ext cx="1178560" cy="777240"/>
            </a:xfrm>
            <a:custGeom>
              <a:avLst/>
              <a:gdLst/>
              <a:ahLst/>
              <a:cxnLst/>
              <a:rect l="l" t="t" r="r" b="b"/>
              <a:pathLst>
                <a:path w="1178559" h="777239">
                  <a:moveTo>
                    <a:pt x="140081" y="11049"/>
                  </a:moveTo>
                  <a:lnTo>
                    <a:pt x="104140" y="29464"/>
                  </a:lnTo>
                  <a:lnTo>
                    <a:pt x="78232" y="65278"/>
                  </a:lnTo>
                  <a:lnTo>
                    <a:pt x="55499" y="107569"/>
                  </a:lnTo>
                  <a:lnTo>
                    <a:pt x="35941" y="156210"/>
                  </a:lnTo>
                  <a:lnTo>
                    <a:pt x="22987" y="198755"/>
                  </a:lnTo>
                  <a:lnTo>
                    <a:pt x="12954" y="243205"/>
                  </a:lnTo>
                  <a:lnTo>
                    <a:pt x="5715" y="289560"/>
                  </a:lnTo>
                  <a:lnTo>
                    <a:pt x="1397" y="337820"/>
                  </a:lnTo>
                  <a:lnTo>
                    <a:pt x="0" y="388239"/>
                  </a:lnTo>
                  <a:lnTo>
                    <a:pt x="1397" y="437642"/>
                  </a:lnTo>
                  <a:lnTo>
                    <a:pt x="5715" y="485648"/>
                  </a:lnTo>
                  <a:lnTo>
                    <a:pt x="12954" y="531876"/>
                  </a:lnTo>
                  <a:lnTo>
                    <a:pt x="22987" y="576580"/>
                  </a:lnTo>
                  <a:lnTo>
                    <a:pt x="35941" y="619633"/>
                  </a:lnTo>
                  <a:lnTo>
                    <a:pt x="55499" y="669036"/>
                  </a:lnTo>
                  <a:lnTo>
                    <a:pt x="78232" y="711708"/>
                  </a:lnTo>
                  <a:lnTo>
                    <a:pt x="104140" y="747763"/>
                  </a:lnTo>
                  <a:lnTo>
                    <a:pt x="133096" y="777113"/>
                  </a:lnTo>
                  <a:lnTo>
                    <a:pt x="140081" y="766102"/>
                  </a:lnTo>
                  <a:lnTo>
                    <a:pt x="115189" y="736219"/>
                  </a:lnTo>
                  <a:lnTo>
                    <a:pt x="93345" y="700405"/>
                  </a:lnTo>
                  <a:lnTo>
                    <a:pt x="74422" y="658495"/>
                  </a:lnTo>
                  <a:lnTo>
                    <a:pt x="58674" y="610616"/>
                  </a:lnTo>
                  <a:lnTo>
                    <a:pt x="46228" y="558546"/>
                  </a:lnTo>
                  <a:lnTo>
                    <a:pt x="37211" y="504063"/>
                  </a:lnTo>
                  <a:lnTo>
                    <a:pt x="31877" y="447294"/>
                  </a:lnTo>
                  <a:lnTo>
                    <a:pt x="30099" y="388124"/>
                  </a:lnTo>
                  <a:lnTo>
                    <a:pt x="31877" y="328041"/>
                  </a:lnTo>
                  <a:lnTo>
                    <a:pt x="37211" y="270637"/>
                  </a:lnTo>
                  <a:lnTo>
                    <a:pt x="46228" y="216281"/>
                  </a:lnTo>
                  <a:lnTo>
                    <a:pt x="58674" y="164846"/>
                  </a:lnTo>
                  <a:lnTo>
                    <a:pt x="74549" y="117729"/>
                  </a:lnTo>
                  <a:lnTo>
                    <a:pt x="93345" y="76327"/>
                  </a:lnTo>
                  <a:lnTo>
                    <a:pt x="115189" y="40767"/>
                  </a:lnTo>
                  <a:lnTo>
                    <a:pt x="140081" y="11049"/>
                  </a:lnTo>
                  <a:close/>
                </a:path>
                <a:path w="1178559" h="777239">
                  <a:moveTo>
                    <a:pt x="1028153" y="379742"/>
                  </a:moveTo>
                  <a:lnTo>
                    <a:pt x="150241" y="379742"/>
                  </a:lnTo>
                  <a:lnTo>
                    <a:pt x="150241" y="399542"/>
                  </a:lnTo>
                  <a:lnTo>
                    <a:pt x="1028153" y="399542"/>
                  </a:lnTo>
                  <a:lnTo>
                    <a:pt x="1028153" y="379742"/>
                  </a:lnTo>
                  <a:close/>
                </a:path>
                <a:path w="1178559" h="777239">
                  <a:moveTo>
                    <a:pt x="1178052" y="388124"/>
                  </a:moveTo>
                  <a:lnTo>
                    <a:pt x="1176655" y="337820"/>
                  </a:lnTo>
                  <a:lnTo>
                    <a:pt x="1172337" y="289560"/>
                  </a:lnTo>
                  <a:lnTo>
                    <a:pt x="1165098" y="243205"/>
                  </a:lnTo>
                  <a:lnTo>
                    <a:pt x="1155065" y="198755"/>
                  </a:lnTo>
                  <a:lnTo>
                    <a:pt x="1142111" y="156210"/>
                  </a:lnTo>
                  <a:lnTo>
                    <a:pt x="1122553" y="107569"/>
                  </a:lnTo>
                  <a:lnTo>
                    <a:pt x="1099947" y="65278"/>
                  </a:lnTo>
                  <a:lnTo>
                    <a:pt x="1074039" y="29464"/>
                  </a:lnTo>
                  <a:lnTo>
                    <a:pt x="1045083" y="0"/>
                  </a:lnTo>
                  <a:lnTo>
                    <a:pt x="1038098" y="11049"/>
                  </a:lnTo>
                  <a:lnTo>
                    <a:pt x="1062863" y="40767"/>
                  </a:lnTo>
                  <a:lnTo>
                    <a:pt x="1084580" y="76327"/>
                  </a:lnTo>
                  <a:lnTo>
                    <a:pt x="1103376" y="117729"/>
                  </a:lnTo>
                  <a:lnTo>
                    <a:pt x="1119251" y="164846"/>
                  </a:lnTo>
                  <a:lnTo>
                    <a:pt x="1131824" y="216281"/>
                  </a:lnTo>
                  <a:lnTo>
                    <a:pt x="1140841" y="270637"/>
                  </a:lnTo>
                  <a:lnTo>
                    <a:pt x="1146302" y="328041"/>
                  </a:lnTo>
                  <a:lnTo>
                    <a:pt x="1148080" y="388239"/>
                  </a:lnTo>
                  <a:lnTo>
                    <a:pt x="1146302" y="447294"/>
                  </a:lnTo>
                  <a:lnTo>
                    <a:pt x="1140968" y="504063"/>
                  </a:lnTo>
                  <a:lnTo>
                    <a:pt x="1131951" y="558546"/>
                  </a:lnTo>
                  <a:lnTo>
                    <a:pt x="1119505" y="610616"/>
                  </a:lnTo>
                  <a:lnTo>
                    <a:pt x="1103630" y="658495"/>
                  </a:lnTo>
                  <a:lnTo>
                    <a:pt x="1084834" y="700405"/>
                  </a:lnTo>
                  <a:lnTo>
                    <a:pt x="1062990" y="736219"/>
                  </a:lnTo>
                  <a:lnTo>
                    <a:pt x="1038098" y="766102"/>
                  </a:lnTo>
                  <a:lnTo>
                    <a:pt x="1045083" y="777113"/>
                  </a:lnTo>
                  <a:lnTo>
                    <a:pt x="1074039" y="747763"/>
                  </a:lnTo>
                  <a:lnTo>
                    <a:pt x="1099947" y="711708"/>
                  </a:lnTo>
                  <a:lnTo>
                    <a:pt x="1122553" y="669036"/>
                  </a:lnTo>
                  <a:lnTo>
                    <a:pt x="1142111" y="619633"/>
                  </a:lnTo>
                  <a:lnTo>
                    <a:pt x="1155065" y="576580"/>
                  </a:lnTo>
                  <a:lnTo>
                    <a:pt x="1165098" y="531876"/>
                  </a:lnTo>
                  <a:lnTo>
                    <a:pt x="1172337" y="485648"/>
                  </a:lnTo>
                  <a:lnTo>
                    <a:pt x="1176655" y="437642"/>
                  </a:lnTo>
                  <a:lnTo>
                    <a:pt x="1178052" y="388124"/>
                  </a:lnTo>
                  <a:close/>
                </a:path>
              </a:pathLst>
            </a:custGeom>
            <a:solidFill>
              <a:srgbClr val="000000"/>
            </a:solidFill>
          </p:spPr>
          <p:txBody>
            <a:bodyPr wrap="square" lIns="0" tIns="0" rIns="0" bIns="0" rtlCol="0"/>
            <a:lstStyle/>
            <a:p>
              <a:endParaRPr/>
            </a:p>
          </p:txBody>
        </p:sp>
      </p:grpSp>
      <p:sp>
        <p:nvSpPr>
          <p:cNvPr id="27" name="object 27"/>
          <p:cNvSpPr txBox="1"/>
          <p:nvPr/>
        </p:nvSpPr>
        <p:spPr>
          <a:xfrm>
            <a:off x="3787394" y="4993894"/>
            <a:ext cx="3112770" cy="391160"/>
          </a:xfrm>
          <a:prstGeom prst="rect">
            <a:avLst/>
          </a:prstGeom>
        </p:spPr>
        <p:txBody>
          <a:bodyPr vert="horz" wrap="square" lIns="0" tIns="12700" rIns="0" bIns="0" rtlCol="0">
            <a:spAutoFit/>
          </a:bodyPr>
          <a:lstStyle/>
          <a:p>
            <a:pPr marL="38100">
              <a:lnSpc>
                <a:spcPct val="100000"/>
              </a:lnSpc>
              <a:spcBef>
                <a:spcPts val="100"/>
              </a:spcBef>
              <a:tabLst>
                <a:tab pos="367030" algn="l"/>
                <a:tab pos="725170" algn="l"/>
              </a:tabLst>
            </a:pPr>
            <a:r>
              <a:rPr sz="2400" spc="-50" dirty="0">
                <a:latin typeface="Cambria Math"/>
                <a:cs typeface="Cambria Math"/>
              </a:rPr>
              <a:t>𝑅</a:t>
            </a:r>
            <a:r>
              <a:rPr sz="2400" dirty="0">
                <a:latin typeface="Cambria Math"/>
                <a:cs typeface="Cambria Math"/>
              </a:rPr>
              <a:t>	</a:t>
            </a:r>
            <a:r>
              <a:rPr sz="2400" spc="-50" dirty="0">
                <a:latin typeface="Cambria Math"/>
                <a:cs typeface="Cambria Math"/>
              </a:rPr>
              <a:t>𝑠</a:t>
            </a:r>
            <a:r>
              <a:rPr sz="2400" dirty="0">
                <a:latin typeface="Cambria Math"/>
                <a:cs typeface="Cambria Math"/>
              </a:rPr>
              <a:t>	=</a:t>
            </a:r>
            <a:r>
              <a:rPr sz="2400" spc="160" dirty="0">
                <a:latin typeface="Cambria Math"/>
                <a:cs typeface="Cambria Math"/>
              </a:rPr>
              <a:t> </a:t>
            </a:r>
            <a:r>
              <a:rPr sz="2400" dirty="0">
                <a:solidFill>
                  <a:srgbClr val="6E2E9F"/>
                </a:solidFill>
                <a:latin typeface="Cambria Math"/>
                <a:cs typeface="Cambria Math"/>
              </a:rPr>
              <a:t>𝑅𝑀</a:t>
            </a:r>
            <a:r>
              <a:rPr sz="2625" baseline="-12698" dirty="0">
                <a:solidFill>
                  <a:srgbClr val="6E2E9F"/>
                </a:solidFill>
                <a:latin typeface="Cambria Math"/>
                <a:cs typeface="Cambria Math"/>
              </a:rPr>
              <a:t>𝜙</a:t>
            </a:r>
            <a:r>
              <a:rPr sz="2400" dirty="0">
                <a:solidFill>
                  <a:srgbClr val="6E2E9F"/>
                </a:solidFill>
                <a:latin typeface="Cambria Math"/>
                <a:cs typeface="Cambria Math"/>
              </a:rPr>
              <a:t>(𝑠)</a:t>
            </a:r>
            <a:r>
              <a:rPr sz="2400" spc="50" dirty="0">
                <a:solidFill>
                  <a:srgbClr val="6E2E9F"/>
                </a:solidFill>
                <a:latin typeface="Cambria Math"/>
                <a:cs typeface="Cambria Math"/>
              </a:rPr>
              <a:t> </a:t>
            </a:r>
            <a:r>
              <a:rPr sz="2400" dirty="0">
                <a:solidFill>
                  <a:srgbClr val="6E2E9F"/>
                </a:solidFill>
                <a:latin typeface="Cambria Math"/>
                <a:cs typeface="Cambria Math"/>
              </a:rPr>
              <a:t>−</a:t>
            </a:r>
            <a:r>
              <a:rPr sz="2400" spc="15" dirty="0">
                <a:solidFill>
                  <a:srgbClr val="6E2E9F"/>
                </a:solidFill>
                <a:latin typeface="Cambria Math"/>
                <a:cs typeface="Cambria Math"/>
              </a:rPr>
              <a:t> </a:t>
            </a:r>
            <a:r>
              <a:rPr sz="2400" dirty="0">
                <a:latin typeface="Cambria Math"/>
                <a:cs typeface="Cambria Math"/>
              </a:rPr>
              <a:t>𝛽</a:t>
            </a:r>
            <a:r>
              <a:rPr sz="2400" spc="85" dirty="0">
                <a:latin typeface="Cambria Math"/>
                <a:cs typeface="Cambria Math"/>
              </a:rPr>
              <a:t> </a:t>
            </a:r>
            <a:r>
              <a:rPr sz="2400" spc="-25" dirty="0">
                <a:latin typeface="Cambria Math"/>
                <a:cs typeface="Cambria Math"/>
              </a:rPr>
              <a:t>log</a:t>
            </a:r>
            <a:endParaRPr sz="2400">
              <a:latin typeface="Cambria Math"/>
              <a:cs typeface="Cambria Math"/>
            </a:endParaRPr>
          </a:p>
        </p:txBody>
      </p:sp>
      <p:sp>
        <p:nvSpPr>
          <p:cNvPr id="28" name="object 28"/>
          <p:cNvSpPr txBox="1"/>
          <p:nvPr/>
        </p:nvSpPr>
        <p:spPr>
          <a:xfrm>
            <a:off x="7140447" y="4764151"/>
            <a:ext cx="911225" cy="391160"/>
          </a:xfrm>
          <a:prstGeom prst="rect">
            <a:avLst/>
          </a:prstGeom>
        </p:spPr>
        <p:txBody>
          <a:bodyPr vert="horz" wrap="square" lIns="0" tIns="12700" rIns="0" bIns="0" rtlCol="0">
            <a:spAutoFit/>
          </a:bodyPr>
          <a:lstStyle/>
          <a:p>
            <a:pPr marL="25400">
              <a:lnSpc>
                <a:spcPct val="100000"/>
              </a:lnSpc>
              <a:spcBef>
                <a:spcPts val="100"/>
              </a:spcBef>
            </a:pPr>
            <a:r>
              <a:rPr sz="2400" spc="-10" dirty="0">
                <a:solidFill>
                  <a:srgbClr val="00AE50"/>
                </a:solidFill>
                <a:latin typeface="Cambria Math"/>
                <a:cs typeface="Cambria Math"/>
              </a:rPr>
              <a:t>𝑝</a:t>
            </a:r>
            <a:r>
              <a:rPr sz="2625" spc="-15" baseline="26984" dirty="0">
                <a:solidFill>
                  <a:srgbClr val="00AE50"/>
                </a:solidFill>
                <a:latin typeface="Cambria Math"/>
                <a:cs typeface="Cambria Math"/>
              </a:rPr>
              <a:t>𝑅𝐿</a:t>
            </a:r>
            <a:r>
              <a:rPr sz="2400" spc="-10" dirty="0">
                <a:solidFill>
                  <a:srgbClr val="00AE50"/>
                </a:solidFill>
                <a:latin typeface="Cambria Math"/>
                <a:cs typeface="Cambria Math"/>
              </a:rPr>
              <a:t>(𝑠)</a:t>
            </a:r>
            <a:endParaRPr sz="2400">
              <a:latin typeface="Cambria Math"/>
              <a:cs typeface="Cambria Math"/>
            </a:endParaRPr>
          </a:p>
        </p:txBody>
      </p:sp>
      <p:sp>
        <p:nvSpPr>
          <p:cNvPr id="29" name="object 29"/>
          <p:cNvSpPr txBox="1"/>
          <p:nvPr/>
        </p:nvSpPr>
        <p:spPr>
          <a:xfrm>
            <a:off x="7134352" y="4925695"/>
            <a:ext cx="927100" cy="668655"/>
          </a:xfrm>
          <a:prstGeom prst="rect">
            <a:avLst/>
          </a:prstGeom>
        </p:spPr>
        <p:txBody>
          <a:bodyPr vert="horz" wrap="square" lIns="0" tIns="12700" rIns="0" bIns="0" rtlCol="0">
            <a:spAutoFit/>
          </a:bodyPr>
          <a:lstStyle/>
          <a:p>
            <a:pPr marL="193040">
              <a:lnSpc>
                <a:spcPct val="100000"/>
              </a:lnSpc>
              <a:spcBef>
                <a:spcPts val="100"/>
              </a:spcBef>
            </a:pPr>
            <a:r>
              <a:rPr sz="1750" spc="-50" dirty="0">
                <a:solidFill>
                  <a:srgbClr val="00AE50"/>
                </a:solidFill>
                <a:latin typeface="Cambria Math"/>
                <a:cs typeface="Cambria Math"/>
              </a:rPr>
              <a:t>𝜃</a:t>
            </a:r>
            <a:endParaRPr sz="1750">
              <a:latin typeface="Cambria Math"/>
              <a:cs typeface="Cambria Math"/>
            </a:endParaRPr>
          </a:p>
          <a:p>
            <a:pPr marL="25400">
              <a:lnSpc>
                <a:spcPct val="100000"/>
              </a:lnSpc>
              <a:spcBef>
                <a:spcPts val="85"/>
              </a:spcBef>
            </a:pPr>
            <a:r>
              <a:rPr sz="2400" dirty="0">
                <a:solidFill>
                  <a:srgbClr val="C00000"/>
                </a:solidFill>
                <a:latin typeface="Cambria Math"/>
                <a:cs typeface="Cambria Math"/>
              </a:rPr>
              <a:t>𝑝</a:t>
            </a:r>
            <a:r>
              <a:rPr sz="2625" baseline="19047" dirty="0">
                <a:solidFill>
                  <a:srgbClr val="C00000"/>
                </a:solidFill>
                <a:latin typeface="Cambria Math"/>
                <a:cs typeface="Cambria Math"/>
              </a:rPr>
              <a:t>𝑃𝑇</a:t>
            </a:r>
            <a:r>
              <a:rPr sz="2625" spc="-187" baseline="19047" dirty="0">
                <a:solidFill>
                  <a:srgbClr val="C00000"/>
                </a:solidFill>
                <a:latin typeface="Cambria Math"/>
                <a:cs typeface="Cambria Math"/>
              </a:rPr>
              <a:t> </a:t>
            </a:r>
            <a:r>
              <a:rPr sz="2400" spc="-25" dirty="0">
                <a:solidFill>
                  <a:srgbClr val="C00000"/>
                </a:solidFill>
                <a:latin typeface="Cambria Math"/>
                <a:cs typeface="Cambria Math"/>
              </a:rPr>
              <a:t>(𝑠)</a:t>
            </a:r>
            <a:endParaRPr sz="2400">
              <a:latin typeface="Cambria Math"/>
              <a:cs typeface="Cambria Math"/>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Language</a:t>
            </a:r>
            <a:r>
              <a:rPr b="0" spc="-10" dirty="0">
                <a:latin typeface="Calibri"/>
                <a:cs typeface="Calibri"/>
              </a:rPr>
              <a:t> </a:t>
            </a:r>
            <a:r>
              <a:rPr b="0" dirty="0">
                <a:latin typeface="Calibri"/>
                <a:cs typeface="Calibri"/>
              </a:rPr>
              <a:t>models</a:t>
            </a:r>
            <a:r>
              <a:rPr b="0" spc="-25" dirty="0">
                <a:latin typeface="Calibri"/>
                <a:cs typeface="Calibri"/>
              </a:rPr>
              <a:t> </a:t>
            </a:r>
            <a:r>
              <a:rPr b="0" dirty="0">
                <a:latin typeface="Calibri"/>
                <a:cs typeface="Calibri"/>
              </a:rPr>
              <a:t>as</a:t>
            </a:r>
            <a:r>
              <a:rPr b="0" spc="-15" dirty="0">
                <a:latin typeface="Calibri"/>
                <a:cs typeface="Calibri"/>
              </a:rPr>
              <a:t> </a:t>
            </a:r>
            <a:r>
              <a:rPr b="0" dirty="0">
                <a:latin typeface="Calibri"/>
                <a:cs typeface="Calibri"/>
              </a:rPr>
              <a:t>world</a:t>
            </a:r>
            <a:r>
              <a:rPr b="0" spc="-40" dirty="0">
                <a:latin typeface="Calibri"/>
                <a:cs typeface="Calibri"/>
              </a:rPr>
              <a:t> </a:t>
            </a:r>
            <a:r>
              <a:rPr b="0" spc="-10" dirty="0">
                <a:latin typeface="Calibri"/>
                <a:cs typeface="Calibri"/>
              </a:rPr>
              <a:t>models?</a:t>
            </a:r>
          </a:p>
        </p:txBody>
      </p:sp>
      <p:grpSp>
        <p:nvGrpSpPr>
          <p:cNvPr id="3" name="object 3"/>
          <p:cNvGrpSpPr/>
          <p:nvPr/>
        </p:nvGrpSpPr>
        <p:grpSpPr>
          <a:xfrm>
            <a:off x="1284732" y="2197607"/>
            <a:ext cx="10677525" cy="4279900"/>
            <a:chOff x="1284732" y="2197607"/>
            <a:chExt cx="10677525" cy="4279900"/>
          </a:xfrm>
        </p:grpSpPr>
        <p:pic>
          <p:nvPicPr>
            <p:cNvPr id="4" name="object 4"/>
            <p:cNvPicPr/>
            <p:nvPr/>
          </p:nvPicPr>
          <p:blipFill>
            <a:blip r:embed="rId2" cstate="print"/>
            <a:stretch>
              <a:fillRect/>
            </a:stretch>
          </p:blipFill>
          <p:spPr>
            <a:xfrm>
              <a:off x="1284732" y="2197607"/>
              <a:ext cx="9602724" cy="2449068"/>
            </a:xfrm>
            <a:prstGeom prst="rect">
              <a:avLst/>
            </a:prstGeom>
          </p:spPr>
        </p:pic>
        <p:pic>
          <p:nvPicPr>
            <p:cNvPr id="5" name="object 5"/>
            <p:cNvPicPr/>
            <p:nvPr/>
          </p:nvPicPr>
          <p:blipFill>
            <a:blip r:embed="rId3" cstate="print"/>
            <a:stretch>
              <a:fillRect/>
            </a:stretch>
          </p:blipFill>
          <p:spPr>
            <a:xfrm>
              <a:off x="9721596" y="4319015"/>
              <a:ext cx="2240279" cy="2157984"/>
            </a:xfrm>
            <a:prstGeom prst="rect">
              <a:avLst/>
            </a:prstGeom>
          </p:spPr>
        </p:pic>
      </p:grpSp>
      <p:sp>
        <p:nvSpPr>
          <p:cNvPr id="6" name="object 6"/>
          <p:cNvSpPr txBox="1"/>
          <p:nvPr/>
        </p:nvSpPr>
        <p:spPr>
          <a:xfrm>
            <a:off x="2363216" y="6110122"/>
            <a:ext cx="7112000" cy="330835"/>
          </a:xfrm>
          <a:prstGeom prst="rect">
            <a:avLst/>
          </a:prstGeom>
        </p:spPr>
        <p:txBody>
          <a:bodyPr vert="horz" wrap="square" lIns="0" tIns="12700" rIns="0" bIns="0" rtlCol="0">
            <a:spAutoFit/>
          </a:bodyPr>
          <a:lstStyle/>
          <a:p>
            <a:pPr marL="12700">
              <a:lnSpc>
                <a:spcPct val="100000"/>
              </a:lnSpc>
              <a:spcBef>
                <a:spcPts val="100"/>
              </a:spcBef>
            </a:pPr>
            <a:r>
              <a:rPr sz="2000" u="sng" spc="-30" dirty="0">
                <a:solidFill>
                  <a:srgbClr val="007A92"/>
                </a:solidFill>
                <a:uFill>
                  <a:solidFill>
                    <a:srgbClr val="007A92"/>
                  </a:solidFill>
                </a:uFill>
                <a:latin typeface="Calibri"/>
                <a:cs typeface="Calibri"/>
              </a:rPr>
              <a:t>https://www.khanacademy.org/test-</a:t>
            </a:r>
            <a:r>
              <a:rPr sz="2000" u="sng" spc="-20" dirty="0">
                <a:solidFill>
                  <a:srgbClr val="007A92"/>
                </a:solidFill>
                <a:uFill>
                  <a:solidFill>
                    <a:srgbClr val="007A92"/>
                  </a:solidFill>
                </a:uFill>
                <a:latin typeface="Calibri"/>
                <a:cs typeface="Calibri"/>
              </a:rPr>
              <a:t>prep/sat/x0a8c2e5f:untitled-</a:t>
            </a:r>
            <a:r>
              <a:rPr sz="2000" u="sng" spc="-25" dirty="0">
                <a:solidFill>
                  <a:srgbClr val="007A92"/>
                </a:solidFill>
                <a:uFill>
                  <a:solidFill>
                    <a:srgbClr val="007A92"/>
                  </a:solidFill>
                </a:uFill>
                <a:latin typeface="Calibri"/>
                <a:cs typeface="Calibri"/>
              </a:rPr>
              <a:t>652</a:t>
            </a:r>
            <a:endParaRPr sz="2000">
              <a:latin typeface="Calibri"/>
              <a:cs typeface="Calibri"/>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6</a:t>
            </a:fld>
            <a:endParaRPr spc="-25" dirty="0"/>
          </a:p>
        </p:txBody>
      </p:sp>
      <p:sp>
        <p:nvSpPr>
          <p:cNvPr id="7" name="object 7"/>
          <p:cNvSpPr txBox="1"/>
          <p:nvPr/>
        </p:nvSpPr>
        <p:spPr>
          <a:xfrm>
            <a:off x="484733" y="1104646"/>
            <a:ext cx="967105"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a:t>
            </a:r>
            <a:r>
              <a:rPr sz="2400" i="1" spc="-10" dirty="0">
                <a:solidFill>
                  <a:srgbClr val="C00000"/>
                </a:solidFill>
                <a:latin typeface="Calibri"/>
                <a:cs typeface="Calibri"/>
              </a:rPr>
              <a:t>math</a:t>
            </a:r>
            <a:r>
              <a:rPr sz="2400" spc="-10" dirty="0">
                <a:latin typeface="Calibri"/>
                <a:cs typeface="Calibri"/>
              </a:rPr>
              <a:t>:</a:t>
            </a:r>
            <a:endParaRPr sz="2400">
              <a:latin typeface="Calibri"/>
              <a:cs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RLHF</a:t>
            </a:r>
            <a:r>
              <a:rPr b="0" spc="-35" dirty="0">
                <a:latin typeface="Calibri"/>
                <a:cs typeface="Calibri"/>
              </a:rPr>
              <a:t> </a:t>
            </a:r>
            <a:r>
              <a:rPr b="0" dirty="0">
                <a:latin typeface="Calibri"/>
                <a:cs typeface="Calibri"/>
              </a:rPr>
              <a:t>provides</a:t>
            </a:r>
            <a:r>
              <a:rPr b="0" spc="-50" dirty="0">
                <a:latin typeface="Calibri"/>
                <a:cs typeface="Calibri"/>
              </a:rPr>
              <a:t> </a:t>
            </a:r>
            <a:r>
              <a:rPr b="0" dirty="0">
                <a:latin typeface="Calibri"/>
                <a:cs typeface="Calibri"/>
              </a:rPr>
              <a:t>gains</a:t>
            </a:r>
            <a:r>
              <a:rPr b="0" spc="-15" dirty="0">
                <a:latin typeface="Calibri"/>
                <a:cs typeface="Calibri"/>
              </a:rPr>
              <a:t> </a:t>
            </a:r>
            <a:r>
              <a:rPr b="0" dirty="0">
                <a:latin typeface="Calibri"/>
                <a:cs typeface="Calibri"/>
              </a:rPr>
              <a:t>over</a:t>
            </a:r>
            <a:r>
              <a:rPr b="0" spc="-45" dirty="0">
                <a:latin typeface="Calibri"/>
                <a:cs typeface="Calibri"/>
              </a:rPr>
              <a:t> </a:t>
            </a:r>
            <a:r>
              <a:rPr b="0" dirty="0">
                <a:latin typeface="Calibri"/>
                <a:cs typeface="Calibri"/>
              </a:rPr>
              <a:t>pretraining</a:t>
            </a:r>
            <a:r>
              <a:rPr b="0" spc="10" dirty="0">
                <a:latin typeface="Calibri"/>
                <a:cs typeface="Calibri"/>
              </a:rPr>
              <a:t> </a:t>
            </a:r>
            <a:r>
              <a:rPr b="0" dirty="0">
                <a:latin typeface="Calibri"/>
                <a:cs typeface="Calibri"/>
              </a:rPr>
              <a:t>+</a:t>
            </a:r>
            <a:r>
              <a:rPr b="0" spc="-15" dirty="0">
                <a:latin typeface="Calibri"/>
                <a:cs typeface="Calibri"/>
              </a:rPr>
              <a:t> </a:t>
            </a:r>
            <a:r>
              <a:rPr b="0" spc="-10" dirty="0">
                <a:latin typeface="Calibri"/>
                <a:cs typeface="Calibri"/>
              </a:rPr>
              <a:t>finetuning</a:t>
            </a:r>
          </a:p>
        </p:txBody>
      </p:sp>
      <p:pic>
        <p:nvPicPr>
          <p:cNvPr id="3" name="object 3"/>
          <p:cNvPicPr/>
          <p:nvPr/>
        </p:nvPicPr>
        <p:blipFill>
          <a:blip r:embed="rId3" cstate="print"/>
          <a:stretch>
            <a:fillRect/>
          </a:stretch>
        </p:blipFill>
        <p:spPr>
          <a:xfrm>
            <a:off x="2516123" y="1271016"/>
            <a:ext cx="7213092" cy="5137404"/>
          </a:xfrm>
          <a:prstGeom prst="rect">
            <a:avLst/>
          </a:prstGeom>
        </p:spPr>
      </p:pic>
      <p:sp>
        <p:nvSpPr>
          <p:cNvPr id="4" name="object 4"/>
          <p:cNvSpPr txBox="1"/>
          <p:nvPr/>
        </p:nvSpPr>
        <p:spPr>
          <a:xfrm>
            <a:off x="9527540" y="6326530"/>
            <a:ext cx="2297430" cy="331470"/>
          </a:xfrm>
          <a:prstGeom prst="rect">
            <a:avLst/>
          </a:prstGeom>
        </p:spPr>
        <p:txBody>
          <a:bodyPr vert="horz" wrap="square" lIns="0" tIns="13335" rIns="0" bIns="0" rtlCol="0">
            <a:spAutoFit/>
          </a:bodyPr>
          <a:lstStyle/>
          <a:p>
            <a:pPr marL="12700">
              <a:lnSpc>
                <a:spcPct val="100000"/>
              </a:lnSpc>
              <a:spcBef>
                <a:spcPts val="105"/>
              </a:spcBef>
            </a:pPr>
            <a:r>
              <a:rPr sz="2000" u="sng" dirty="0">
                <a:uFill>
                  <a:solidFill>
                    <a:srgbClr val="000000"/>
                  </a:solidFill>
                </a:uFill>
                <a:latin typeface="Calibri"/>
                <a:cs typeface="Calibri"/>
              </a:rPr>
              <a:t>[</a:t>
            </a:r>
            <a:r>
              <a:rPr sz="2000" u="sng" dirty="0">
                <a:solidFill>
                  <a:srgbClr val="007A92"/>
                </a:solidFill>
                <a:uFill>
                  <a:solidFill>
                    <a:srgbClr val="000000"/>
                  </a:solidFill>
                </a:uFill>
                <a:latin typeface="Calibri"/>
                <a:cs typeface="Calibri"/>
              </a:rPr>
              <a:t>Stiennon</a:t>
            </a:r>
            <a:r>
              <a:rPr sz="2000" u="sng" spc="-50" dirty="0">
                <a:solidFill>
                  <a:srgbClr val="007A92"/>
                </a:solidFill>
                <a:uFill>
                  <a:solidFill>
                    <a:srgbClr val="000000"/>
                  </a:solidFill>
                </a:uFill>
                <a:latin typeface="Calibri"/>
                <a:cs typeface="Calibri"/>
              </a:rPr>
              <a:t> </a:t>
            </a:r>
            <a:r>
              <a:rPr sz="2000" u="sng" dirty="0">
                <a:solidFill>
                  <a:srgbClr val="007A92"/>
                </a:solidFill>
                <a:uFill>
                  <a:solidFill>
                    <a:srgbClr val="000000"/>
                  </a:solidFill>
                </a:uFill>
                <a:latin typeface="Calibri"/>
                <a:cs typeface="Calibri"/>
              </a:rPr>
              <a:t>et</a:t>
            </a:r>
            <a:r>
              <a:rPr sz="2000" u="sng" spc="-25" dirty="0">
                <a:solidFill>
                  <a:srgbClr val="007A92"/>
                </a:solidFill>
                <a:uFill>
                  <a:solidFill>
                    <a:srgbClr val="000000"/>
                  </a:solidFill>
                </a:uFill>
                <a:latin typeface="Calibri"/>
                <a:cs typeface="Calibri"/>
              </a:rPr>
              <a:t> </a:t>
            </a:r>
            <a:r>
              <a:rPr sz="2000" u="sng" dirty="0">
                <a:solidFill>
                  <a:srgbClr val="007A92"/>
                </a:solidFill>
                <a:uFill>
                  <a:solidFill>
                    <a:srgbClr val="000000"/>
                  </a:solidFill>
                </a:uFill>
                <a:latin typeface="Calibri"/>
                <a:cs typeface="Calibri"/>
              </a:rPr>
              <a:t>al.,</a:t>
            </a:r>
            <a:r>
              <a:rPr sz="2000" u="sng" spc="-20" dirty="0">
                <a:solidFill>
                  <a:srgbClr val="007A92"/>
                </a:solidFill>
                <a:uFill>
                  <a:solidFill>
                    <a:srgbClr val="000000"/>
                  </a:solidFill>
                </a:uFill>
                <a:latin typeface="Calibri"/>
                <a:cs typeface="Calibri"/>
              </a:rPr>
              <a:t> </a:t>
            </a:r>
            <a:r>
              <a:rPr sz="2000" u="sng" spc="-10" dirty="0">
                <a:solidFill>
                  <a:srgbClr val="007A92"/>
                </a:solidFill>
                <a:uFill>
                  <a:solidFill>
                    <a:srgbClr val="000000"/>
                  </a:solidFill>
                </a:uFill>
                <a:latin typeface="Calibri"/>
                <a:cs typeface="Calibri"/>
              </a:rPr>
              <a:t>2020</a:t>
            </a:r>
            <a:r>
              <a:rPr sz="2000" u="sng" spc="-10" dirty="0">
                <a:uFill>
                  <a:solidFill>
                    <a:srgbClr val="000000"/>
                  </a:solidFill>
                </a:uFill>
                <a:latin typeface="Calibri"/>
                <a:cs typeface="Calibri"/>
              </a:rPr>
              <a:t>]</a:t>
            </a:r>
            <a:endParaRPr sz="2000">
              <a:latin typeface="Calibri"/>
              <a:cs typeface="Calibri"/>
            </a:endParaRPr>
          </a:p>
        </p:txBody>
      </p:sp>
      <p:sp>
        <p:nvSpPr>
          <p:cNvPr id="5" name="object 5"/>
          <p:cNvSpPr txBox="1"/>
          <p:nvPr/>
        </p:nvSpPr>
        <p:spPr>
          <a:xfrm>
            <a:off x="9562845" y="3149066"/>
            <a:ext cx="1345565" cy="1409700"/>
          </a:xfrm>
          <a:prstGeom prst="rect">
            <a:avLst/>
          </a:prstGeom>
        </p:spPr>
        <p:txBody>
          <a:bodyPr vert="horz" wrap="square" lIns="0" tIns="217170" rIns="0" bIns="0" rtlCol="0">
            <a:spAutoFit/>
          </a:bodyPr>
          <a:lstStyle/>
          <a:p>
            <a:pPr marL="52705">
              <a:lnSpc>
                <a:spcPct val="100000"/>
              </a:lnSpc>
              <a:spcBef>
                <a:spcPts val="1710"/>
              </a:spcBef>
            </a:pPr>
            <a:r>
              <a:rPr sz="3200" spc="-10" dirty="0">
                <a:solidFill>
                  <a:srgbClr val="C00000"/>
                </a:solidFill>
                <a:latin typeface="Cambria Math"/>
                <a:cs typeface="Cambria Math"/>
              </a:rPr>
              <a:t>𝑝</a:t>
            </a:r>
            <a:r>
              <a:rPr sz="3525" spc="-15" baseline="23640" dirty="0">
                <a:solidFill>
                  <a:srgbClr val="C00000"/>
                </a:solidFill>
                <a:latin typeface="Cambria Math"/>
                <a:cs typeface="Cambria Math"/>
              </a:rPr>
              <a:t>𝐼𝐹𝑇</a:t>
            </a:r>
            <a:r>
              <a:rPr sz="3200" spc="-10" dirty="0">
                <a:solidFill>
                  <a:srgbClr val="C00000"/>
                </a:solidFill>
                <a:latin typeface="Cambria Math"/>
                <a:cs typeface="Cambria Math"/>
              </a:rPr>
              <a:t>(𝑠)</a:t>
            </a:r>
            <a:endParaRPr sz="3200">
              <a:latin typeface="Cambria Math"/>
              <a:cs typeface="Cambria Math"/>
            </a:endParaRPr>
          </a:p>
          <a:p>
            <a:pPr marL="38100">
              <a:lnSpc>
                <a:spcPct val="100000"/>
              </a:lnSpc>
              <a:spcBef>
                <a:spcPts val="1610"/>
              </a:spcBef>
            </a:pPr>
            <a:r>
              <a:rPr sz="3200" spc="40" dirty="0">
                <a:solidFill>
                  <a:srgbClr val="C00000"/>
                </a:solidFill>
                <a:latin typeface="Cambria Math"/>
                <a:cs typeface="Cambria Math"/>
              </a:rPr>
              <a:t>𝑝</a:t>
            </a:r>
            <a:r>
              <a:rPr sz="3525" spc="60" baseline="23640" dirty="0">
                <a:solidFill>
                  <a:srgbClr val="C00000"/>
                </a:solidFill>
                <a:latin typeface="Cambria Math"/>
                <a:cs typeface="Cambria Math"/>
              </a:rPr>
              <a:t>𝑃𝑇</a:t>
            </a:r>
            <a:r>
              <a:rPr sz="3200" spc="40" dirty="0">
                <a:solidFill>
                  <a:srgbClr val="C00000"/>
                </a:solidFill>
                <a:latin typeface="Cambria Math"/>
                <a:cs typeface="Cambria Math"/>
              </a:rPr>
              <a:t>(𝑠)</a:t>
            </a:r>
            <a:endParaRPr sz="3200">
              <a:latin typeface="Cambria Math"/>
              <a:cs typeface="Cambria Math"/>
            </a:endParaRPr>
          </a:p>
        </p:txBody>
      </p:sp>
      <p:sp>
        <p:nvSpPr>
          <p:cNvPr id="6" name="object 6"/>
          <p:cNvSpPr txBox="1"/>
          <p:nvPr/>
        </p:nvSpPr>
        <p:spPr>
          <a:xfrm>
            <a:off x="7978393" y="1218057"/>
            <a:ext cx="1208405" cy="513715"/>
          </a:xfrm>
          <a:prstGeom prst="rect">
            <a:avLst/>
          </a:prstGeom>
        </p:spPr>
        <p:txBody>
          <a:bodyPr vert="horz" wrap="square" lIns="0" tIns="13335" rIns="0" bIns="0" rtlCol="0">
            <a:spAutoFit/>
          </a:bodyPr>
          <a:lstStyle/>
          <a:p>
            <a:pPr marL="38100">
              <a:lnSpc>
                <a:spcPct val="100000"/>
              </a:lnSpc>
              <a:spcBef>
                <a:spcPts val="105"/>
              </a:spcBef>
            </a:pPr>
            <a:r>
              <a:rPr sz="3200" spc="-10" dirty="0">
                <a:solidFill>
                  <a:srgbClr val="00AE50"/>
                </a:solidFill>
                <a:latin typeface="Cambria Math"/>
                <a:cs typeface="Cambria Math"/>
              </a:rPr>
              <a:t>𝑝</a:t>
            </a:r>
            <a:r>
              <a:rPr sz="3525" spc="-15" baseline="23640" dirty="0">
                <a:solidFill>
                  <a:srgbClr val="00AE50"/>
                </a:solidFill>
                <a:latin typeface="Cambria Math"/>
                <a:cs typeface="Cambria Math"/>
              </a:rPr>
              <a:t>𝑅𝐿</a:t>
            </a:r>
            <a:r>
              <a:rPr sz="3200" spc="-10" dirty="0">
                <a:solidFill>
                  <a:srgbClr val="00AE50"/>
                </a:solidFill>
                <a:latin typeface="Cambria Math"/>
                <a:cs typeface="Cambria Math"/>
              </a:rPr>
              <a:t>(𝑠)</a:t>
            </a:r>
            <a:endParaRPr sz="3200">
              <a:latin typeface="Cambria Math"/>
              <a:cs typeface="Cambria Math"/>
            </a:endParaRPr>
          </a:p>
        </p:txBody>
      </p:sp>
      <p:sp>
        <p:nvSpPr>
          <p:cNvPr id="7" name="object 7"/>
          <p:cNvSpPr txBox="1"/>
          <p:nvPr/>
        </p:nvSpPr>
        <p:spPr>
          <a:xfrm>
            <a:off x="484733" y="6488074"/>
            <a:ext cx="199390" cy="240029"/>
          </a:xfrm>
          <a:prstGeom prst="rect">
            <a:avLst/>
          </a:prstGeom>
        </p:spPr>
        <p:txBody>
          <a:bodyPr vert="horz" wrap="square" lIns="0" tIns="13335" rIns="0" bIns="0" rtlCol="0">
            <a:spAutoFit/>
          </a:bodyPr>
          <a:lstStyle/>
          <a:p>
            <a:pPr marL="12700">
              <a:lnSpc>
                <a:spcPct val="100000"/>
              </a:lnSpc>
              <a:spcBef>
                <a:spcPts val="105"/>
              </a:spcBef>
            </a:pPr>
            <a:r>
              <a:rPr sz="1400" spc="-25" dirty="0">
                <a:latin typeface="Calibri"/>
                <a:cs typeface="Calibri"/>
              </a:rPr>
              <a:t>63</a:t>
            </a:r>
            <a:endParaRPr sz="1400">
              <a:latin typeface="Calibri"/>
              <a:cs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48511" y="1028700"/>
            <a:ext cx="9706610" cy="5643880"/>
            <a:chOff x="1048511" y="1028700"/>
            <a:chExt cx="9706610" cy="5643880"/>
          </a:xfrm>
        </p:grpSpPr>
        <p:pic>
          <p:nvPicPr>
            <p:cNvPr id="3" name="object 3"/>
            <p:cNvPicPr/>
            <p:nvPr/>
          </p:nvPicPr>
          <p:blipFill>
            <a:blip r:embed="rId3" cstate="print"/>
            <a:stretch>
              <a:fillRect/>
            </a:stretch>
          </p:blipFill>
          <p:spPr>
            <a:xfrm>
              <a:off x="1231391" y="1028700"/>
              <a:ext cx="9523476" cy="5643372"/>
            </a:xfrm>
            <a:prstGeom prst="rect">
              <a:avLst/>
            </a:prstGeom>
          </p:spPr>
        </p:pic>
        <p:sp>
          <p:nvSpPr>
            <p:cNvPr id="4" name="object 4"/>
            <p:cNvSpPr/>
            <p:nvPr/>
          </p:nvSpPr>
          <p:spPr>
            <a:xfrm>
              <a:off x="1067561" y="1983486"/>
              <a:ext cx="3124200" cy="1066800"/>
            </a:xfrm>
            <a:custGeom>
              <a:avLst/>
              <a:gdLst/>
              <a:ahLst/>
              <a:cxnLst/>
              <a:rect l="l" t="t" r="r" b="b"/>
              <a:pathLst>
                <a:path w="3124200" h="1066800">
                  <a:moveTo>
                    <a:pt x="0" y="1066800"/>
                  </a:moveTo>
                  <a:lnTo>
                    <a:pt x="3124200" y="1066800"/>
                  </a:lnTo>
                  <a:lnTo>
                    <a:pt x="3124200" y="0"/>
                  </a:lnTo>
                  <a:lnTo>
                    <a:pt x="0" y="0"/>
                  </a:lnTo>
                  <a:lnTo>
                    <a:pt x="0" y="1066800"/>
                  </a:lnTo>
                  <a:close/>
                </a:path>
              </a:pathLst>
            </a:custGeom>
            <a:ln w="38100">
              <a:solidFill>
                <a:srgbClr val="C00000"/>
              </a:solidFill>
            </a:ln>
          </p:spPr>
          <p:txBody>
            <a:bodyPr wrap="square" lIns="0" tIns="0" rIns="0" bIns="0" rtlCol="0"/>
            <a:lstStyle/>
            <a:p>
              <a:endParaRPr/>
            </a:p>
          </p:txBody>
        </p:sp>
      </p:grpSp>
      <p:sp>
        <p:nvSpPr>
          <p:cNvPr id="5" name="object 5"/>
          <p:cNvSpPr txBox="1">
            <a:spLocks noGrp="1"/>
          </p:cNvSpPr>
          <p:nvPr>
            <p:ph type="ctrTitle"/>
          </p:nvPr>
        </p:nvSpPr>
        <p:spPr>
          <a:prstGeom prst="rect">
            <a:avLst/>
          </a:prstGeom>
        </p:spPr>
        <p:txBody>
          <a:bodyPr vert="horz" wrap="square" lIns="0" tIns="12700" rIns="0" bIns="0" rtlCol="0">
            <a:spAutoFit/>
          </a:bodyPr>
          <a:lstStyle/>
          <a:p>
            <a:pPr marL="50165">
              <a:lnSpc>
                <a:spcPct val="100000"/>
              </a:lnSpc>
              <a:spcBef>
                <a:spcPts val="100"/>
              </a:spcBef>
            </a:pPr>
            <a:r>
              <a:rPr b="0" dirty="0">
                <a:latin typeface="Calibri"/>
                <a:cs typeface="Calibri"/>
              </a:rPr>
              <a:t>InstructGPT: scaling up</a:t>
            </a:r>
            <a:r>
              <a:rPr b="0" spc="-10" dirty="0">
                <a:latin typeface="Calibri"/>
                <a:cs typeface="Calibri"/>
              </a:rPr>
              <a:t> </a:t>
            </a:r>
            <a:r>
              <a:rPr b="0" dirty="0">
                <a:latin typeface="Calibri"/>
                <a:cs typeface="Calibri"/>
              </a:rPr>
              <a:t>RLHF</a:t>
            </a:r>
            <a:r>
              <a:rPr b="0" spc="-40" dirty="0">
                <a:latin typeface="Calibri"/>
                <a:cs typeface="Calibri"/>
              </a:rPr>
              <a:t> </a:t>
            </a:r>
            <a:r>
              <a:rPr b="0" dirty="0">
                <a:latin typeface="Calibri"/>
                <a:cs typeface="Calibri"/>
              </a:rPr>
              <a:t>to</a:t>
            </a:r>
            <a:r>
              <a:rPr b="0" spc="-25" dirty="0">
                <a:latin typeface="Calibri"/>
                <a:cs typeface="Calibri"/>
              </a:rPr>
              <a:t> </a:t>
            </a:r>
            <a:r>
              <a:rPr b="0" dirty="0">
                <a:latin typeface="Calibri"/>
                <a:cs typeface="Calibri"/>
              </a:rPr>
              <a:t>tens</a:t>
            </a:r>
            <a:r>
              <a:rPr b="0" spc="-45" dirty="0">
                <a:latin typeface="Calibri"/>
                <a:cs typeface="Calibri"/>
              </a:rPr>
              <a:t> </a:t>
            </a:r>
            <a:r>
              <a:rPr b="0" dirty="0">
                <a:latin typeface="Calibri"/>
                <a:cs typeface="Calibri"/>
              </a:rPr>
              <a:t>of</a:t>
            </a:r>
            <a:r>
              <a:rPr b="0" spc="-50" dirty="0">
                <a:latin typeface="Calibri"/>
                <a:cs typeface="Calibri"/>
              </a:rPr>
              <a:t> </a:t>
            </a:r>
            <a:r>
              <a:rPr b="0" dirty="0">
                <a:latin typeface="Calibri"/>
                <a:cs typeface="Calibri"/>
              </a:rPr>
              <a:t>thousands</a:t>
            </a:r>
            <a:r>
              <a:rPr b="0" spc="30" dirty="0">
                <a:latin typeface="Calibri"/>
                <a:cs typeface="Calibri"/>
              </a:rPr>
              <a:t> </a:t>
            </a:r>
            <a:r>
              <a:rPr b="0" dirty="0">
                <a:latin typeface="Calibri"/>
                <a:cs typeface="Calibri"/>
              </a:rPr>
              <a:t>of</a:t>
            </a:r>
            <a:r>
              <a:rPr b="0" spc="-40" dirty="0">
                <a:latin typeface="Calibri"/>
                <a:cs typeface="Calibri"/>
              </a:rPr>
              <a:t> </a:t>
            </a:r>
            <a:r>
              <a:rPr b="0" spc="-10" dirty="0">
                <a:latin typeface="Calibri"/>
                <a:cs typeface="Calibri"/>
              </a:rPr>
              <a:t>tasks</a:t>
            </a:r>
          </a:p>
        </p:txBody>
      </p:sp>
      <p:sp>
        <p:nvSpPr>
          <p:cNvPr id="7" name="object 7"/>
          <p:cNvSpPr txBox="1"/>
          <p:nvPr/>
        </p:nvSpPr>
        <p:spPr>
          <a:xfrm>
            <a:off x="9527540" y="6393891"/>
            <a:ext cx="2160270" cy="280670"/>
          </a:xfrm>
          <a:prstGeom prst="rect">
            <a:avLst/>
          </a:prstGeom>
        </p:spPr>
        <p:txBody>
          <a:bodyPr vert="horz" wrap="square" lIns="0" tIns="0" rIns="0" bIns="0" rtlCol="0">
            <a:spAutoFit/>
          </a:bodyPr>
          <a:lstStyle/>
          <a:p>
            <a:pPr marL="12700">
              <a:lnSpc>
                <a:spcPts val="2005"/>
              </a:lnSpc>
            </a:pPr>
            <a:r>
              <a:rPr sz="2000" u="sng" dirty="0">
                <a:uFill>
                  <a:solidFill>
                    <a:srgbClr val="000000"/>
                  </a:solidFill>
                </a:uFill>
                <a:latin typeface="Calibri"/>
                <a:cs typeface="Calibri"/>
              </a:rPr>
              <a:t>[</a:t>
            </a:r>
            <a:r>
              <a:rPr sz="2000" u="sng" dirty="0">
                <a:solidFill>
                  <a:srgbClr val="007A92"/>
                </a:solidFill>
                <a:uFill>
                  <a:solidFill>
                    <a:srgbClr val="000000"/>
                  </a:solidFill>
                </a:uFill>
                <a:latin typeface="Calibri"/>
                <a:cs typeface="Calibri"/>
              </a:rPr>
              <a:t>Ouyang</a:t>
            </a:r>
            <a:r>
              <a:rPr sz="2000" u="sng" spc="-85" dirty="0">
                <a:solidFill>
                  <a:srgbClr val="007A92"/>
                </a:solidFill>
                <a:uFill>
                  <a:solidFill>
                    <a:srgbClr val="000000"/>
                  </a:solidFill>
                </a:uFill>
                <a:latin typeface="Calibri"/>
                <a:cs typeface="Calibri"/>
              </a:rPr>
              <a:t> </a:t>
            </a:r>
            <a:r>
              <a:rPr sz="2000" u="sng" dirty="0">
                <a:solidFill>
                  <a:srgbClr val="007A92"/>
                </a:solidFill>
                <a:uFill>
                  <a:solidFill>
                    <a:srgbClr val="000000"/>
                  </a:solidFill>
                </a:uFill>
                <a:latin typeface="Calibri"/>
                <a:cs typeface="Calibri"/>
              </a:rPr>
              <a:t>et</a:t>
            </a:r>
            <a:r>
              <a:rPr sz="2000" u="sng" spc="-35" dirty="0">
                <a:solidFill>
                  <a:srgbClr val="007A92"/>
                </a:solidFill>
                <a:uFill>
                  <a:solidFill>
                    <a:srgbClr val="000000"/>
                  </a:solidFill>
                </a:uFill>
                <a:latin typeface="Calibri"/>
                <a:cs typeface="Calibri"/>
              </a:rPr>
              <a:t> </a:t>
            </a:r>
            <a:r>
              <a:rPr sz="2000" u="sng" dirty="0">
                <a:solidFill>
                  <a:srgbClr val="007A92"/>
                </a:solidFill>
                <a:uFill>
                  <a:solidFill>
                    <a:srgbClr val="000000"/>
                  </a:solidFill>
                </a:uFill>
                <a:latin typeface="Calibri"/>
                <a:cs typeface="Calibri"/>
              </a:rPr>
              <a:t>al.,</a:t>
            </a:r>
            <a:r>
              <a:rPr sz="2000" u="sng" spc="-25" dirty="0">
                <a:solidFill>
                  <a:srgbClr val="007A92"/>
                </a:solidFill>
                <a:uFill>
                  <a:solidFill>
                    <a:srgbClr val="000000"/>
                  </a:solidFill>
                </a:uFill>
                <a:latin typeface="Calibri"/>
                <a:cs typeface="Calibri"/>
              </a:rPr>
              <a:t> </a:t>
            </a:r>
            <a:r>
              <a:rPr sz="2000" u="sng" spc="-10" dirty="0">
                <a:solidFill>
                  <a:srgbClr val="007A92"/>
                </a:solidFill>
                <a:uFill>
                  <a:solidFill>
                    <a:srgbClr val="000000"/>
                  </a:solidFill>
                </a:uFill>
                <a:latin typeface="Calibri"/>
                <a:cs typeface="Calibri"/>
              </a:rPr>
              <a:t>2022</a:t>
            </a:r>
            <a:r>
              <a:rPr sz="2000" u="sng" spc="-10" dirty="0">
                <a:uFill>
                  <a:solidFill>
                    <a:srgbClr val="000000"/>
                  </a:solidFill>
                </a:uFill>
                <a:latin typeface="Calibri"/>
                <a:cs typeface="Calibri"/>
              </a:rPr>
              <a:t>]</a:t>
            </a:r>
            <a:endParaRPr sz="2000">
              <a:latin typeface="Calibri"/>
              <a:cs typeface="Calibri"/>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61</a:t>
            </a:fld>
            <a:endParaRPr spc="-25" dirty="0"/>
          </a:p>
        </p:txBody>
      </p:sp>
      <p:sp>
        <p:nvSpPr>
          <p:cNvPr id="6" name="object 6"/>
          <p:cNvSpPr txBox="1"/>
          <p:nvPr/>
        </p:nvSpPr>
        <p:spPr>
          <a:xfrm>
            <a:off x="166827" y="2052065"/>
            <a:ext cx="756920" cy="757555"/>
          </a:xfrm>
          <a:prstGeom prst="rect">
            <a:avLst/>
          </a:prstGeom>
        </p:spPr>
        <p:txBody>
          <a:bodyPr vert="horz" wrap="square" lIns="0" tIns="12700" rIns="0" bIns="0" rtlCol="0">
            <a:spAutoFit/>
          </a:bodyPr>
          <a:lstStyle/>
          <a:p>
            <a:pPr marL="12700" marR="5080">
              <a:lnSpc>
                <a:spcPct val="100000"/>
              </a:lnSpc>
              <a:spcBef>
                <a:spcPts val="100"/>
              </a:spcBef>
            </a:pPr>
            <a:r>
              <a:rPr sz="2400" b="1" spc="-25" dirty="0">
                <a:latin typeface="Calibri"/>
                <a:cs typeface="Calibri"/>
              </a:rPr>
              <a:t>30k </a:t>
            </a:r>
            <a:r>
              <a:rPr sz="2400" b="1" spc="-30" dirty="0">
                <a:latin typeface="Calibri"/>
                <a:cs typeface="Calibri"/>
              </a:rPr>
              <a:t>tasks!</a:t>
            </a:r>
            <a:endParaRPr sz="2400">
              <a:latin typeface="Calibri"/>
              <a:cs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50165">
              <a:lnSpc>
                <a:spcPct val="100000"/>
              </a:lnSpc>
              <a:spcBef>
                <a:spcPts val="100"/>
              </a:spcBef>
            </a:pPr>
            <a:r>
              <a:rPr b="0" dirty="0">
                <a:latin typeface="Calibri"/>
                <a:cs typeface="Calibri"/>
              </a:rPr>
              <a:t>InstructGPT: scaling up</a:t>
            </a:r>
            <a:r>
              <a:rPr b="0" spc="-10" dirty="0">
                <a:latin typeface="Calibri"/>
                <a:cs typeface="Calibri"/>
              </a:rPr>
              <a:t> </a:t>
            </a:r>
            <a:r>
              <a:rPr b="0" dirty="0">
                <a:latin typeface="Calibri"/>
                <a:cs typeface="Calibri"/>
              </a:rPr>
              <a:t>RLHF</a:t>
            </a:r>
            <a:r>
              <a:rPr b="0" spc="-40" dirty="0">
                <a:latin typeface="Calibri"/>
                <a:cs typeface="Calibri"/>
              </a:rPr>
              <a:t> </a:t>
            </a:r>
            <a:r>
              <a:rPr b="0" dirty="0">
                <a:latin typeface="Calibri"/>
                <a:cs typeface="Calibri"/>
              </a:rPr>
              <a:t>to</a:t>
            </a:r>
            <a:r>
              <a:rPr b="0" spc="-25" dirty="0">
                <a:latin typeface="Calibri"/>
                <a:cs typeface="Calibri"/>
              </a:rPr>
              <a:t> </a:t>
            </a:r>
            <a:r>
              <a:rPr b="0" dirty="0">
                <a:latin typeface="Calibri"/>
                <a:cs typeface="Calibri"/>
              </a:rPr>
              <a:t>tens</a:t>
            </a:r>
            <a:r>
              <a:rPr b="0" spc="-45" dirty="0">
                <a:latin typeface="Calibri"/>
                <a:cs typeface="Calibri"/>
              </a:rPr>
              <a:t> </a:t>
            </a:r>
            <a:r>
              <a:rPr b="0" dirty="0">
                <a:latin typeface="Calibri"/>
                <a:cs typeface="Calibri"/>
              </a:rPr>
              <a:t>of</a:t>
            </a:r>
            <a:r>
              <a:rPr b="0" spc="-50" dirty="0">
                <a:latin typeface="Calibri"/>
                <a:cs typeface="Calibri"/>
              </a:rPr>
              <a:t> </a:t>
            </a:r>
            <a:r>
              <a:rPr b="0" dirty="0">
                <a:latin typeface="Calibri"/>
                <a:cs typeface="Calibri"/>
              </a:rPr>
              <a:t>thousands</a:t>
            </a:r>
            <a:r>
              <a:rPr b="0" spc="30" dirty="0">
                <a:latin typeface="Calibri"/>
                <a:cs typeface="Calibri"/>
              </a:rPr>
              <a:t> </a:t>
            </a:r>
            <a:r>
              <a:rPr b="0" dirty="0">
                <a:latin typeface="Calibri"/>
                <a:cs typeface="Calibri"/>
              </a:rPr>
              <a:t>of</a:t>
            </a:r>
            <a:r>
              <a:rPr b="0" spc="-40" dirty="0">
                <a:latin typeface="Calibri"/>
                <a:cs typeface="Calibri"/>
              </a:rPr>
              <a:t> </a:t>
            </a:r>
            <a:r>
              <a:rPr b="0" spc="-10" dirty="0">
                <a:latin typeface="Calibri"/>
                <a:cs typeface="Calibri"/>
              </a:rPr>
              <a:t>tasks</a:t>
            </a:r>
          </a:p>
        </p:txBody>
      </p:sp>
      <p:pic>
        <p:nvPicPr>
          <p:cNvPr id="3" name="object 3"/>
          <p:cNvPicPr/>
          <p:nvPr/>
        </p:nvPicPr>
        <p:blipFill>
          <a:blip r:embed="rId3" cstate="print"/>
          <a:stretch>
            <a:fillRect/>
          </a:stretch>
        </p:blipFill>
        <p:spPr>
          <a:xfrm>
            <a:off x="516636" y="1805939"/>
            <a:ext cx="11154156" cy="2217419"/>
          </a:xfrm>
          <a:prstGeom prst="rect">
            <a:avLst/>
          </a:prstGeom>
        </p:spPr>
      </p:pic>
      <p:sp>
        <p:nvSpPr>
          <p:cNvPr id="4" name="object 4"/>
          <p:cNvSpPr txBox="1"/>
          <p:nvPr/>
        </p:nvSpPr>
        <p:spPr>
          <a:xfrm>
            <a:off x="484733" y="967485"/>
            <a:ext cx="3714115" cy="391160"/>
          </a:xfrm>
          <a:prstGeom prst="rect">
            <a:avLst/>
          </a:prstGeom>
        </p:spPr>
        <p:txBody>
          <a:bodyPr vert="horz" wrap="square" lIns="0" tIns="12700" rIns="0" bIns="0" rtlCol="0">
            <a:spAutoFit/>
          </a:bodyPr>
          <a:lstStyle/>
          <a:p>
            <a:pPr marL="12700">
              <a:lnSpc>
                <a:spcPct val="100000"/>
              </a:lnSpc>
              <a:spcBef>
                <a:spcPts val="100"/>
              </a:spcBef>
            </a:pPr>
            <a:r>
              <a:rPr sz="2400" b="1" spc="-20" dirty="0">
                <a:latin typeface="Calibri"/>
                <a:cs typeface="Calibri"/>
              </a:rPr>
              <a:t>Tasks</a:t>
            </a:r>
            <a:r>
              <a:rPr sz="2400" b="1" spc="-105" dirty="0">
                <a:latin typeface="Calibri"/>
                <a:cs typeface="Calibri"/>
              </a:rPr>
              <a:t> </a:t>
            </a:r>
            <a:r>
              <a:rPr sz="2400" b="1" dirty="0">
                <a:latin typeface="Calibri"/>
                <a:cs typeface="Calibri"/>
              </a:rPr>
              <a:t>collected</a:t>
            </a:r>
            <a:r>
              <a:rPr sz="2400" b="1" spc="-100" dirty="0">
                <a:latin typeface="Calibri"/>
                <a:cs typeface="Calibri"/>
              </a:rPr>
              <a:t> </a:t>
            </a:r>
            <a:r>
              <a:rPr sz="2400" b="1" dirty="0">
                <a:latin typeface="Calibri"/>
                <a:cs typeface="Calibri"/>
              </a:rPr>
              <a:t>from</a:t>
            </a:r>
            <a:r>
              <a:rPr sz="2400" b="1" spc="-95" dirty="0">
                <a:latin typeface="Calibri"/>
                <a:cs typeface="Calibri"/>
              </a:rPr>
              <a:t> </a:t>
            </a:r>
            <a:r>
              <a:rPr sz="2400" b="1" spc="-10" dirty="0">
                <a:latin typeface="Calibri"/>
                <a:cs typeface="Calibri"/>
              </a:rPr>
              <a:t>labelers:</a:t>
            </a:r>
            <a:endParaRPr sz="2400">
              <a:latin typeface="Calibri"/>
              <a:cs typeface="Calibri"/>
            </a:endParaRPr>
          </a:p>
        </p:txBody>
      </p:sp>
      <p:pic>
        <p:nvPicPr>
          <p:cNvPr id="5" name="object 5"/>
          <p:cNvPicPr/>
          <p:nvPr/>
        </p:nvPicPr>
        <p:blipFill>
          <a:blip r:embed="rId4" cstate="print"/>
          <a:stretch>
            <a:fillRect/>
          </a:stretch>
        </p:blipFill>
        <p:spPr>
          <a:xfrm>
            <a:off x="704087" y="4343400"/>
            <a:ext cx="7587996" cy="1905000"/>
          </a:xfrm>
          <a:prstGeom prst="rect">
            <a:avLst/>
          </a:prstGeom>
        </p:spPr>
      </p:pic>
      <p:sp>
        <p:nvSpPr>
          <p:cNvPr id="6" name="object 6"/>
          <p:cNvSpPr txBox="1"/>
          <p:nvPr/>
        </p:nvSpPr>
        <p:spPr>
          <a:xfrm>
            <a:off x="9527540" y="6393891"/>
            <a:ext cx="2160270" cy="280670"/>
          </a:xfrm>
          <a:prstGeom prst="rect">
            <a:avLst/>
          </a:prstGeom>
        </p:spPr>
        <p:txBody>
          <a:bodyPr vert="horz" wrap="square" lIns="0" tIns="0" rIns="0" bIns="0" rtlCol="0">
            <a:spAutoFit/>
          </a:bodyPr>
          <a:lstStyle/>
          <a:p>
            <a:pPr marL="12700">
              <a:lnSpc>
                <a:spcPts val="2005"/>
              </a:lnSpc>
            </a:pPr>
            <a:r>
              <a:rPr sz="2000" u="sng" dirty="0">
                <a:uFill>
                  <a:solidFill>
                    <a:srgbClr val="000000"/>
                  </a:solidFill>
                </a:uFill>
                <a:latin typeface="Calibri"/>
                <a:cs typeface="Calibri"/>
              </a:rPr>
              <a:t>[</a:t>
            </a:r>
            <a:r>
              <a:rPr sz="2000" u="sng" dirty="0">
                <a:solidFill>
                  <a:srgbClr val="007A92"/>
                </a:solidFill>
                <a:uFill>
                  <a:solidFill>
                    <a:srgbClr val="000000"/>
                  </a:solidFill>
                </a:uFill>
                <a:latin typeface="Calibri"/>
                <a:cs typeface="Calibri"/>
              </a:rPr>
              <a:t>Ouyang</a:t>
            </a:r>
            <a:r>
              <a:rPr sz="2000" u="sng" spc="-85" dirty="0">
                <a:solidFill>
                  <a:srgbClr val="007A92"/>
                </a:solidFill>
                <a:uFill>
                  <a:solidFill>
                    <a:srgbClr val="000000"/>
                  </a:solidFill>
                </a:uFill>
                <a:latin typeface="Calibri"/>
                <a:cs typeface="Calibri"/>
              </a:rPr>
              <a:t> </a:t>
            </a:r>
            <a:r>
              <a:rPr sz="2000" u="sng" dirty="0">
                <a:solidFill>
                  <a:srgbClr val="007A92"/>
                </a:solidFill>
                <a:uFill>
                  <a:solidFill>
                    <a:srgbClr val="000000"/>
                  </a:solidFill>
                </a:uFill>
                <a:latin typeface="Calibri"/>
                <a:cs typeface="Calibri"/>
              </a:rPr>
              <a:t>et</a:t>
            </a:r>
            <a:r>
              <a:rPr sz="2000" u="sng" spc="-35" dirty="0">
                <a:solidFill>
                  <a:srgbClr val="007A92"/>
                </a:solidFill>
                <a:uFill>
                  <a:solidFill>
                    <a:srgbClr val="000000"/>
                  </a:solidFill>
                </a:uFill>
                <a:latin typeface="Calibri"/>
                <a:cs typeface="Calibri"/>
              </a:rPr>
              <a:t> </a:t>
            </a:r>
            <a:r>
              <a:rPr sz="2000" u="sng" dirty="0">
                <a:solidFill>
                  <a:srgbClr val="007A92"/>
                </a:solidFill>
                <a:uFill>
                  <a:solidFill>
                    <a:srgbClr val="000000"/>
                  </a:solidFill>
                </a:uFill>
                <a:latin typeface="Calibri"/>
                <a:cs typeface="Calibri"/>
              </a:rPr>
              <a:t>al.,</a:t>
            </a:r>
            <a:r>
              <a:rPr sz="2000" u="sng" spc="-25" dirty="0">
                <a:solidFill>
                  <a:srgbClr val="007A92"/>
                </a:solidFill>
                <a:uFill>
                  <a:solidFill>
                    <a:srgbClr val="000000"/>
                  </a:solidFill>
                </a:uFill>
                <a:latin typeface="Calibri"/>
                <a:cs typeface="Calibri"/>
              </a:rPr>
              <a:t> </a:t>
            </a:r>
            <a:r>
              <a:rPr sz="2000" u="sng" spc="-10" dirty="0">
                <a:solidFill>
                  <a:srgbClr val="007A92"/>
                </a:solidFill>
                <a:uFill>
                  <a:solidFill>
                    <a:srgbClr val="000000"/>
                  </a:solidFill>
                </a:uFill>
                <a:latin typeface="Calibri"/>
                <a:cs typeface="Calibri"/>
              </a:rPr>
              <a:t>2022</a:t>
            </a:r>
            <a:r>
              <a:rPr sz="2000" u="sng" spc="-10" dirty="0">
                <a:uFill>
                  <a:solidFill>
                    <a:srgbClr val="000000"/>
                  </a:solidFill>
                </a:uFill>
                <a:latin typeface="Calibri"/>
                <a:cs typeface="Calibri"/>
              </a:rPr>
              <a:t>]</a:t>
            </a:r>
            <a:endParaRPr sz="2000">
              <a:latin typeface="Calibri"/>
              <a:cs typeface="Calibri"/>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62</a:t>
            </a:fld>
            <a:endParaRPr spc="-25"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4733" y="240919"/>
            <a:ext cx="1948180" cy="513715"/>
          </a:xfrm>
          <a:prstGeom prst="rect">
            <a:avLst/>
          </a:prstGeom>
        </p:spPr>
        <p:txBody>
          <a:bodyPr vert="horz" wrap="square" lIns="0" tIns="12700" rIns="0" bIns="0" rtlCol="0">
            <a:spAutoFit/>
          </a:bodyPr>
          <a:lstStyle/>
          <a:p>
            <a:pPr marL="12700">
              <a:lnSpc>
                <a:spcPct val="100000"/>
              </a:lnSpc>
              <a:spcBef>
                <a:spcPts val="100"/>
              </a:spcBef>
            </a:pPr>
            <a:r>
              <a:rPr b="0" spc="-10" dirty="0">
                <a:latin typeface="Calibri"/>
                <a:cs typeface="Calibri"/>
              </a:rPr>
              <a:t>InstructGPT</a:t>
            </a:r>
          </a:p>
        </p:txBody>
      </p:sp>
      <p:pic>
        <p:nvPicPr>
          <p:cNvPr id="3" name="object 3"/>
          <p:cNvPicPr/>
          <p:nvPr/>
        </p:nvPicPr>
        <p:blipFill>
          <a:blip r:embed="rId3" cstate="print"/>
          <a:stretch>
            <a:fillRect/>
          </a:stretch>
        </p:blipFill>
        <p:spPr>
          <a:xfrm>
            <a:off x="836675" y="1219200"/>
            <a:ext cx="10126980" cy="5029200"/>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63</a:t>
            </a:fld>
            <a:endParaRPr spc="-25"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4733" y="240919"/>
            <a:ext cx="1948180" cy="513715"/>
          </a:xfrm>
          <a:prstGeom prst="rect">
            <a:avLst/>
          </a:prstGeom>
        </p:spPr>
        <p:txBody>
          <a:bodyPr vert="horz" wrap="square" lIns="0" tIns="12700" rIns="0" bIns="0" rtlCol="0">
            <a:spAutoFit/>
          </a:bodyPr>
          <a:lstStyle/>
          <a:p>
            <a:pPr marL="12700">
              <a:lnSpc>
                <a:spcPct val="100000"/>
              </a:lnSpc>
              <a:spcBef>
                <a:spcPts val="100"/>
              </a:spcBef>
            </a:pPr>
            <a:r>
              <a:rPr b="0" spc="-10" dirty="0">
                <a:latin typeface="Calibri"/>
                <a:cs typeface="Calibri"/>
              </a:rPr>
              <a:t>InstructGPT</a:t>
            </a:r>
          </a:p>
        </p:txBody>
      </p:sp>
      <p:pic>
        <p:nvPicPr>
          <p:cNvPr id="3" name="object 3"/>
          <p:cNvPicPr/>
          <p:nvPr/>
        </p:nvPicPr>
        <p:blipFill>
          <a:blip r:embed="rId2" cstate="print"/>
          <a:stretch>
            <a:fillRect/>
          </a:stretch>
        </p:blipFill>
        <p:spPr>
          <a:xfrm>
            <a:off x="1389888" y="1024127"/>
            <a:ext cx="9409175" cy="5452872"/>
          </a:xfrm>
          <a:prstGeom prst="rect">
            <a:avLst/>
          </a:prstGeom>
        </p:spPr>
      </p:pic>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64</a:t>
            </a:fld>
            <a:endParaRPr spc="-25"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ChatGPT:</a:t>
            </a:r>
            <a:r>
              <a:rPr b="0" spc="-20" dirty="0">
                <a:latin typeface="Calibri"/>
                <a:cs typeface="Calibri"/>
              </a:rPr>
              <a:t> </a:t>
            </a:r>
            <a:r>
              <a:rPr b="0" dirty="0">
                <a:latin typeface="Calibri"/>
                <a:cs typeface="Calibri"/>
              </a:rPr>
              <a:t>Instruction Finetuning</a:t>
            </a:r>
            <a:r>
              <a:rPr b="0" spc="35" dirty="0">
                <a:latin typeface="Calibri"/>
                <a:cs typeface="Calibri"/>
              </a:rPr>
              <a:t> </a:t>
            </a:r>
            <a:r>
              <a:rPr b="0" dirty="0">
                <a:latin typeface="Calibri"/>
                <a:cs typeface="Calibri"/>
              </a:rPr>
              <a:t>+</a:t>
            </a:r>
            <a:r>
              <a:rPr b="0" spc="-50" dirty="0">
                <a:latin typeface="Calibri"/>
                <a:cs typeface="Calibri"/>
              </a:rPr>
              <a:t> </a:t>
            </a:r>
            <a:r>
              <a:rPr b="0" dirty="0">
                <a:latin typeface="Calibri"/>
                <a:cs typeface="Calibri"/>
              </a:rPr>
              <a:t>RLHF</a:t>
            </a:r>
            <a:r>
              <a:rPr b="0" spc="-40" dirty="0">
                <a:latin typeface="Calibri"/>
                <a:cs typeface="Calibri"/>
              </a:rPr>
              <a:t> </a:t>
            </a:r>
            <a:r>
              <a:rPr b="0" dirty="0">
                <a:latin typeface="Calibri"/>
                <a:cs typeface="Calibri"/>
              </a:rPr>
              <a:t>for</a:t>
            </a:r>
            <a:r>
              <a:rPr b="0" spc="-50" dirty="0">
                <a:latin typeface="Calibri"/>
                <a:cs typeface="Calibri"/>
              </a:rPr>
              <a:t> </a:t>
            </a:r>
            <a:r>
              <a:rPr b="0" dirty="0">
                <a:latin typeface="Calibri"/>
                <a:cs typeface="Calibri"/>
              </a:rPr>
              <a:t>dialog</a:t>
            </a:r>
            <a:r>
              <a:rPr b="0" spc="-5" dirty="0">
                <a:latin typeface="Calibri"/>
                <a:cs typeface="Calibri"/>
              </a:rPr>
              <a:t> </a:t>
            </a:r>
            <a:r>
              <a:rPr b="0" spc="-10" dirty="0">
                <a:latin typeface="Calibri"/>
                <a:cs typeface="Calibri"/>
              </a:rPr>
              <a:t>agents</a:t>
            </a:r>
          </a:p>
        </p:txBody>
      </p:sp>
      <p:sp>
        <p:nvSpPr>
          <p:cNvPr id="3" name="object 3"/>
          <p:cNvSpPr txBox="1"/>
          <p:nvPr/>
        </p:nvSpPr>
        <p:spPr>
          <a:xfrm>
            <a:off x="610311" y="2399792"/>
            <a:ext cx="2725420" cy="2465070"/>
          </a:xfrm>
          <a:prstGeom prst="rect">
            <a:avLst/>
          </a:prstGeom>
        </p:spPr>
        <p:txBody>
          <a:bodyPr vert="horz" wrap="square" lIns="0" tIns="13335" rIns="0" bIns="0" rtlCol="0">
            <a:spAutoFit/>
          </a:bodyPr>
          <a:lstStyle/>
          <a:p>
            <a:pPr marL="12700" marR="5080">
              <a:lnSpc>
                <a:spcPct val="100000"/>
              </a:lnSpc>
              <a:spcBef>
                <a:spcPts val="105"/>
              </a:spcBef>
            </a:pPr>
            <a:r>
              <a:rPr sz="2000" dirty="0">
                <a:latin typeface="Calibri"/>
                <a:cs typeface="Calibri"/>
              </a:rPr>
              <a:t>Note:</a:t>
            </a:r>
            <a:r>
              <a:rPr sz="2000" spc="-40" dirty="0">
                <a:latin typeface="Calibri"/>
                <a:cs typeface="Calibri"/>
              </a:rPr>
              <a:t> </a:t>
            </a:r>
            <a:r>
              <a:rPr sz="2000" dirty="0">
                <a:latin typeface="Calibri"/>
                <a:cs typeface="Calibri"/>
              </a:rPr>
              <a:t>OpenAI</a:t>
            </a:r>
            <a:r>
              <a:rPr sz="2000" spc="-55" dirty="0">
                <a:latin typeface="Calibri"/>
                <a:cs typeface="Calibri"/>
              </a:rPr>
              <a:t> </a:t>
            </a:r>
            <a:r>
              <a:rPr sz="2000" dirty="0">
                <a:latin typeface="Calibri"/>
                <a:cs typeface="Calibri"/>
              </a:rPr>
              <a:t>(and</a:t>
            </a:r>
            <a:r>
              <a:rPr sz="2000" spc="-30" dirty="0">
                <a:latin typeface="Calibri"/>
                <a:cs typeface="Calibri"/>
              </a:rPr>
              <a:t> </a:t>
            </a:r>
            <a:r>
              <a:rPr sz="2000" spc="-10" dirty="0">
                <a:latin typeface="Calibri"/>
                <a:cs typeface="Calibri"/>
              </a:rPr>
              <a:t>similar </a:t>
            </a:r>
            <a:r>
              <a:rPr sz="2000" dirty="0">
                <a:latin typeface="Calibri"/>
                <a:cs typeface="Calibri"/>
              </a:rPr>
              <a:t>companies)</a:t>
            </a:r>
            <a:r>
              <a:rPr sz="2000" spc="-50" dirty="0">
                <a:latin typeface="Calibri"/>
                <a:cs typeface="Calibri"/>
              </a:rPr>
              <a:t> </a:t>
            </a:r>
            <a:r>
              <a:rPr sz="2000" dirty="0">
                <a:latin typeface="Calibri"/>
                <a:cs typeface="Calibri"/>
              </a:rPr>
              <a:t>are</a:t>
            </a:r>
            <a:r>
              <a:rPr sz="2000" spc="-45" dirty="0">
                <a:latin typeface="Calibri"/>
                <a:cs typeface="Calibri"/>
              </a:rPr>
              <a:t> </a:t>
            </a:r>
            <a:r>
              <a:rPr sz="2000" spc="-10" dirty="0">
                <a:latin typeface="Calibri"/>
                <a:cs typeface="Calibri"/>
              </a:rPr>
              <a:t>keeping </a:t>
            </a:r>
            <a:r>
              <a:rPr sz="2000" dirty="0">
                <a:latin typeface="Calibri"/>
                <a:cs typeface="Calibri"/>
              </a:rPr>
              <a:t>more</a:t>
            </a:r>
            <a:r>
              <a:rPr sz="2000" spc="-85" dirty="0">
                <a:latin typeface="Calibri"/>
                <a:cs typeface="Calibri"/>
              </a:rPr>
              <a:t> </a:t>
            </a:r>
            <a:r>
              <a:rPr sz="2000" dirty="0">
                <a:latin typeface="Calibri"/>
                <a:cs typeface="Calibri"/>
              </a:rPr>
              <a:t>details</a:t>
            </a:r>
            <a:r>
              <a:rPr sz="2000" spc="-40" dirty="0">
                <a:latin typeface="Calibri"/>
                <a:cs typeface="Calibri"/>
              </a:rPr>
              <a:t> </a:t>
            </a:r>
            <a:r>
              <a:rPr sz="2000" dirty="0">
                <a:latin typeface="Calibri"/>
                <a:cs typeface="Calibri"/>
              </a:rPr>
              <a:t>secret</a:t>
            </a:r>
            <a:r>
              <a:rPr sz="2000" spc="-20" dirty="0">
                <a:latin typeface="Calibri"/>
                <a:cs typeface="Calibri"/>
              </a:rPr>
              <a:t> about </a:t>
            </a:r>
            <a:r>
              <a:rPr sz="2000" dirty="0">
                <a:latin typeface="Calibri"/>
                <a:cs typeface="Calibri"/>
              </a:rPr>
              <a:t>ChatGPT</a:t>
            </a:r>
            <a:r>
              <a:rPr sz="2000" spc="-80" dirty="0">
                <a:latin typeface="Calibri"/>
                <a:cs typeface="Calibri"/>
              </a:rPr>
              <a:t> </a:t>
            </a:r>
            <a:r>
              <a:rPr sz="2000" spc="-10" dirty="0">
                <a:latin typeface="Calibri"/>
                <a:cs typeface="Calibri"/>
              </a:rPr>
              <a:t>training </a:t>
            </a:r>
            <a:r>
              <a:rPr sz="2000" dirty="0">
                <a:latin typeface="Calibri"/>
                <a:cs typeface="Calibri"/>
              </a:rPr>
              <a:t>(including</a:t>
            </a:r>
            <a:r>
              <a:rPr sz="2000" spc="-90" dirty="0">
                <a:latin typeface="Calibri"/>
                <a:cs typeface="Calibri"/>
              </a:rPr>
              <a:t> </a:t>
            </a:r>
            <a:r>
              <a:rPr sz="2000" dirty="0">
                <a:latin typeface="Calibri"/>
                <a:cs typeface="Calibri"/>
              </a:rPr>
              <a:t>data,</a:t>
            </a:r>
            <a:r>
              <a:rPr sz="2000" spc="-55" dirty="0">
                <a:latin typeface="Calibri"/>
                <a:cs typeface="Calibri"/>
              </a:rPr>
              <a:t> </a:t>
            </a:r>
            <a:r>
              <a:rPr sz="2000" spc="-10" dirty="0">
                <a:latin typeface="Calibri"/>
                <a:cs typeface="Calibri"/>
              </a:rPr>
              <a:t>training parameters,</a:t>
            </a:r>
            <a:r>
              <a:rPr sz="2000" spc="-20" dirty="0">
                <a:latin typeface="Calibri"/>
                <a:cs typeface="Calibri"/>
              </a:rPr>
              <a:t> </a:t>
            </a:r>
            <a:r>
              <a:rPr sz="2000" dirty="0">
                <a:latin typeface="Calibri"/>
                <a:cs typeface="Calibri"/>
              </a:rPr>
              <a:t>model</a:t>
            </a:r>
            <a:r>
              <a:rPr sz="2000" spc="-65" dirty="0">
                <a:latin typeface="Calibri"/>
                <a:cs typeface="Calibri"/>
              </a:rPr>
              <a:t> </a:t>
            </a:r>
            <a:r>
              <a:rPr sz="2000" spc="-10" dirty="0">
                <a:latin typeface="Calibri"/>
                <a:cs typeface="Calibri"/>
              </a:rPr>
              <a:t>size)— </a:t>
            </a:r>
            <a:r>
              <a:rPr sz="2000" dirty="0">
                <a:latin typeface="Calibri"/>
                <a:cs typeface="Calibri"/>
              </a:rPr>
              <a:t>perhaps</a:t>
            </a:r>
            <a:r>
              <a:rPr sz="2000" spc="-65" dirty="0">
                <a:latin typeface="Calibri"/>
                <a:cs typeface="Calibri"/>
              </a:rPr>
              <a:t> </a:t>
            </a:r>
            <a:r>
              <a:rPr sz="2000" dirty="0">
                <a:latin typeface="Calibri"/>
                <a:cs typeface="Calibri"/>
              </a:rPr>
              <a:t>to</a:t>
            </a:r>
            <a:r>
              <a:rPr sz="2000" spc="-55" dirty="0">
                <a:latin typeface="Calibri"/>
                <a:cs typeface="Calibri"/>
              </a:rPr>
              <a:t> </a:t>
            </a:r>
            <a:r>
              <a:rPr sz="2000" dirty="0">
                <a:latin typeface="Calibri"/>
                <a:cs typeface="Calibri"/>
              </a:rPr>
              <a:t>keep</a:t>
            </a:r>
            <a:r>
              <a:rPr sz="2000" spc="-40" dirty="0">
                <a:latin typeface="Calibri"/>
                <a:cs typeface="Calibri"/>
              </a:rPr>
              <a:t> </a:t>
            </a:r>
            <a:r>
              <a:rPr sz="2000" spc="-50" dirty="0">
                <a:latin typeface="Calibri"/>
                <a:cs typeface="Calibri"/>
              </a:rPr>
              <a:t>a </a:t>
            </a:r>
            <a:r>
              <a:rPr sz="2000" dirty="0">
                <a:latin typeface="Calibri"/>
                <a:cs typeface="Calibri"/>
              </a:rPr>
              <a:t>competitive</a:t>
            </a:r>
            <a:r>
              <a:rPr sz="2000" spc="-80" dirty="0">
                <a:latin typeface="Calibri"/>
                <a:cs typeface="Calibri"/>
              </a:rPr>
              <a:t> </a:t>
            </a:r>
            <a:r>
              <a:rPr sz="2000" spc="-20" dirty="0">
                <a:latin typeface="Calibri"/>
                <a:cs typeface="Calibri"/>
              </a:rPr>
              <a:t>edge…</a:t>
            </a:r>
            <a:endParaRPr sz="2000">
              <a:latin typeface="Calibri"/>
              <a:cs typeface="Calibri"/>
            </a:endParaRPr>
          </a:p>
        </p:txBody>
      </p:sp>
      <p:pic>
        <p:nvPicPr>
          <p:cNvPr id="4" name="object 4"/>
          <p:cNvPicPr/>
          <p:nvPr/>
        </p:nvPicPr>
        <p:blipFill>
          <a:blip r:embed="rId2" cstate="print"/>
          <a:stretch>
            <a:fillRect/>
          </a:stretch>
        </p:blipFill>
        <p:spPr>
          <a:xfrm>
            <a:off x="4082796" y="1786127"/>
            <a:ext cx="7399020" cy="3671316"/>
          </a:xfrm>
          <a:prstGeom prst="rect">
            <a:avLst/>
          </a:prstGeom>
        </p:spPr>
      </p:pic>
      <p:pic>
        <p:nvPicPr>
          <p:cNvPr id="5" name="object 5"/>
          <p:cNvPicPr/>
          <p:nvPr/>
        </p:nvPicPr>
        <p:blipFill>
          <a:blip r:embed="rId3" cstate="print"/>
          <a:stretch>
            <a:fillRect/>
          </a:stretch>
        </p:blipFill>
        <p:spPr>
          <a:xfrm>
            <a:off x="608076" y="1117091"/>
            <a:ext cx="3200400" cy="1181100"/>
          </a:xfrm>
          <a:prstGeom prst="rect">
            <a:avLst/>
          </a:prstGeom>
        </p:spPr>
      </p:pic>
      <p:sp>
        <p:nvSpPr>
          <p:cNvPr id="6" name="object 6"/>
          <p:cNvSpPr txBox="1"/>
          <p:nvPr/>
        </p:nvSpPr>
        <p:spPr>
          <a:xfrm>
            <a:off x="6326504" y="5547766"/>
            <a:ext cx="3043555"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C00000"/>
                </a:solidFill>
                <a:latin typeface="Calibri"/>
                <a:cs typeface="Calibri"/>
              </a:rPr>
              <a:t>(Instruction</a:t>
            </a:r>
            <a:r>
              <a:rPr sz="2400" b="1" spc="-80" dirty="0">
                <a:solidFill>
                  <a:srgbClr val="C00000"/>
                </a:solidFill>
                <a:latin typeface="Calibri"/>
                <a:cs typeface="Calibri"/>
              </a:rPr>
              <a:t> </a:t>
            </a:r>
            <a:r>
              <a:rPr sz="2400" b="1" spc="-10" dirty="0">
                <a:solidFill>
                  <a:srgbClr val="C00000"/>
                </a:solidFill>
                <a:latin typeface="Calibri"/>
                <a:cs typeface="Calibri"/>
              </a:rPr>
              <a:t>finetuning!)</a:t>
            </a:r>
            <a:endParaRPr sz="2400">
              <a:latin typeface="Calibri"/>
              <a:cs typeface="Calibri"/>
            </a:endParaRPr>
          </a:p>
        </p:txBody>
      </p:sp>
      <p:sp>
        <p:nvSpPr>
          <p:cNvPr id="7" name="object 7"/>
          <p:cNvSpPr txBox="1"/>
          <p:nvPr/>
        </p:nvSpPr>
        <p:spPr>
          <a:xfrm>
            <a:off x="8533003" y="6453479"/>
            <a:ext cx="3173095" cy="254000"/>
          </a:xfrm>
          <a:prstGeom prst="rect">
            <a:avLst/>
          </a:prstGeom>
        </p:spPr>
        <p:txBody>
          <a:bodyPr vert="horz" wrap="square" lIns="0" tIns="0" rIns="0" bIns="0" rtlCol="0">
            <a:spAutoFit/>
          </a:bodyPr>
          <a:lstStyle/>
          <a:p>
            <a:pPr marL="12700">
              <a:lnSpc>
                <a:spcPts val="1810"/>
              </a:lnSpc>
            </a:pPr>
            <a:r>
              <a:rPr sz="1800" u="sng" spc="-10" dirty="0">
                <a:solidFill>
                  <a:srgbClr val="007A92"/>
                </a:solidFill>
                <a:uFill>
                  <a:solidFill>
                    <a:srgbClr val="007A92"/>
                  </a:solidFill>
                </a:uFill>
                <a:latin typeface="Calibri"/>
                <a:cs typeface="Calibri"/>
              </a:rPr>
              <a:t>https://openai.com/blog/chatgpt/</a:t>
            </a:r>
            <a:endParaRPr sz="1800">
              <a:latin typeface="Calibri"/>
              <a:cs typeface="Calibri"/>
            </a:endParaRPr>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65</a:t>
            </a:fld>
            <a:endParaRPr spc="-25"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ChatGPT:</a:t>
            </a:r>
            <a:r>
              <a:rPr b="0" spc="-20" dirty="0">
                <a:latin typeface="Calibri"/>
                <a:cs typeface="Calibri"/>
              </a:rPr>
              <a:t> </a:t>
            </a:r>
            <a:r>
              <a:rPr b="0" dirty="0">
                <a:latin typeface="Calibri"/>
                <a:cs typeface="Calibri"/>
              </a:rPr>
              <a:t>Instruction Finetuning</a:t>
            </a:r>
            <a:r>
              <a:rPr b="0" spc="35" dirty="0">
                <a:latin typeface="Calibri"/>
                <a:cs typeface="Calibri"/>
              </a:rPr>
              <a:t> </a:t>
            </a:r>
            <a:r>
              <a:rPr b="0" dirty="0">
                <a:latin typeface="Calibri"/>
                <a:cs typeface="Calibri"/>
              </a:rPr>
              <a:t>+</a:t>
            </a:r>
            <a:r>
              <a:rPr b="0" spc="-50" dirty="0">
                <a:latin typeface="Calibri"/>
                <a:cs typeface="Calibri"/>
              </a:rPr>
              <a:t> </a:t>
            </a:r>
            <a:r>
              <a:rPr b="0" dirty="0">
                <a:latin typeface="Calibri"/>
                <a:cs typeface="Calibri"/>
              </a:rPr>
              <a:t>RLHF</a:t>
            </a:r>
            <a:r>
              <a:rPr b="0" spc="-40" dirty="0">
                <a:latin typeface="Calibri"/>
                <a:cs typeface="Calibri"/>
              </a:rPr>
              <a:t> </a:t>
            </a:r>
            <a:r>
              <a:rPr b="0" dirty="0">
                <a:latin typeface="Calibri"/>
                <a:cs typeface="Calibri"/>
              </a:rPr>
              <a:t>for</a:t>
            </a:r>
            <a:r>
              <a:rPr b="0" spc="-50" dirty="0">
                <a:latin typeface="Calibri"/>
                <a:cs typeface="Calibri"/>
              </a:rPr>
              <a:t> </a:t>
            </a:r>
            <a:r>
              <a:rPr b="0" dirty="0">
                <a:latin typeface="Calibri"/>
                <a:cs typeface="Calibri"/>
              </a:rPr>
              <a:t>dialog</a:t>
            </a:r>
            <a:r>
              <a:rPr b="0" spc="-5" dirty="0">
                <a:latin typeface="Calibri"/>
                <a:cs typeface="Calibri"/>
              </a:rPr>
              <a:t> </a:t>
            </a:r>
            <a:r>
              <a:rPr b="0" spc="-10" dirty="0">
                <a:latin typeface="Calibri"/>
                <a:cs typeface="Calibri"/>
              </a:rPr>
              <a:t>agents</a:t>
            </a:r>
          </a:p>
        </p:txBody>
      </p:sp>
      <p:sp>
        <p:nvSpPr>
          <p:cNvPr id="3" name="object 3"/>
          <p:cNvSpPr txBox="1"/>
          <p:nvPr/>
        </p:nvSpPr>
        <p:spPr>
          <a:xfrm>
            <a:off x="610311" y="2399792"/>
            <a:ext cx="2725420" cy="2465070"/>
          </a:xfrm>
          <a:prstGeom prst="rect">
            <a:avLst/>
          </a:prstGeom>
        </p:spPr>
        <p:txBody>
          <a:bodyPr vert="horz" wrap="square" lIns="0" tIns="13335" rIns="0" bIns="0" rtlCol="0">
            <a:spAutoFit/>
          </a:bodyPr>
          <a:lstStyle/>
          <a:p>
            <a:pPr marL="12700" marR="5080">
              <a:lnSpc>
                <a:spcPct val="100000"/>
              </a:lnSpc>
              <a:spcBef>
                <a:spcPts val="105"/>
              </a:spcBef>
            </a:pPr>
            <a:r>
              <a:rPr sz="2000" dirty="0">
                <a:latin typeface="Calibri"/>
                <a:cs typeface="Calibri"/>
              </a:rPr>
              <a:t>Note:</a:t>
            </a:r>
            <a:r>
              <a:rPr sz="2000" spc="-40" dirty="0">
                <a:latin typeface="Calibri"/>
                <a:cs typeface="Calibri"/>
              </a:rPr>
              <a:t> </a:t>
            </a:r>
            <a:r>
              <a:rPr sz="2000" dirty="0">
                <a:latin typeface="Calibri"/>
                <a:cs typeface="Calibri"/>
              </a:rPr>
              <a:t>OpenAI</a:t>
            </a:r>
            <a:r>
              <a:rPr sz="2000" spc="-55" dirty="0">
                <a:latin typeface="Calibri"/>
                <a:cs typeface="Calibri"/>
              </a:rPr>
              <a:t> </a:t>
            </a:r>
            <a:r>
              <a:rPr sz="2000" dirty="0">
                <a:latin typeface="Calibri"/>
                <a:cs typeface="Calibri"/>
              </a:rPr>
              <a:t>(and</a:t>
            </a:r>
            <a:r>
              <a:rPr sz="2000" spc="-30" dirty="0">
                <a:latin typeface="Calibri"/>
                <a:cs typeface="Calibri"/>
              </a:rPr>
              <a:t> </a:t>
            </a:r>
            <a:r>
              <a:rPr sz="2000" spc="-10" dirty="0">
                <a:latin typeface="Calibri"/>
                <a:cs typeface="Calibri"/>
              </a:rPr>
              <a:t>similar </a:t>
            </a:r>
            <a:r>
              <a:rPr sz="2000" dirty="0">
                <a:latin typeface="Calibri"/>
                <a:cs typeface="Calibri"/>
              </a:rPr>
              <a:t>companies)</a:t>
            </a:r>
            <a:r>
              <a:rPr sz="2000" spc="-50" dirty="0">
                <a:latin typeface="Calibri"/>
                <a:cs typeface="Calibri"/>
              </a:rPr>
              <a:t> </a:t>
            </a:r>
            <a:r>
              <a:rPr sz="2000" dirty="0">
                <a:latin typeface="Calibri"/>
                <a:cs typeface="Calibri"/>
              </a:rPr>
              <a:t>are</a:t>
            </a:r>
            <a:r>
              <a:rPr sz="2000" spc="-45" dirty="0">
                <a:latin typeface="Calibri"/>
                <a:cs typeface="Calibri"/>
              </a:rPr>
              <a:t> </a:t>
            </a:r>
            <a:r>
              <a:rPr sz="2000" spc="-10" dirty="0">
                <a:latin typeface="Calibri"/>
                <a:cs typeface="Calibri"/>
              </a:rPr>
              <a:t>keeping </a:t>
            </a:r>
            <a:r>
              <a:rPr sz="2000" dirty="0">
                <a:latin typeface="Calibri"/>
                <a:cs typeface="Calibri"/>
              </a:rPr>
              <a:t>more</a:t>
            </a:r>
            <a:r>
              <a:rPr sz="2000" spc="-85" dirty="0">
                <a:latin typeface="Calibri"/>
                <a:cs typeface="Calibri"/>
              </a:rPr>
              <a:t> </a:t>
            </a:r>
            <a:r>
              <a:rPr sz="2000" dirty="0">
                <a:latin typeface="Calibri"/>
                <a:cs typeface="Calibri"/>
              </a:rPr>
              <a:t>details</a:t>
            </a:r>
            <a:r>
              <a:rPr sz="2000" spc="-40" dirty="0">
                <a:latin typeface="Calibri"/>
                <a:cs typeface="Calibri"/>
              </a:rPr>
              <a:t> </a:t>
            </a:r>
            <a:r>
              <a:rPr sz="2000" dirty="0">
                <a:latin typeface="Calibri"/>
                <a:cs typeface="Calibri"/>
              </a:rPr>
              <a:t>secret</a:t>
            </a:r>
            <a:r>
              <a:rPr sz="2000" spc="-20" dirty="0">
                <a:latin typeface="Calibri"/>
                <a:cs typeface="Calibri"/>
              </a:rPr>
              <a:t> about </a:t>
            </a:r>
            <a:r>
              <a:rPr sz="2000" dirty="0">
                <a:latin typeface="Calibri"/>
                <a:cs typeface="Calibri"/>
              </a:rPr>
              <a:t>ChatGPT</a:t>
            </a:r>
            <a:r>
              <a:rPr sz="2000" spc="-80" dirty="0">
                <a:latin typeface="Calibri"/>
                <a:cs typeface="Calibri"/>
              </a:rPr>
              <a:t> </a:t>
            </a:r>
            <a:r>
              <a:rPr sz="2000" spc="-10" dirty="0">
                <a:latin typeface="Calibri"/>
                <a:cs typeface="Calibri"/>
              </a:rPr>
              <a:t>training </a:t>
            </a:r>
            <a:r>
              <a:rPr sz="2000" dirty="0">
                <a:latin typeface="Calibri"/>
                <a:cs typeface="Calibri"/>
              </a:rPr>
              <a:t>(including</a:t>
            </a:r>
            <a:r>
              <a:rPr sz="2000" spc="-90" dirty="0">
                <a:latin typeface="Calibri"/>
                <a:cs typeface="Calibri"/>
              </a:rPr>
              <a:t> </a:t>
            </a:r>
            <a:r>
              <a:rPr sz="2000" dirty="0">
                <a:latin typeface="Calibri"/>
                <a:cs typeface="Calibri"/>
              </a:rPr>
              <a:t>data,</a:t>
            </a:r>
            <a:r>
              <a:rPr sz="2000" spc="-55" dirty="0">
                <a:latin typeface="Calibri"/>
                <a:cs typeface="Calibri"/>
              </a:rPr>
              <a:t> </a:t>
            </a:r>
            <a:r>
              <a:rPr sz="2000" spc="-10" dirty="0">
                <a:latin typeface="Calibri"/>
                <a:cs typeface="Calibri"/>
              </a:rPr>
              <a:t>training parameters,</a:t>
            </a:r>
            <a:r>
              <a:rPr sz="2000" spc="-20" dirty="0">
                <a:latin typeface="Calibri"/>
                <a:cs typeface="Calibri"/>
              </a:rPr>
              <a:t> </a:t>
            </a:r>
            <a:r>
              <a:rPr sz="2000" dirty="0">
                <a:latin typeface="Calibri"/>
                <a:cs typeface="Calibri"/>
              </a:rPr>
              <a:t>model</a:t>
            </a:r>
            <a:r>
              <a:rPr sz="2000" spc="-65" dirty="0">
                <a:latin typeface="Calibri"/>
                <a:cs typeface="Calibri"/>
              </a:rPr>
              <a:t> </a:t>
            </a:r>
            <a:r>
              <a:rPr sz="2000" spc="-10" dirty="0">
                <a:latin typeface="Calibri"/>
                <a:cs typeface="Calibri"/>
              </a:rPr>
              <a:t>size)— </a:t>
            </a:r>
            <a:r>
              <a:rPr sz="2000" dirty="0">
                <a:latin typeface="Calibri"/>
                <a:cs typeface="Calibri"/>
              </a:rPr>
              <a:t>perhaps</a:t>
            </a:r>
            <a:r>
              <a:rPr sz="2000" spc="-65" dirty="0">
                <a:latin typeface="Calibri"/>
                <a:cs typeface="Calibri"/>
              </a:rPr>
              <a:t> </a:t>
            </a:r>
            <a:r>
              <a:rPr sz="2000" dirty="0">
                <a:latin typeface="Calibri"/>
                <a:cs typeface="Calibri"/>
              </a:rPr>
              <a:t>to</a:t>
            </a:r>
            <a:r>
              <a:rPr sz="2000" spc="-55" dirty="0">
                <a:latin typeface="Calibri"/>
                <a:cs typeface="Calibri"/>
              </a:rPr>
              <a:t> </a:t>
            </a:r>
            <a:r>
              <a:rPr sz="2000" dirty="0">
                <a:latin typeface="Calibri"/>
                <a:cs typeface="Calibri"/>
              </a:rPr>
              <a:t>keep</a:t>
            </a:r>
            <a:r>
              <a:rPr sz="2000" spc="-40" dirty="0">
                <a:latin typeface="Calibri"/>
                <a:cs typeface="Calibri"/>
              </a:rPr>
              <a:t> </a:t>
            </a:r>
            <a:r>
              <a:rPr sz="2000" spc="-50" dirty="0">
                <a:latin typeface="Calibri"/>
                <a:cs typeface="Calibri"/>
              </a:rPr>
              <a:t>a </a:t>
            </a:r>
            <a:r>
              <a:rPr sz="2000" dirty="0">
                <a:latin typeface="Calibri"/>
                <a:cs typeface="Calibri"/>
              </a:rPr>
              <a:t>competitive</a:t>
            </a:r>
            <a:r>
              <a:rPr sz="2000" spc="-80" dirty="0">
                <a:latin typeface="Calibri"/>
                <a:cs typeface="Calibri"/>
              </a:rPr>
              <a:t> </a:t>
            </a:r>
            <a:r>
              <a:rPr sz="2000" spc="-20" dirty="0">
                <a:latin typeface="Calibri"/>
                <a:cs typeface="Calibri"/>
              </a:rPr>
              <a:t>edge…</a:t>
            </a:r>
            <a:endParaRPr sz="2000">
              <a:latin typeface="Calibri"/>
              <a:cs typeface="Calibri"/>
            </a:endParaRPr>
          </a:p>
        </p:txBody>
      </p:sp>
      <p:pic>
        <p:nvPicPr>
          <p:cNvPr id="4" name="object 4"/>
          <p:cNvPicPr/>
          <p:nvPr/>
        </p:nvPicPr>
        <p:blipFill>
          <a:blip r:embed="rId2" cstate="print"/>
          <a:stretch>
            <a:fillRect/>
          </a:stretch>
        </p:blipFill>
        <p:spPr>
          <a:xfrm>
            <a:off x="4093464" y="1787651"/>
            <a:ext cx="1370076" cy="283463"/>
          </a:xfrm>
          <a:prstGeom prst="rect">
            <a:avLst/>
          </a:prstGeom>
        </p:spPr>
      </p:pic>
      <p:pic>
        <p:nvPicPr>
          <p:cNvPr id="5" name="object 5"/>
          <p:cNvPicPr/>
          <p:nvPr/>
        </p:nvPicPr>
        <p:blipFill>
          <a:blip r:embed="rId3" cstate="print"/>
          <a:stretch>
            <a:fillRect/>
          </a:stretch>
        </p:blipFill>
        <p:spPr>
          <a:xfrm>
            <a:off x="608076" y="1117091"/>
            <a:ext cx="3200400" cy="1181100"/>
          </a:xfrm>
          <a:prstGeom prst="rect">
            <a:avLst/>
          </a:prstGeom>
        </p:spPr>
      </p:pic>
      <p:sp>
        <p:nvSpPr>
          <p:cNvPr id="6" name="object 6"/>
          <p:cNvSpPr txBox="1"/>
          <p:nvPr/>
        </p:nvSpPr>
        <p:spPr>
          <a:xfrm>
            <a:off x="7088505" y="4927168"/>
            <a:ext cx="939165" cy="391795"/>
          </a:xfrm>
          <a:prstGeom prst="rect">
            <a:avLst/>
          </a:prstGeom>
        </p:spPr>
        <p:txBody>
          <a:bodyPr vert="horz" wrap="square" lIns="0" tIns="12700" rIns="0" bIns="0" rtlCol="0">
            <a:spAutoFit/>
          </a:bodyPr>
          <a:lstStyle/>
          <a:p>
            <a:pPr marL="12700">
              <a:lnSpc>
                <a:spcPct val="100000"/>
              </a:lnSpc>
              <a:spcBef>
                <a:spcPts val="100"/>
              </a:spcBef>
            </a:pPr>
            <a:r>
              <a:rPr sz="2400" b="1" spc="-10" dirty="0">
                <a:solidFill>
                  <a:srgbClr val="C00000"/>
                </a:solidFill>
                <a:latin typeface="Calibri"/>
                <a:cs typeface="Calibri"/>
              </a:rPr>
              <a:t>(RLHF!)</a:t>
            </a:r>
            <a:endParaRPr sz="2400">
              <a:latin typeface="Calibri"/>
              <a:cs typeface="Calibri"/>
            </a:endParaRPr>
          </a:p>
        </p:txBody>
      </p:sp>
      <p:pic>
        <p:nvPicPr>
          <p:cNvPr id="7" name="object 7"/>
          <p:cNvPicPr/>
          <p:nvPr/>
        </p:nvPicPr>
        <p:blipFill>
          <a:blip r:embed="rId4" cstate="print"/>
          <a:stretch>
            <a:fillRect/>
          </a:stretch>
        </p:blipFill>
        <p:spPr>
          <a:xfrm>
            <a:off x="4134611" y="2474976"/>
            <a:ext cx="7615428" cy="2150364"/>
          </a:xfrm>
          <a:prstGeom prst="rect">
            <a:avLst/>
          </a:prstGeom>
        </p:spPr>
      </p:pic>
      <p:sp>
        <p:nvSpPr>
          <p:cNvPr id="8" name="object 8"/>
          <p:cNvSpPr txBox="1"/>
          <p:nvPr/>
        </p:nvSpPr>
        <p:spPr>
          <a:xfrm>
            <a:off x="8533003" y="6453479"/>
            <a:ext cx="3173095" cy="254000"/>
          </a:xfrm>
          <a:prstGeom prst="rect">
            <a:avLst/>
          </a:prstGeom>
        </p:spPr>
        <p:txBody>
          <a:bodyPr vert="horz" wrap="square" lIns="0" tIns="0" rIns="0" bIns="0" rtlCol="0">
            <a:spAutoFit/>
          </a:bodyPr>
          <a:lstStyle/>
          <a:p>
            <a:pPr marL="12700">
              <a:lnSpc>
                <a:spcPts val="1810"/>
              </a:lnSpc>
            </a:pPr>
            <a:r>
              <a:rPr sz="1800" u="sng" spc="-10" dirty="0">
                <a:solidFill>
                  <a:srgbClr val="007A92"/>
                </a:solidFill>
                <a:uFill>
                  <a:solidFill>
                    <a:srgbClr val="007A92"/>
                  </a:solidFill>
                </a:uFill>
                <a:latin typeface="Calibri"/>
                <a:cs typeface="Calibri"/>
              </a:rPr>
              <a:t>https://openai.com/blog/chatgpt/</a:t>
            </a:r>
            <a:endParaRPr sz="1800">
              <a:latin typeface="Calibri"/>
              <a:cs typeface="Calibri"/>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66</a:t>
            </a:fld>
            <a:endParaRPr spc="-25"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ChatGPT:</a:t>
            </a:r>
            <a:r>
              <a:rPr b="0" spc="-20" dirty="0">
                <a:latin typeface="Calibri"/>
                <a:cs typeface="Calibri"/>
              </a:rPr>
              <a:t> </a:t>
            </a:r>
            <a:r>
              <a:rPr b="0" dirty="0">
                <a:latin typeface="Calibri"/>
                <a:cs typeface="Calibri"/>
              </a:rPr>
              <a:t>Instruction Finetuning</a:t>
            </a:r>
            <a:r>
              <a:rPr b="0" spc="35" dirty="0">
                <a:latin typeface="Calibri"/>
                <a:cs typeface="Calibri"/>
              </a:rPr>
              <a:t> </a:t>
            </a:r>
            <a:r>
              <a:rPr b="0" dirty="0">
                <a:latin typeface="Calibri"/>
                <a:cs typeface="Calibri"/>
              </a:rPr>
              <a:t>+</a:t>
            </a:r>
            <a:r>
              <a:rPr b="0" spc="-50" dirty="0">
                <a:latin typeface="Calibri"/>
                <a:cs typeface="Calibri"/>
              </a:rPr>
              <a:t> </a:t>
            </a:r>
            <a:r>
              <a:rPr b="0" dirty="0">
                <a:latin typeface="Calibri"/>
                <a:cs typeface="Calibri"/>
              </a:rPr>
              <a:t>RLHF</a:t>
            </a:r>
            <a:r>
              <a:rPr b="0" spc="-40" dirty="0">
                <a:latin typeface="Calibri"/>
                <a:cs typeface="Calibri"/>
              </a:rPr>
              <a:t> </a:t>
            </a:r>
            <a:r>
              <a:rPr b="0" dirty="0">
                <a:latin typeface="Calibri"/>
                <a:cs typeface="Calibri"/>
              </a:rPr>
              <a:t>for</a:t>
            </a:r>
            <a:r>
              <a:rPr b="0" spc="-50" dirty="0">
                <a:latin typeface="Calibri"/>
                <a:cs typeface="Calibri"/>
              </a:rPr>
              <a:t> </a:t>
            </a:r>
            <a:r>
              <a:rPr b="0" dirty="0">
                <a:latin typeface="Calibri"/>
                <a:cs typeface="Calibri"/>
              </a:rPr>
              <a:t>dialog</a:t>
            </a:r>
            <a:r>
              <a:rPr b="0" spc="-5" dirty="0">
                <a:latin typeface="Calibri"/>
                <a:cs typeface="Calibri"/>
              </a:rPr>
              <a:t> </a:t>
            </a:r>
            <a:r>
              <a:rPr b="0" spc="-10" dirty="0">
                <a:latin typeface="Calibri"/>
                <a:cs typeface="Calibri"/>
              </a:rPr>
              <a:t>agents</a:t>
            </a:r>
          </a:p>
        </p:txBody>
      </p:sp>
      <p:pic>
        <p:nvPicPr>
          <p:cNvPr id="3" name="object 3"/>
          <p:cNvPicPr/>
          <p:nvPr/>
        </p:nvPicPr>
        <p:blipFill>
          <a:blip r:embed="rId2" cstate="print"/>
          <a:stretch>
            <a:fillRect/>
          </a:stretch>
        </p:blipFill>
        <p:spPr>
          <a:xfrm>
            <a:off x="842772" y="1173480"/>
            <a:ext cx="10783824" cy="1054608"/>
          </a:xfrm>
          <a:prstGeom prst="rect">
            <a:avLst/>
          </a:prstGeom>
        </p:spPr>
      </p:pic>
      <p:pic>
        <p:nvPicPr>
          <p:cNvPr id="4" name="object 4"/>
          <p:cNvPicPr/>
          <p:nvPr/>
        </p:nvPicPr>
        <p:blipFill>
          <a:blip r:embed="rId3" cstate="print"/>
          <a:stretch>
            <a:fillRect/>
          </a:stretch>
        </p:blipFill>
        <p:spPr>
          <a:xfrm>
            <a:off x="717804" y="2286000"/>
            <a:ext cx="11079480" cy="434340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67</a:t>
            </a:fld>
            <a:endParaRPr spc="-25"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4733" y="1137665"/>
            <a:ext cx="11071225" cy="4808220"/>
          </a:xfrm>
          <a:prstGeom prst="rect">
            <a:avLst/>
          </a:prstGeom>
        </p:spPr>
        <p:txBody>
          <a:bodyPr vert="horz" wrap="square" lIns="0" tIns="13335" rIns="0" bIns="0" rtlCol="0">
            <a:spAutoFit/>
          </a:bodyPr>
          <a:lstStyle/>
          <a:p>
            <a:pPr marL="469265" indent="-456565">
              <a:lnSpc>
                <a:spcPct val="100000"/>
              </a:lnSpc>
              <a:spcBef>
                <a:spcPts val="105"/>
              </a:spcBef>
              <a:buClr>
                <a:srgbClr val="8A1515"/>
              </a:buClr>
              <a:buAutoNum type="arabicPeriod"/>
              <a:tabLst>
                <a:tab pos="469265" algn="l"/>
                <a:tab pos="469900" algn="l"/>
              </a:tabLst>
            </a:pPr>
            <a:r>
              <a:rPr sz="2300" b="1" spc="-20" dirty="0">
                <a:latin typeface="Calibri"/>
                <a:cs typeface="Calibri"/>
              </a:rPr>
              <a:t>Zero-</a:t>
            </a:r>
            <a:r>
              <a:rPr sz="2300" b="1" dirty="0">
                <a:latin typeface="Calibri"/>
                <a:cs typeface="Calibri"/>
              </a:rPr>
              <a:t>Shot</a:t>
            </a:r>
            <a:r>
              <a:rPr sz="2300" b="1" spc="-20" dirty="0">
                <a:latin typeface="Calibri"/>
                <a:cs typeface="Calibri"/>
              </a:rPr>
              <a:t> </a:t>
            </a:r>
            <a:r>
              <a:rPr sz="2300" b="1" dirty="0">
                <a:latin typeface="Calibri"/>
                <a:cs typeface="Calibri"/>
              </a:rPr>
              <a:t>(ZS)</a:t>
            </a:r>
            <a:r>
              <a:rPr sz="2300" b="1" spc="-15" dirty="0">
                <a:latin typeface="Calibri"/>
                <a:cs typeface="Calibri"/>
              </a:rPr>
              <a:t> </a:t>
            </a:r>
            <a:r>
              <a:rPr sz="2300" b="1" dirty="0">
                <a:latin typeface="Calibri"/>
                <a:cs typeface="Calibri"/>
              </a:rPr>
              <a:t>and</a:t>
            </a:r>
            <a:r>
              <a:rPr sz="2300" b="1" spc="15" dirty="0">
                <a:latin typeface="Calibri"/>
                <a:cs typeface="Calibri"/>
              </a:rPr>
              <a:t> </a:t>
            </a:r>
            <a:r>
              <a:rPr sz="2300" b="1" dirty="0">
                <a:latin typeface="Calibri"/>
                <a:cs typeface="Calibri"/>
              </a:rPr>
              <a:t>Few-Shot</a:t>
            </a:r>
            <a:r>
              <a:rPr sz="2300" b="1" spc="-25" dirty="0">
                <a:latin typeface="Calibri"/>
                <a:cs typeface="Calibri"/>
              </a:rPr>
              <a:t> </a:t>
            </a:r>
            <a:r>
              <a:rPr sz="2300" b="1" dirty="0">
                <a:latin typeface="Calibri"/>
                <a:cs typeface="Calibri"/>
              </a:rPr>
              <a:t>(FS)</a:t>
            </a:r>
            <a:r>
              <a:rPr sz="2300" b="1" spc="-40" dirty="0">
                <a:latin typeface="Calibri"/>
                <a:cs typeface="Calibri"/>
              </a:rPr>
              <a:t> </a:t>
            </a:r>
            <a:r>
              <a:rPr sz="2300" b="1" spc="-20" dirty="0">
                <a:latin typeface="Calibri"/>
                <a:cs typeface="Calibri"/>
              </a:rPr>
              <a:t>In-</a:t>
            </a:r>
            <a:r>
              <a:rPr sz="2300" b="1" dirty="0">
                <a:latin typeface="Calibri"/>
                <a:cs typeface="Calibri"/>
              </a:rPr>
              <a:t>Context</a:t>
            </a:r>
            <a:r>
              <a:rPr sz="2300" b="1" spc="5" dirty="0">
                <a:latin typeface="Calibri"/>
                <a:cs typeface="Calibri"/>
              </a:rPr>
              <a:t> </a:t>
            </a:r>
            <a:r>
              <a:rPr sz="2300" b="1" spc="-10" dirty="0">
                <a:latin typeface="Calibri"/>
                <a:cs typeface="Calibri"/>
              </a:rPr>
              <a:t>Learning</a:t>
            </a:r>
            <a:endParaRPr sz="2300">
              <a:latin typeface="Calibri"/>
              <a:cs typeface="Calibri"/>
            </a:endParaRPr>
          </a:p>
          <a:p>
            <a:pPr marL="927100">
              <a:lnSpc>
                <a:spcPct val="100000"/>
              </a:lnSpc>
              <a:tabLst>
                <a:tab pos="1205865" algn="l"/>
              </a:tabLst>
            </a:pPr>
            <a:r>
              <a:rPr sz="2300" b="1" spc="-50" dirty="0">
                <a:solidFill>
                  <a:srgbClr val="00AE50"/>
                </a:solidFill>
                <a:latin typeface="Calibri"/>
                <a:cs typeface="Calibri"/>
              </a:rPr>
              <a:t>+</a:t>
            </a:r>
            <a:r>
              <a:rPr sz="2300" b="1" dirty="0">
                <a:solidFill>
                  <a:srgbClr val="00AE50"/>
                </a:solidFill>
                <a:latin typeface="Calibri"/>
                <a:cs typeface="Calibri"/>
              </a:rPr>
              <a:t>	</a:t>
            </a:r>
            <a:r>
              <a:rPr sz="2300" dirty="0">
                <a:solidFill>
                  <a:srgbClr val="00AE50"/>
                </a:solidFill>
                <a:latin typeface="Calibri"/>
                <a:cs typeface="Calibri"/>
              </a:rPr>
              <a:t>No</a:t>
            </a:r>
            <a:r>
              <a:rPr sz="2300" spc="-65" dirty="0">
                <a:solidFill>
                  <a:srgbClr val="00AE50"/>
                </a:solidFill>
                <a:latin typeface="Calibri"/>
                <a:cs typeface="Calibri"/>
              </a:rPr>
              <a:t> </a:t>
            </a:r>
            <a:r>
              <a:rPr sz="2300" dirty="0">
                <a:solidFill>
                  <a:srgbClr val="00AE50"/>
                </a:solidFill>
                <a:latin typeface="Calibri"/>
                <a:cs typeface="Calibri"/>
              </a:rPr>
              <a:t>finetuning</a:t>
            </a:r>
            <a:r>
              <a:rPr sz="2300" spc="-15" dirty="0">
                <a:solidFill>
                  <a:srgbClr val="00AE50"/>
                </a:solidFill>
                <a:latin typeface="Calibri"/>
                <a:cs typeface="Calibri"/>
              </a:rPr>
              <a:t> </a:t>
            </a:r>
            <a:r>
              <a:rPr sz="2300" dirty="0">
                <a:solidFill>
                  <a:srgbClr val="00AE50"/>
                </a:solidFill>
                <a:latin typeface="Calibri"/>
                <a:cs typeface="Calibri"/>
              </a:rPr>
              <a:t>needed,</a:t>
            </a:r>
            <a:r>
              <a:rPr sz="2300" spc="-30" dirty="0">
                <a:solidFill>
                  <a:srgbClr val="00AE50"/>
                </a:solidFill>
                <a:latin typeface="Calibri"/>
                <a:cs typeface="Calibri"/>
              </a:rPr>
              <a:t> </a:t>
            </a:r>
            <a:r>
              <a:rPr sz="2300" dirty="0">
                <a:solidFill>
                  <a:srgbClr val="00AE50"/>
                </a:solidFill>
                <a:latin typeface="Calibri"/>
                <a:cs typeface="Calibri"/>
              </a:rPr>
              <a:t>prompt</a:t>
            </a:r>
            <a:r>
              <a:rPr sz="2300" spc="-25" dirty="0">
                <a:solidFill>
                  <a:srgbClr val="00AE50"/>
                </a:solidFill>
                <a:latin typeface="Calibri"/>
                <a:cs typeface="Calibri"/>
              </a:rPr>
              <a:t> </a:t>
            </a:r>
            <a:r>
              <a:rPr sz="2300" dirty="0">
                <a:solidFill>
                  <a:srgbClr val="00AE50"/>
                </a:solidFill>
                <a:latin typeface="Calibri"/>
                <a:cs typeface="Calibri"/>
              </a:rPr>
              <a:t>engineering</a:t>
            </a:r>
            <a:r>
              <a:rPr sz="2300" spc="-25" dirty="0">
                <a:solidFill>
                  <a:srgbClr val="00AE50"/>
                </a:solidFill>
                <a:latin typeface="Calibri"/>
                <a:cs typeface="Calibri"/>
              </a:rPr>
              <a:t> </a:t>
            </a:r>
            <a:r>
              <a:rPr sz="2300" dirty="0">
                <a:solidFill>
                  <a:srgbClr val="00AE50"/>
                </a:solidFill>
                <a:latin typeface="Calibri"/>
                <a:cs typeface="Calibri"/>
              </a:rPr>
              <a:t>(e.g.</a:t>
            </a:r>
            <a:r>
              <a:rPr sz="2300" spc="5" dirty="0">
                <a:solidFill>
                  <a:srgbClr val="00AE50"/>
                </a:solidFill>
                <a:latin typeface="Calibri"/>
                <a:cs typeface="Calibri"/>
              </a:rPr>
              <a:t> </a:t>
            </a:r>
            <a:r>
              <a:rPr sz="2300" dirty="0">
                <a:solidFill>
                  <a:srgbClr val="00AE50"/>
                </a:solidFill>
                <a:latin typeface="Calibri"/>
                <a:cs typeface="Calibri"/>
              </a:rPr>
              <a:t>CoT)</a:t>
            </a:r>
            <a:r>
              <a:rPr sz="2300" spc="-25" dirty="0">
                <a:solidFill>
                  <a:srgbClr val="00AE50"/>
                </a:solidFill>
                <a:latin typeface="Calibri"/>
                <a:cs typeface="Calibri"/>
              </a:rPr>
              <a:t> </a:t>
            </a:r>
            <a:r>
              <a:rPr sz="2300" dirty="0">
                <a:solidFill>
                  <a:srgbClr val="00AE50"/>
                </a:solidFill>
                <a:latin typeface="Calibri"/>
                <a:cs typeface="Calibri"/>
              </a:rPr>
              <a:t>can</a:t>
            </a:r>
            <a:r>
              <a:rPr sz="2300" spc="-30" dirty="0">
                <a:solidFill>
                  <a:srgbClr val="00AE50"/>
                </a:solidFill>
                <a:latin typeface="Calibri"/>
                <a:cs typeface="Calibri"/>
              </a:rPr>
              <a:t> </a:t>
            </a:r>
            <a:r>
              <a:rPr sz="2300" dirty="0">
                <a:solidFill>
                  <a:srgbClr val="00AE50"/>
                </a:solidFill>
                <a:latin typeface="Calibri"/>
                <a:cs typeface="Calibri"/>
              </a:rPr>
              <a:t>improve</a:t>
            </a:r>
            <a:r>
              <a:rPr sz="2300" spc="-25" dirty="0">
                <a:solidFill>
                  <a:srgbClr val="00AE50"/>
                </a:solidFill>
                <a:latin typeface="Calibri"/>
                <a:cs typeface="Calibri"/>
              </a:rPr>
              <a:t> </a:t>
            </a:r>
            <a:r>
              <a:rPr sz="2300" spc="-10" dirty="0">
                <a:solidFill>
                  <a:srgbClr val="00AE50"/>
                </a:solidFill>
                <a:latin typeface="Calibri"/>
                <a:cs typeface="Calibri"/>
              </a:rPr>
              <a:t>performance</a:t>
            </a:r>
            <a:endParaRPr sz="2300">
              <a:latin typeface="Calibri"/>
              <a:cs typeface="Calibri"/>
            </a:endParaRPr>
          </a:p>
          <a:p>
            <a:pPr marL="1205865" lvl="1" indent="-279400">
              <a:lnSpc>
                <a:spcPct val="100000"/>
              </a:lnSpc>
              <a:buChar char="–"/>
              <a:tabLst>
                <a:tab pos="1205865" algn="l"/>
                <a:tab pos="1206500" algn="l"/>
              </a:tabLst>
            </a:pPr>
            <a:r>
              <a:rPr sz="2300" dirty="0">
                <a:solidFill>
                  <a:srgbClr val="C00000"/>
                </a:solidFill>
                <a:latin typeface="Calibri"/>
                <a:cs typeface="Calibri"/>
              </a:rPr>
              <a:t>Limits</a:t>
            </a:r>
            <a:r>
              <a:rPr sz="2300" spc="-45" dirty="0">
                <a:solidFill>
                  <a:srgbClr val="C00000"/>
                </a:solidFill>
                <a:latin typeface="Calibri"/>
                <a:cs typeface="Calibri"/>
              </a:rPr>
              <a:t> </a:t>
            </a:r>
            <a:r>
              <a:rPr sz="2300" dirty="0">
                <a:solidFill>
                  <a:srgbClr val="C00000"/>
                </a:solidFill>
                <a:latin typeface="Calibri"/>
                <a:cs typeface="Calibri"/>
              </a:rPr>
              <a:t>to</a:t>
            </a:r>
            <a:r>
              <a:rPr sz="2300" spc="-5" dirty="0">
                <a:solidFill>
                  <a:srgbClr val="C00000"/>
                </a:solidFill>
                <a:latin typeface="Calibri"/>
                <a:cs typeface="Calibri"/>
              </a:rPr>
              <a:t> </a:t>
            </a:r>
            <a:r>
              <a:rPr sz="2300" dirty="0">
                <a:solidFill>
                  <a:srgbClr val="C00000"/>
                </a:solidFill>
                <a:latin typeface="Calibri"/>
                <a:cs typeface="Calibri"/>
              </a:rPr>
              <a:t>what</a:t>
            </a:r>
            <a:r>
              <a:rPr sz="2300" spc="-5" dirty="0">
                <a:solidFill>
                  <a:srgbClr val="C00000"/>
                </a:solidFill>
                <a:latin typeface="Calibri"/>
                <a:cs typeface="Calibri"/>
              </a:rPr>
              <a:t> </a:t>
            </a:r>
            <a:r>
              <a:rPr sz="2300" dirty="0">
                <a:solidFill>
                  <a:srgbClr val="C00000"/>
                </a:solidFill>
                <a:latin typeface="Calibri"/>
                <a:cs typeface="Calibri"/>
              </a:rPr>
              <a:t>you can</a:t>
            </a:r>
            <a:r>
              <a:rPr sz="2300" spc="-25" dirty="0">
                <a:solidFill>
                  <a:srgbClr val="C00000"/>
                </a:solidFill>
                <a:latin typeface="Calibri"/>
                <a:cs typeface="Calibri"/>
              </a:rPr>
              <a:t> </a:t>
            </a:r>
            <a:r>
              <a:rPr sz="2300" dirty="0">
                <a:solidFill>
                  <a:srgbClr val="C00000"/>
                </a:solidFill>
                <a:latin typeface="Calibri"/>
                <a:cs typeface="Calibri"/>
              </a:rPr>
              <a:t>fit</a:t>
            </a:r>
            <a:r>
              <a:rPr sz="2300" spc="-10" dirty="0">
                <a:solidFill>
                  <a:srgbClr val="C00000"/>
                </a:solidFill>
                <a:latin typeface="Calibri"/>
                <a:cs typeface="Calibri"/>
              </a:rPr>
              <a:t> </a:t>
            </a:r>
            <a:r>
              <a:rPr sz="2300" dirty="0">
                <a:solidFill>
                  <a:srgbClr val="C00000"/>
                </a:solidFill>
                <a:latin typeface="Calibri"/>
                <a:cs typeface="Calibri"/>
              </a:rPr>
              <a:t>in</a:t>
            </a:r>
            <a:r>
              <a:rPr sz="2300" spc="-5" dirty="0">
                <a:solidFill>
                  <a:srgbClr val="C00000"/>
                </a:solidFill>
                <a:latin typeface="Calibri"/>
                <a:cs typeface="Calibri"/>
              </a:rPr>
              <a:t> </a:t>
            </a:r>
            <a:r>
              <a:rPr sz="2300" spc="-10" dirty="0">
                <a:solidFill>
                  <a:srgbClr val="C00000"/>
                </a:solidFill>
                <a:latin typeface="Calibri"/>
                <a:cs typeface="Calibri"/>
              </a:rPr>
              <a:t>context</a:t>
            </a:r>
            <a:endParaRPr sz="2300">
              <a:latin typeface="Calibri"/>
              <a:cs typeface="Calibri"/>
            </a:endParaRPr>
          </a:p>
          <a:p>
            <a:pPr marL="1205865" lvl="1" indent="-279400">
              <a:lnSpc>
                <a:spcPct val="100000"/>
              </a:lnSpc>
              <a:buChar char="–"/>
              <a:tabLst>
                <a:tab pos="1205865" algn="l"/>
                <a:tab pos="1206500" algn="l"/>
              </a:tabLst>
            </a:pPr>
            <a:r>
              <a:rPr sz="2300" dirty="0">
                <a:solidFill>
                  <a:srgbClr val="C00000"/>
                </a:solidFill>
                <a:latin typeface="Calibri"/>
                <a:cs typeface="Calibri"/>
              </a:rPr>
              <a:t>Complex</a:t>
            </a:r>
            <a:r>
              <a:rPr sz="2300" spc="-25" dirty="0">
                <a:solidFill>
                  <a:srgbClr val="C00000"/>
                </a:solidFill>
                <a:latin typeface="Calibri"/>
                <a:cs typeface="Calibri"/>
              </a:rPr>
              <a:t> </a:t>
            </a:r>
            <a:r>
              <a:rPr sz="2300" dirty="0">
                <a:solidFill>
                  <a:srgbClr val="C00000"/>
                </a:solidFill>
                <a:latin typeface="Calibri"/>
                <a:cs typeface="Calibri"/>
              </a:rPr>
              <a:t>tasks will</a:t>
            </a:r>
            <a:r>
              <a:rPr sz="2300" spc="-30" dirty="0">
                <a:solidFill>
                  <a:srgbClr val="C00000"/>
                </a:solidFill>
                <a:latin typeface="Calibri"/>
                <a:cs typeface="Calibri"/>
              </a:rPr>
              <a:t> </a:t>
            </a:r>
            <a:r>
              <a:rPr sz="2300" dirty="0">
                <a:solidFill>
                  <a:srgbClr val="C00000"/>
                </a:solidFill>
                <a:latin typeface="Calibri"/>
                <a:cs typeface="Calibri"/>
              </a:rPr>
              <a:t>probably</a:t>
            </a:r>
            <a:r>
              <a:rPr sz="2300" spc="-35" dirty="0">
                <a:solidFill>
                  <a:srgbClr val="C00000"/>
                </a:solidFill>
                <a:latin typeface="Calibri"/>
                <a:cs typeface="Calibri"/>
              </a:rPr>
              <a:t> </a:t>
            </a:r>
            <a:r>
              <a:rPr sz="2300" dirty="0">
                <a:solidFill>
                  <a:srgbClr val="C00000"/>
                </a:solidFill>
                <a:latin typeface="Calibri"/>
                <a:cs typeface="Calibri"/>
              </a:rPr>
              <a:t>need</a:t>
            </a:r>
            <a:r>
              <a:rPr sz="2300" spc="-20" dirty="0">
                <a:solidFill>
                  <a:srgbClr val="C00000"/>
                </a:solidFill>
                <a:latin typeface="Calibri"/>
                <a:cs typeface="Calibri"/>
              </a:rPr>
              <a:t> </a:t>
            </a:r>
            <a:r>
              <a:rPr sz="2300" dirty="0">
                <a:solidFill>
                  <a:srgbClr val="C00000"/>
                </a:solidFill>
                <a:latin typeface="Calibri"/>
                <a:cs typeface="Calibri"/>
              </a:rPr>
              <a:t>gradient</a:t>
            </a:r>
            <a:r>
              <a:rPr sz="2300" spc="-20" dirty="0">
                <a:solidFill>
                  <a:srgbClr val="C00000"/>
                </a:solidFill>
                <a:latin typeface="Calibri"/>
                <a:cs typeface="Calibri"/>
              </a:rPr>
              <a:t> </a:t>
            </a:r>
            <a:r>
              <a:rPr sz="2300" spc="-10" dirty="0">
                <a:solidFill>
                  <a:srgbClr val="C00000"/>
                </a:solidFill>
                <a:latin typeface="Calibri"/>
                <a:cs typeface="Calibri"/>
              </a:rPr>
              <a:t>steps</a:t>
            </a:r>
            <a:endParaRPr sz="2300">
              <a:latin typeface="Calibri"/>
              <a:cs typeface="Calibri"/>
            </a:endParaRPr>
          </a:p>
          <a:p>
            <a:pPr marL="469265" indent="-456565">
              <a:lnSpc>
                <a:spcPct val="100000"/>
              </a:lnSpc>
              <a:spcBef>
                <a:spcPts val="550"/>
              </a:spcBef>
              <a:buClr>
                <a:srgbClr val="8A1515"/>
              </a:buClr>
              <a:buAutoNum type="arabicPeriod" startAt="2"/>
              <a:tabLst>
                <a:tab pos="469265" algn="l"/>
                <a:tab pos="469900" algn="l"/>
              </a:tabLst>
            </a:pPr>
            <a:r>
              <a:rPr sz="2300" b="1" dirty="0">
                <a:latin typeface="Calibri"/>
                <a:cs typeface="Calibri"/>
              </a:rPr>
              <a:t>Instruction</a:t>
            </a:r>
            <a:r>
              <a:rPr sz="2300" b="1" spc="-70" dirty="0">
                <a:latin typeface="Calibri"/>
                <a:cs typeface="Calibri"/>
              </a:rPr>
              <a:t> </a:t>
            </a:r>
            <a:r>
              <a:rPr sz="2300" b="1" spc="-10" dirty="0">
                <a:latin typeface="Calibri"/>
                <a:cs typeface="Calibri"/>
              </a:rPr>
              <a:t>finetuning</a:t>
            </a:r>
            <a:endParaRPr sz="2300">
              <a:latin typeface="Calibri"/>
              <a:cs typeface="Calibri"/>
            </a:endParaRPr>
          </a:p>
          <a:p>
            <a:pPr marL="927100">
              <a:lnSpc>
                <a:spcPct val="100000"/>
              </a:lnSpc>
              <a:spcBef>
                <a:spcPts val="40"/>
              </a:spcBef>
              <a:tabLst>
                <a:tab pos="1205865" algn="l"/>
              </a:tabLst>
            </a:pPr>
            <a:r>
              <a:rPr sz="2300" b="1" spc="-50" dirty="0">
                <a:solidFill>
                  <a:srgbClr val="00AE50"/>
                </a:solidFill>
                <a:latin typeface="Calibri"/>
                <a:cs typeface="Calibri"/>
              </a:rPr>
              <a:t>+</a:t>
            </a:r>
            <a:r>
              <a:rPr sz="2300" b="1" dirty="0">
                <a:solidFill>
                  <a:srgbClr val="00AE50"/>
                </a:solidFill>
                <a:latin typeface="Calibri"/>
                <a:cs typeface="Calibri"/>
              </a:rPr>
              <a:t>	</a:t>
            </a:r>
            <a:r>
              <a:rPr sz="2300" dirty="0">
                <a:solidFill>
                  <a:srgbClr val="00AE50"/>
                </a:solidFill>
                <a:latin typeface="Calibri"/>
                <a:cs typeface="Calibri"/>
              </a:rPr>
              <a:t>Simple</a:t>
            </a:r>
            <a:r>
              <a:rPr sz="2300" spc="-50" dirty="0">
                <a:solidFill>
                  <a:srgbClr val="00AE50"/>
                </a:solidFill>
                <a:latin typeface="Calibri"/>
                <a:cs typeface="Calibri"/>
              </a:rPr>
              <a:t> </a:t>
            </a:r>
            <a:r>
              <a:rPr sz="2300" dirty="0">
                <a:solidFill>
                  <a:srgbClr val="00AE50"/>
                </a:solidFill>
                <a:latin typeface="Calibri"/>
                <a:cs typeface="Calibri"/>
              </a:rPr>
              <a:t>and</a:t>
            </a:r>
            <a:r>
              <a:rPr sz="2300" spc="-40" dirty="0">
                <a:solidFill>
                  <a:srgbClr val="00AE50"/>
                </a:solidFill>
                <a:latin typeface="Calibri"/>
                <a:cs typeface="Calibri"/>
              </a:rPr>
              <a:t> </a:t>
            </a:r>
            <a:r>
              <a:rPr sz="2300" spc="-10" dirty="0">
                <a:solidFill>
                  <a:srgbClr val="00AE50"/>
                </a:solidFill>
                <a:latin typeface="Calibri"/>
                <a:cs typeface="Calibri"/>
              </a:rPr>
              <a:t>straightforward,</a:t>
            </a:r>
            <a:r>
              <a:rPr sz="2300" spc="-30" dirty="0">
                <a:solidFill>
                  <a:srgbClr val="00AE50"/>
                </a:solidFill>
                <a:latin typeface="Calibri"/>
                <a:cs typeface="Calibri"/>
              </a:rPr>
              <a:t> </a:t>
            </a:r>
            <a:r>
              <a:rPr sz="2300" spc="-10" dirty="0">
                <a:solidFill>
                  <a:srgbClr val="00AE50"/>
                </a:solidFill>
                <a:latin typeface="Calibri"/>
                <a:cs typeface="Calibri"/>
              </a:rPr>
              <a:t>generalize</a:t>
            </a:r>
            <a:r>
              <a:rPr sz="2300" spc="-50" dirty="0">
                <a:solidFill>
                  <a:srgbClr val="00AE50"/>
                </a:solidFill>
                <a:latin typeface="Calibri"/>
                <a:cs typeface="Calibri"/>
              </a:rPr>
              <a:t> </a:t>
            </a:r>
            <a:r>
              <a:rPr sz="2300" dirty="0">
                <a:solidFill>
                  <a:srgbClr val="00AE50"/>
                </a:solidFill>
                <a:latin typeface="Calibri"/>
                <a:cs typeface="Calibri"/>
              </a:rPr>
              <a:t>to</a:t>
            </a:r>
            <a:r>
              <a:rPr sz="2300" spc="-35" dirty="0">
                <a:solidFill>
                  <a:srgbClr val="00AE50"/>
                </a:solidFill>
                <a:latin typeface="Calibri"/>
                <a:cs typeface="Calibri"/>
              </a:rPr>
              <a:t> </a:t>
            </a:r>
            <a:r>
              <a:rPr sz="2300" dirty="0">
                <a:solidFill>
                  <a:srgbClr val="00AE50"/>
                </a:solidFill>
                <a:latin typeface="Calibri"/>
                <a:cs typeface="Calibri"/>
              </a:rPr>
              <a:t>unseen</a:t>
            </a:r>
            <a:r>
              <a:rPr sz="2300" spc="-30" dirty="0">
                <a:solidFill>
                  <a:srgbClr val="00AE50"/>
                </a:solidFill>
                <a:latin typeface="Calibri"/>
                <a:cs typeface="Calibri"/>
              </a:rPr>
              <a:t> </a:t>
            </a:r>
            <a:r>
              <a:rPr sz="2300" spc="-10" dirty="0">
                <a:solidFill>
                  <a:srgbClr val="00AE50"/>
                </a:solidFill>
                <a:latin typeface="Calibri"/>
                <a:cs typeface="Calibri"/>
              </a:rPr>
              <a:t>tasks</a:t>
            </a:r>
            <a:endParaRPr sz="2300">
              <a:latin typeface="Calibri"/>
              <a:cs typeface="Calibri"/>
            </a:endParaRPr>
          </a:p>
          <a:p>
            <a:pPr marL="1205865" lvl="1" indent="-279400">
              <a:lnSpc>
                <a:spcPct val="100000"/>
              </a:lnSpc>
              <a:spcBef>
                <a:spcPts val="95"/>
              </a:spcBef>
              <a:buChar char="–"/>
              <a:tabLst>
                <a:tab pos="1205865" algn="l"/>
                <a:tab pos="1206500" algn="l"/>
              </a:tabLst>
            </a:pPr>
            <a:r>
              <a:rPr sz="2300" dirty="0">
                <a:solidFill>
                  <a:srgbClr val="C00000"/>
                </a:solidFill>
                <a:latin typeface="Calibri"/>
                <a:cs typeface="Calibri"/>
              </a:rPr>
              <a:t>Collecting</a:t>
            </a:r>
            <a:r>
              <a:rPr sz="2300" spc="-50" dirty="0">
                <a:solidFill>
                  <a:srgbClr val="C00000"/>
                </a:solidFill>
                <a:latin typeface="Calibri"/>
                <a:cs typeface="Calibri"/>
              </a:rPr>
              <a:t> </a:t>
            </a:r>
            <a:r>
              <a:rPr sz="2300" spc="-10" dirty="0">
                <a:solidFill>
                  <a:srgbClr val="C00000"/>
                </a:solidFill>
                <a:latin typeface="Calibri"/>
                <a:cs typeface="Calibri"/>
              </a:rPr>
              <a:t>demonstrations</a:t>
            </a:r>
            <a:r>
              <a:rPr sz="2300" spc="-45" dirty="0">
                <a:solidFill>
                  <a:srgbClr val="C00000"/>
                </a:solidFill>
                <a:latin typeface="Calibri"/>
                <a:cs typeface="Calibri"/>
              </a:rPr>
              <a:t> </a:t>
            </a:r>
            <a:r>
              <a:rPr sz="2300" dirty="0">
                <a:solidFill>
                  <a:srgbClr val="C00000"/>
                </a:solidFill>
                <a:latin typeface="Calibri"/>
                <a:cs typeface="Calibri"/>
              </a:rPr>
              <a:t>for</a:t>
            </a:r>
            <a:r>
              <a:rPr sz="2300" spc="-50" dirty="0">
                <a:solidFill>
                  <a:srgbClr val="C00000"/>
                </a:solidFill>
                <a:latin typeface="Calibri"/>
                <a:cs typeface="Calibri"/>
              </a:rPr>
              <a:t> </a:t>
            </a:r>
            <a:r>
              <a:rPr sz="2300" dirty="0">
                <a:solidFill>
                  <a:srgbClr val="C00000"/>
                </a:solidFill>
                <a:latin typeface="Calibri"/>
                <a:cs typeface="Calibri"/>
              </a:rPr>
              <a:t>so</a:t>
            </a:r>
            <a:r>
              <a:rPr sz="2300" spc="-30" dirty="0">
                <a:solidFill>
                  <a:srgbClr val="C00000"/>
                </a:solidFill>
                <a:latin typeface="Calibri"/>
                <a:cs typeface="Calibri"/>
              </a:rPr>
              <a:t> </a:t>
            </a:r>
            <a:r>
              <a:rPr sz="2300" dirty="0">
                <a:solidFill>
                  <a:srgbClr val="C00000"/>
                </a:solidFill>
                <a:latin typeface="Calibri"/>
                <a:cs typeface="Calibri"/>
              </a:rPr>
              <a:t>many</a:t>
            </a:r>
            <a:r>
              <a:rPr sz="2300" spc="-50" dirty="0">
                <a:solidFill>
                  <a:srgbClr val="C00000"/>
                </a:solidFill>
                <a:latin typeface="Calibri"/>
                <a:cs typeface="Calibri"/>
              </a:rPr>
              <a:t> </a:t>
            </a:r>
            <a:r>
              <a:rPr sz="2300" dirty="0">
                <a:solidFill>
                  <a:srgbClr val="C00000"/>
                </a:solidFill>
                <a:latin typeface="Calibri"/>
                <a:cs typeface="Calibri"/>
              </a:rPr>
              <a:t>tasks</a:t>
            </a:r>
            <a:r>
              <a:rPr sz="2300" spc="-5" dirty="0">
                <a:solidFill>
                  <a:srgbClr val="C00000"/>
                </a:solidFill>
                <a:latin typeface="Calibri"/>
                <a:cs typeface="Calibri"/>
              </a:rPr>
              <a:t> </a:t>
            </a:r>
            <a:r>
              <a:rPr sz="2300" dirty="0">
                <a:solidFill>
                  <a:srgbClr val="C00000"/>
                </a:solidFill>
                <a:latin typeface="Calibri"/>
                <a:cs typeface="Calibri"/>
              </a:rPr>
              <a:t>is</a:t>
            </a:r>
            <a:r>
              <a:rPr sz="2300" spc="-55" dirty="0">
                <a:solidFill>
                  <a:srgbClr val="C00000"/>
                </a:solidFill>
                <a:latin typeface="Calibri"/>
                <a:cs typeface="Calibri"/>
              </a:rPr>
              <a:t> </a:t>
            </a:r>
            <a:r>
              <a:rPr sz="2300" spc="-10" dirty="0">
                <a:solidFill>
                  <a:srgbClr val="C00000"/>
                </a:solidFill>
                <a:latin typeface="Calibri"/>
                <a:cs typeface="Calibri"/>
              </a:rPr>
              <a:t>expensive</a:t>
            </a:r>
            <a:endParaRPr sz="2300">
              <a:latin typeface="Calibri"/>
              <a:cs typeface="Calibri"/>
            </a:endParaRPr>
          </a:p>
          <a:p>
            <a:pPr marL="1205865" lvl="1" indent="-279400">
              <a:lnSpc>
                <a:spcPct val="100000"/>
              </a:lnSpc>
              <a:buChar char="–"/>
              <a:tabLst>
                <a:tab pos="1205865" algn="l"/>
                <a:tab pos="1206500" algn="l"/>
              </a:tabLst>
            </a:pPr>
            <a:r>
              <a:rPr sz="2300" dirty="0">
                <a:solidFill>
                  <a:srgbClr val="C00000"/>
                </a:solidFill>
                <a:latin typeface="Calibri"/>
                <a:cs typeface="Calibri"/>
              </a:rPr>
              <a:t>Mismatch</a:t>
            </a:r>
            <a:r>
              <a:rPr sz="2300" spc="-55" dirty="0">
                <a:solidFill>
                  <a:srgbClr val="C00000"/>
                </a:solidFill>
                <a:latin typeface="Calibri"/>
                <a:cs typeface="Calibri"/>
              </a:rPr>
              <a:t> </a:t>
            </a:r>
            <a:r>
              <a:rPr sz="2300" dirty="0">
                <a:solidFill>
                  <a:srgbClr val="C00000"/>
                </a:solidFill>
                <a:latin typeface="Calibri"/>
                <a:cs typeface="Calibri"/>
              </a:rPr>
              <a:t>between</a:t>
            </a:r>
            <a:r>
              <a:rPr sz="2300" spc="-20" dirty="0">
                <a:solidFill>
                  <a:srgbClr val="C00000"/>
                </a:solidFill>
                <a:latin typeface="Calibri"/>
                <a:cs typeface="Calibri"/>
              </a:rPr>
              <a:t> </a:t>
            </a:r>
            <a:r>
              <a:rPr sz="2300" dirty="0">
                <a:solidFill>
                  <a:srgbClr val="C00000"/>
                </a:solidFill>
                <a:latin typeface="Calibri"/>
                <a:cs typeface="Calibri"/>
              </a:rPr>
              <a:t>LM</a:t>
            </a:r>
            <a:r>
              <a:rPr sz="2300" spc="-60" dirty="0">
                <a:solidFill>
                  <a:srgbClr val="C00000"/>
                </a:solidFill>
                <a:latin typeface="Calibri"/>
                <a:cs typeface="Calibri"/>
              </a:rPr>
              <a:t> </a:t>
            </a:r>
            <a:r>
              <a:rPr sz="2300" dirty="0">
                <a:solidFill>
                  <a:srgbClr val="C00000"/>
                </a:solidFill>
                <a:latin typeface="Calibri"/>
                <a:cs typeface="Calibri"/>
              </a:rPr>
              <a:t>objective</a:t>
            </a:r>
            <a:r>
              <a:rPr sz="2300" spc="-30" dirty="0">
                <a:solidFill>
                  <a:srgbClr val="C00000"/>
                </a:solidFill>
                <a:latin typeface="Calibri"/>
                <a:cs typeface="Calibri"/>
              </a:rPr>
              <a:t> </a:t>
            </a:r>
            <a:r>
              <a:rPr sz="2300" dirty="0">
                <a:solidFill>
                  <a:srgbClr val="C00000"/>
                </a:solidFill>
                <a:latin typeface="Calibri"/>
                <a:cs typeface="Calibri"/>
              </a:rPr>
              <a:t>and</a:t>
            </a:r>
            <a:r>
              <a:rPr sz="2300" spc="-30" dirty="0">
                <a:solidFill>
                  <a:srgbClr val="C00000"/>
                </a:solidFill>
                <a:latin typeface="Calibri"/>
                <a:cs typeface="Calibri"/>
              </a:rPr>
              <a:t> </a:t>
            </a:r>
            <a:r>
              <a:rPr sz="2300" dirty="0">
                <a:solidFill>
                  <a:srgbClr val="C00000"/>
                </a:solidFill>
                <a:latin typeface="Calibri"/>
                <a:cs typeface="Calibri"/>
              </a:rPr>
              <a:t>human</a:t>
            </a:r>
            <a:r>
              <a:rPr sz="2300" spc="-20" dirty="0">
                <a:solidFill>
                  <a:srgbClr val="C00000"/>
                </a:solidFill>
                <a:latin typeface="Calibri"/>
                <a:cs typeface="Calibri"/>
              </a:rPr>
              <a:t> </a:t>
            </a:r>
            <a:r>
              <a:rPr sz="2300" spc="-10" dirty="0">
                <a:solidFill>
                  <a:srgbClr val="C00000"/>
                </a:solidFill>
                <a:latin typeface="Calibri"/>
                <a:cs typeface="Calibri"/>
              </a:rPr>
              <a:t>preferences</a:t>
            </a:r>
            <a:endParaRPr sz="2300">
              <a:latin typeface="Calibri"/>
              <a:cs typeface="Calibri"/>
            </a:endParaRPr>
          </a:p>
          <a:p>
            <a:pPr marL="469265" indent="-456565">
              <a:lnSpc>
                <a:spcPts val="2730"/>
              </a:lnSpc>
              <a:spcBef>
                <a:spcPts val="545"/>
              </a:spcBef>
              <a:buClr>
                <a:srgbClr val="8A1515"/>
              </a:buClr>
              <a:buAutoNum type="arabicPeriod" startAt="3"/>
              <a:tabLst>
                <a:tab pos="469265" algn="l"/>
                <a:tab pos="469900" algn="l"/>
              </a:tabLst>
            </a:pPr>
            <a:r>
              <a:rPr sz="2300" b="1" dirty="0">
                <a:latin typeface="Calibri"/>
                <a:cs typeface="Calibri"/>
              </a:rPr>
              <a:t>Reinforcement</a:t>
            </a:r>
            <a:r>
              <a:rPr sz="2300" b="1" spc="-45" dirty="0">
                <a:latin typeface="Calibri"/>
                <a:cs typeface="Calibri"/>
              </a:rPr>
              <a:t> </a:t>
            </a:r>
            <a:r>
              <a:rPr sz="2300" b="1" dirty="0">
                <a:latin typeface="Calibri"/>
                <a:cs typeface="Calibri"/>
              </a:rPr>
              <a:t>Learning</a:t>
            </a:r>
            <a:r>
              <a:rPr sz="2300" b="1" spc="-35" dirty="0">
                <a:latin typeface="Calibri"/>
                <a:cs typeface="Calibri"/>
              </a:rPr>
              <a:t> </a:t>
            </a:r>
            <a:r>
              <a:rPr sz="2300" b="1" dirty="0">
                <a:latin typeface="Calibri"/>
                <a:cs typeface="Calibri"/>
              </a:rPr>
              <a:t>from</a:t>
            </a:r>
            <a:r>
              <a:rPr sz="2300" b="1" spc="-30" dirty="0">
                <a:latin typeface="Calibri"/>
                <a:cs typeface="Calibri"/>
              </a:rPr>
              <a:t> </a:t>
            </a:r>
            <a:r>
              <a:rPr sz="2300" b="1" dirty="0">
                <a:latin typeface="Calibri"/>
                <a:cs typeface="Calibri"/>
              </a:rPr>
              <a:t>Human</a:t>
            </a:r>
            <a:r>
              <a:rPr sz="2300" b="1" spc="-40" dirty="0">
                <a:latin typeface="Calibri"/>
                <a:cs typeface="Calibri"/>
              </a:rPr>
              <a:t> </a:t>
            </a:r>
            <a:r>
              <a:rPr sz="2300" b="1" dirty="0">
                <a:latin typeface="Calibri"/>
                <a:cs typeface="Calibri"/>
              </a:rPr>
              <a:t>Feedback</a:t>
            </a:r>
            <a:r>
              <a:rPr sz="2300" b="1" spc="-35" dirty="0">
                <a:latin typeface="Calibri"/>
                <a:cs typeface="Calibri"/>
              </a:rPr>
              <a:t> </a:t>
            </a:r>
            <a:r>
              <a:rPr sz="2300" b="1" spc="-10" dirty="0">
                <a:latin typeface="Calibri"/>
                <a:cs typeface="Calibri"/>
              </a:rPr>
              <a:t>(RLHF)</a:t>
            </a:r>
            <a:endParaRPr sz="2300">
              <a:latin typeface="Calibri"/>
              <a:cs typeface="Calibri"/>
            </a:endParaRPr>
          </a:p>
          <a:p>
            <a:pPr marL="927100">
              <a:lnSpc>
                <a:spcPts val="2730"/>
              </a:lnSpc>
              <a:tabLst>
                <a:tab pos="1205865" algn="l"/>
              </a:tabLst>
            </a:pPr>
            <a:r>
              <a:rPr sz="2300" b="1" spc="-50" dirty="0">
                <a:solidFill>
                  <a:srgbClr val="00AE50"/>
                </a:solidFill>
                <a:latin typeface="Calibri"/>
                <a:cs typeface="Calibri"/>
              </a:rPr>
              <a:t>+</a:t>
            </a:r>
            <a:r>
              <a:rPr sz="2300" b="1" dirty="0">
                <a:solidFill>
                  <a:srgbClr val="00AE50"/>
                </a:solidFill>
                <a:latin typeface="Calibri"/>
                <a:cs typeface="Calibri"/>
              </a:rPr>
              <a:t>	</a:t>
            </a:r>
            <a:r>
              <a:rPr sz="2300" dirty="0">
                <a:solidFill>
                  <a:srgbClr val="00AE50"/>
                </a:solidFill>
                <a:latin typeface="Calibri"/>
                <a:cs typeface="Calibri"/>
              </a:rPr>
              <a:t>Directly</a:t>
            </a:r>
            <a:r>
              <a:rPr sz="2300" spc="-100" dirty="0">
                <a:solidFill>
                  <a:srgbClr val="00AE50"/>
                </a:solidFill>
                <a:latin typeface="Calibri"/>
                <a:cs typeface="Calibri"/>
              </a:rPr>
              <a:t> </a:t>
            </a:r>
            <a:r>
              <a:rPr sz="2300" dirty="0">
                <a:solidFill>
                  <a:srgbClr val="00AE50"/>
                </a:solidFill>
                <a:latin typeface="Calibri"/>
                <a:cs typeface="Calibri"/>
              </a:rPr>
              <a:t>model</a:t>
            </a:r>
            <a:r>
              <a:rPr sz="2300" spc="-50" dirty="0">
                <a:solidFill>
                  <a:srgbClr val="00AE50"/>
                </a:solidFill>
                <a:latin typeface="Calibri"/>
                <a:cs typeface="Calibri"/>
              </a:rPr>
              <a:t> </a:t>
            </a:r>
            <a:r>
              <a:rPr sz="2300" spc="-10" dirty="0">
                <a:solidFill>
                  <a:srgbClr val="00AE50"/>
                </a:solidFill>
                <a:latin typeface="Calibri"/>
                <a:cs typeface="Calibri"/>
              </a:rPr>
              <a:t>preferences</a:t>
            </a:r>
            <a:r>
              <a:rPr sz="2300" spc="-70" dirty="0">
                <a:solidFill>
                  <a:srgbClr val="00AE50"/>
                </a:solidFill>
                <a:latin typeface="Calibri"/>
                <a:cs typeface="Calibri"/>
              </a:rPr>
              <a:t> </a:t>
            </a:r>
            <a:r>
              <a:rPr sz="2300" spc="-10" dirty="0">
                <a:solidFill>
                  <a:srgbClr val="00AE50"/>
                </a:solidFill>
                <a:latin typeface="Calibri"/>
                <a:cs typeface="Calibri"/>
              </a:rPr>
              <a:t>(cf.</a:t>
            </a:r>
            <a:r>
              <a:rPr sz="2300" spc="-70" dirty="0">
                <a:solidFill>
                  <a:srgbClr val="00AE50"/>
                </a:solidFill>
                <a:latin typeface="Calibri"/>
                <a:cs typeface="Calibri"/>
              </a:rPr>
              <a:t> </a:t>
            </a:r>
            <a:r>
              <a:rPr sz="2300" dirty="0">
                <a:solidFill>
                  <a:srgbClr val="00AE50"/>
                </a:solidFill>
                <a:latin typeface="Calibri"/>
                <a:cs typeface="Calibri"/>
              </a:rPr>
              <a:t>language</a:t>
            </a:r>
            <a:r>
              <a:rPr sz="2300" spc="-45" dirty="0">
                <a:solidFill>
                  <a:srgbClr val="00AE50"/>
                </a:solidFill>
                <a:latin typeface="Calibri"/>
                <a:cs typeface="Calibri"/>
              </a:rPr>
              <a:t> </a:t>
            </a:r>
            <a:r>
              <a:rPr sz="2300" dirty="0">
                <a:solidFill>
                  <a:srgbClr val="00AE50"/>
                </a:solidFill>
                <a:latin typeface="Calibri"/>
                <a:cs typeface="Calibri"/>
              </a:rPr>
              <a:t>modeling),</a:t>
            </a:r>
            <a:r>
              <a:rPr sz="2300" spc="-50" dirty="0">
                <a:solidFill>
                  <a:srgbClr val="00AE50"/>
                </a:solidFill>
                <a:latin typeface="Calibri"/>
                <a:cs typeface="Calibri"/>
              </a:rPr>
              <a:t> </a:t>
            </a:r>
            <a:r>
              <a:rPr sz="2300" dirty="0">
                <a:solidFill>
                  <a:srgbClr val="00AE50"/>
                </a:solidFill>
                <a:latin typeface="Calibri"/>
                <a:cs typeface="Calibri"/>
              </a:rPr>
              <a:t>generalize</a:t>
            </a:r>
            <a:r>
              <a:rPr sz="2300" spc="-55" dirty="0">
                <a:solidFill>
                  <a:srgbClr val="00AE50"/>
                </a:solidFill>
                <a:latin typeface="Calibri"/>
                <a:cs typeface="Calibri"/>
              </a:rPr>
              <a:t> </a:t>
            </a:r>
            <a:r>
              <a:rPr sz="2300" dirty="0">
                <a:solidFill>
                  <a:srgbClr val="00AE50"/>
                </a:solidFill>
                <a:latin typeface="Calibri"/>
                <a:cs typeface="Calibri"/>
              </a:rPr>
              <a:t>beyond</a:t>
            </a:r>
            <a:r>
              <a:rPr sz="2300" spc="-50" dirty="0">
                <a:solidFill>
                  <a:srgbClr val="00AE50"/>
                </a:solidFill>
                <a:latin typeface="Calibri"/>
                <a:cs typeface="Calibri"/>
              </a:rPr>
              <a:t> </a:t>
            </a:r>
            <a:r>
              <a:rPr sz="2300" dirty="0">
                <a:solidFill>
                  <a:srgbClr val="00AE50"/>
                </a:solidFill>
                <a:latin typeface="Calibri"/>
                <a:cs typeface="Calibri"/>
              </a:rPr>
              <a:t>labeled</a:t>
            </a:r>
            <a:r>
              <a:rPr sz="2300" spc="-60" dirty="0">
                <a:solidFill>
                  <a:srgbClr val="00AE50"/>
                </a:solidFill>
                <a:latin typeface="Calibri"/>
                <a:cs typeface="Calibri"/>
              </a:rPr>
              <a:t> </a:t>
            </a:r>
            <a:r>
              <a:rPr sz="2300" spc="-20" dirty="0">
                <a:solidFill>
                  <a:srgbClr val="00AE50"/>
                </a:solidFill>
                <a:latin typeface="Calibri"/>
                <a:cs typeface="Calibri"/>
              </a:rPr>
              <a:t>data</a:t>
            </a:r>
            <a:endParaRPr sz="2300">
              <a:latin typeface="Calibri"/>
              <a:cs typeface="Calibri"/>
            </a:endParaRPr>
          </a:p>
          <a:p>
            <a:pPr marL="1205865" lvl="1" indent="-279400">
              <a:lnSpc>
                <a:spcPct val="100000"/>
              </a:lnSpc>
              <a:buChar char="–"/>
              <a:tabLst>
                <a:tab pos="1205865" algn="l"/>
                <a:tab pos="1206500" algn="l"/>
              </a:tabLst>
            </a:pPr>
            <a:r>
              <a:rPr sz="2300" dirty="0">
                <a:solidFill>
                  <a:srgbClr val="C00000"/>
                </a:solidFill>
                <a:latin typeface="Calibri"/>
                <a:cs typeface="Calibri"/>
              </a:rPr>
              <a:t>RL</a:t>
            </a:r>
            <a:r>
              <a:rPr sz="2300" spc="-20" dirty="0">
                <a:solidFill>
                  <a:srgbClr val="C00000"/>
                </a:solidFill>
                <a:latin typeface="Calibri"/>
                <a:cs typeface="Calibri"/>
              </a:rPr>
              <a:t> </a:t>
            </a:r>
            <a:r>
              <a:rPr sz="2300" dirty="0">
                <a:solidFill>
                  <a:srgbClr val="C00000"/>
                </a:solidFill>
                <a:latin typeface="Calibri"/>
                <a:cs typeface="Calibri"/>
              </a:rPr>
              <a:t>is</a:t>
            </a:r>
            <a:r>
              <a:rPr sz="2300" spc="-20" dirty="0">
                <a:solidFill>
                  <a:srgbClr val="C00000"/>
                </a:solidFill>
                <a:latin typeface="Calibri"/>
                <a:cs typeface="Calibri"/>
              </a:rPr>
              <a:t> </a:t>
            </a:r>
            <a:r>
              <a:rPr sz="2300" dirty="0">
                <a:solidFill>
                  <a:srgbClr val="C00000"/>
                </a:solidFill>
                <a:latin typeface="Calibri"/>
                <a:cs typeface="Calibri"/>
              </a:rPr>
              <a:t>very</a:t>
            </a:r>
            <a:r>
              <a:rPr sz="2300" spc="-40" dirty="0">
                <a:solidFill>
                  <a:srgbClr val="C00000"/>
                </a:solidFill>
                <a:latin typeface="Calibri"/>
                <a:cs typeface="Calibri"/>
              </a:rPr>
              <a:t> </a:t>
            </a:r>
            <a:r>
              <a:rPr sz="2300" dirty="0">
                <a:solidFill>
                  <a:srgbClr val="C00000"/>
                </a:solidFill>
                <a:latin typeface="Calibri"/>
                <a:cs typeface="Calibri"/>
              </a:rPr>
              <a:t>tricky</a:t>
            </a:r>
            <a:r>
              <a:rPr sz="2300" spc="-20" dirty="0">
                <a:solidFill>
                  <a:srgbClr val="C00000"/>
                </a:solidFill>
                <a:latin typeface="Calibri"/>
                <a:cs typeface="Calibri"/>
              </a:rPr>
              <a:t> </a:t>
            </a:r>
            <a:r>
              <a:rPr sz="2300" dirty="0">
                <a:solidFill>
                  <a:srgbClr val="C00000"/>
                </a:solidFill>
                <a:latin typeface="Calibri"/>
                <a:cs typeface="Calibri"/>
              </a:rPr>
              <a:t>to</a:t>
            </a:r>
            <a:r>
              <a:rPr sz="2300" spc="-10" dirty="0">
                <a:solidFill>
                  <a:srgbClr val="C00000"/>
                </a:solidFill>
                <a:latin typeface="Calibri"/>
                <a:cs typeface="Calibri"/>
              </a:rPr>
              <a:t> </a:t>
            </a:r>
            <a:r>
              <a:rPr sz="2300" dirty="0">
                <a:solidFill>
                  <a:srgbClr val="C00000"/>
                </a:solidFill>
                <a:latin typeface="Calibri"/>
                <a:cs typeface="Calibri"/>
              </a:rPr>
              <a:t>get</a:t>
            </a:r>
            <a:r>
              <a:rPr sz="2300" spc="15" dirty="0">
                <a:solidFill>
                  <a:srgbClr val="C00000"/>
                </a:solidFill>
                <a:latin typeface="Calibri"/>
                <a:cs typeface="Calibri"/>
              </a:rPr>
              <a:t> </a:t>
            </a:r>
            <a:r>
              <a:rPr sz="2300" spc="-20" dirty="0">
                <a:solidFill>
                  <a:srgbClr val="C00000"/>
                </a:solidFill>
                <a:latin typeface="Calibri"/>
                <a:cs typeface="Calibri"/>
              </a:rPr>
              <a:t>right</a:t>
            </a:r>
            <a:endParaRPr sz="2300">
              <a:latin typeface="Calibri"/>
              <a:cs typeface="Calibri"/>
            </a:endParaRPr>
          </a:p>
          <a:p>
            <a:pPr marL="1205865" lvl="1" indent="-279400">
              <a:lnSpc>
                <a:spcPct val="100000"/>
              </a:lnSpc>
              <a:buChar char="–"/>
              <a:tabLst>
                <a:tab pos="1205865" algn="l"/>
                <a:tab pos="1206500" algn="l"/>
              </a:tabLst>
            </a:pPr>
            <a:r>
              <a:rPr sz="2300" dirty="0">
                <a:solidFill>
                  <a:srgbClr val="C00000"/>
                </a:solidFill>
                <a:latin typeface="Calibri"/>
                <a:cs typeface="Calibri"/>
              </a:rPr>
              <a:t>?</a:t>
            </a:r>
            <a:endParaRPr sz="2300">
              <a:latin typeface="Calibri"/>
              <a:cs typeface="Calibri"/>
            </a:endParaRPr>
          </a:p>
          <a:p>
            <a:pPr marL="12700">
              <a:lnSpc>
                <a:spcPct val="100000"/>
              </a:lnSpc>
              <a:spcBef>
                <a:spcPts val="600"/>
              </a:spcBef>
              <a:tabLst>
                <a:tab pos="469265" algn="l"/>
              </a:tabLst>
            </a:pPr>
            <a:r>
              <a:rPr sz="2300" b="1" spc="-25" dirty="0">
                <a:solidFill>
                  <a:srgbClr val="8A1515"/>
                </a:solidFill>
                <a:latin typeface="Calibri"/>
                <a:cs typeface="Calibri"/>
              </a:rPr>
              <a:t>5.</a:t>
            </a:r>
            <a:r>
              <a:rPr sz="2300" b="1" dirty="0">
                <a:solidFill>
                  <a:srgbClr val="8A1515"/>
                </a:solidFill>
                <a:latin typeface="Calibri"/>
                <a:cs typeface="Calibri"/>
              </a:rPr>
              <a:t>	</a:t>
            </a:r>
            <a:r>
              <a:rPr sz="2300" b="1" dirty="0">
                <a:solidFill>
                  <a:srgbClr val="BDBDBD"/>
                </a:solidFill>
                <a:latin typeface="Calibri"/>
                <a:cs typeface="Calibri"/>
              </a:rPr>
              <a:t>What’s</a:t>
            </a:r>
            <a:r>
              <a:rPr sz="2300" b="1" spc="-65" dirty="0">
                <a:solidFill>
                  <a:srgbClr val="BDBDBD"/>
                </a:solidFill>
                <a:latin typeface="Calibri"/>
                <a:cs typeface="Calibri"/>
              </a:rPr>
              <a:t> </a:t>
            </a:r>
            <a:r>
              <a:rPr sz="2300" b="1" spc="-10" dirty="0">
                <a:solidFill>
                  <a:srgbClr val="BDBDBD"/>
                </a:solidFill>
                <a:latin typeface="Calibri"/>
                <a:cs typeface="Calibri"/>
              </a:rPr>
              <a:t>next?</a:t>
            </a:r>
            <a:endParaRPr sz="2300">
              <a:latin typeface="Calibri"/>
              <a:cs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68</a:t>
            </a:fld>
            <a:endParaRPr spc="-25" dirty="0"/>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dirty="0"/>
              <a:t>Lecture</a:t>
            </a:r>
            <a:r>
              <a:rPr spc="-70" dirty="0"/>
              <a:t> </a:t>
            </a:r>
            <a:r>
              <a:rPr dirty="0"/>
              <a:t>Plan:</a:t>
            </a:r>
            <a:r>
              <a:rPr spc="-50" dirty="0"/>
              <a:t> </a:t>
            </a:r>
            <a:r>
              <a:rPr dirty="0"/>
              <a:t>From</a:t>
            </a:r>
            <a:r>
              <a:rPr spc="-30" dirty="0"/>
              <a:t> </a:t>
            </a:r>
            <a:r>
              <a:rPr dirty="0"/>
              <a:t>Language</a:t>
            </a:r>
            <a:r>
              <a:rPr spc="-105" dirty="0"/>
              <a:t> </a:t>
            </a:r>
            <a:r>
              <a:rPr dirty="0"/>
              <a:t>Models</a:t>
            </a:r>
            <a:r>
              <a:rPr spc="-30" dirty="0"/>
              <a:t> </a:t>
            </a:r>
            <a:r>
              <a:rPr dirty="0"/>
              <a:t>to</a:t>
            </a:r>
            <a:r>
              <a:rPr spc="-15" dirty="0"/>
              <a:t> </a:t>
            </a:r>
            <a:r>
              <a:rPr spc="-10" dirty="0"/>
              <a:t>Assistants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Limitations</a:t>
            </a:r>
            <a:r>
              <a:rPr b="0" spc="30" dirty="0">
                <a:latin typeface="Calibri"/>
                <a:cs typeface="Calibri"/>
              </a:rPr>
              <a:t> </a:t>
            </a:r>
            <a:r>
              <a:rPr b="0" dirty="0">
                <a:latin typeface="Calibri"/>
                <a:cs typeface="Calibri"/>
              </a:rPr>
              <a:t>of</a:t>
            </a:r>
            <a:r>
              <a:rPr b="0" spc="-30" dirty="0">
                <a:latin typeface="Calibri"/>
                <a:cs typeface="Calibri"/>
              </a:rPr>
              <a:t> </a:t>
            </a:r>
            <a:r>
              <a:rPr b="0" dirty="0">
                <a:latin typeface="Calibri"/>
                <a:cs typeface="Calibri"/>
              </a:rPr>
              <a:t>RL</a:t>
            </a:r>
            <a:r>
              <a:rPr b="0" spc="-30" dirty="0">
                <a:latin typeface="Calibri"/>
                <a:cs typeface="Calibri"/>
              </a:rPr>
              <a:t> </a:t>
            </a:r>
            <a:r>
              <a:rPr b="0" dirty="0">
                <a:latin typeface="Calibri"/>
                <a:cs typeface="Calibri"/>
              </a:rPr>
              <a:t>+</a:t>
            </a:r>
            <a:r>
              <a:rPr b="0" spc="-25" dirty="0">
                <a:latin typeface="Calibri"/>
                <a:cs typeface="Calibri"/>
              </a:rPr>
              <a:t> </a:t>
            </a:r>
            <a:r>
              <a:rPr b="0" dirty="0">
                <a:latin typeface="Calibri"/>
                <a:cs typeface="Calibri"/>
              </a:rPr>
              <a:t>Reward</a:t>
            </a:r>
            <a:r>
              <a:rPr b="0" spc="-40" dirty="0">
                <a:latin typeface="Calibri"/>
                <a:cs typeface="Calibri"/>
              </a:rPr>
              <a:t> </a:t>
            </a:r>
            <a:r>
              <a:rPr b="0" spc="-10" dirty="0">
                <a:latin typeface="Calibri"/>
                <a:cs typeface="Calibri"/>
              </a:rPr>
              <a:t>Modeling</a:t>
            </a:r>
          </a:p>
        </p:txBody>
      </p:sp>
      <p:sp>
        <p:nvSpPr>
          <p:cNvPr id="3" name="object 3"/>
          <p:cNvSpPr txBox="1"/>
          <p:nvPr/>
        </p:nvSpPr>
        <p:spPr>
          <a:xfrm>
            <a:off x="663041" y="1213230"/>
            <a:ext cx="4692015" cy="1275080"/>
          </a:xfrm>
          <a:prstGeom prst="rect">
            <a:avLst/>
          </a:prstGeom>
        </p:spPr>
        <p:txBody>
          <a:bodyPr vert="horz" wrap="square" lIns="0" tIns="88265" rIns="0" bIns="0" rtlCol="0">
            <a:spAutoFit/>
          </a:bodyPr>
          <a:lstStyle/>
          <a:p>
            <a:pPr marL="342265" marR="5080" indent="-342265" algn="r">
              <a:lnSpc>
                <a:spcPct val="100000"/>
              </a:lnSpc>
              <a:spcBef>
                <a:spcPts val="695"/>
              </a:spcBef>
              <a:buClr>
                <a:srgbClr val="8A1515"/>
              </a:buClr>
              <a:buFont typeface="Times New Roman"/>
              <a:buChar char="•"/>
              <a:tabLst>
                <a:tab pos="342265" algn="l"/>
                <a:tab pos="342900" algn="l"/>
              </a:tabLst>
            </a:pPr>
            <a:r>
              <a:rPr sz="2400" dirty="0">
                <a:latin typeface="Calibri"/>
                <a:cs typeface="Calibri"/>
              </a:rPr>
              <a:t>Human</a:t>
            </a:r>
            <a:r>
              <a:rPr sz="2400" spc="-40" dirty="0">
                <a:latin typeface="Calibri"/>
                <a:cs typeface="Calibri"/>
              </a:rPr>
              <a:t> </a:t>
            </a:r>
            <a:r>
              <a:rPr sz="2400" dirty="0">
                <a:latin typeface="Calibri"/>
                <a:cs typeface="Calibri"/>
              </a:rPr>
              <a:t>preferences</a:t>
            </a:r>
            <a:r>
              <a:rPr sz="2400" spc="-5" dirty="0">
                <a:latin typeface="Calibri"/>
                <a:cs typeface="Calibri"/>
              </a:rPr>
              <a:t> </a:t>
            </a:r>
            <a:r>
              <a:rPr sz="2400" dirty="0">
                <a:latin typeface="Calibri"/>
                <a:cs typeface="Calibri"/>
              </a:rPr>
              <a:t>are</a:t>
            </a:r>
            <a:r>
              <a:rPr sz="2400" spc="-10" dirty="0">
                <a:latin typeface="Calibri"/>
                <a:cs typeface="Calibri"/>
              </a:rPr>
              <a:t> unreliable!</a:t>
            </a:r>
            <a:endParaRPr sz="2400">
              <a:latin typeface="Calibri"/>
              <a:cs typeface="Calibri"/>
            </a:endParaRPr>
          </a:p>
          <a:p>
            <a:pPr marL="456565" marR="34925" lvl="1" indent="-457200" algn="r">
              <a:lnSpc>
                <a:spcPct val="100000"/>
              </a:lnSpc>
              <a:spcBef>
                <a:spcPts val="600"/>
              </a:spcBef>
              <a:buClr>
                <a:srgbClr val="007A92"/>
              </a:buClr>
              <a:buFont typeface="Times New Roman"/>
              <a:buChar char="•"/>
              <a:tabLst>
                <a:tab pos="456565" algn="l"/>
                <a:tab pos="457834" algn="l"/>
              </a:tabLst>
            </a:pPr>
            <a:r>
              <a:rPr sz="2400" dirty="0">
                <a:latin typeface="Calibri"/>
                <a:cs typeface="Calibri"/>
              </a:rPr>
              <a:t>”Reward</a:t>
            </a:r>
            <a:r>
              <a:rPr sz="2400" spc="-85" dirty="0">
                <a:latin typeface="Calibri"/>
                <a:cs typeface="Calibri"/>
              </a:rPr>
              <a:t> </a:t>
            </a:r>
            <a:r>
              <a:rPr sz="2400" dirty="0">
                <a:latin typeface="Calibri"/>
                <a:cs typeface="Calibri"/>
              </a:rPr>
              <a:t>hacking”</a:t>
            </a:r>
            <a:r>
              <a:rPr sz="2400" spc="-65" dirty="0">
                <a:latin typeface="Calibri"/>
                <a:cs typeface="Calibri"/>
              </a:rPr>
              <a:t> </a:t>
            </a:r>
            <a:r>
              <a:rPr sz="2400" dirty="0">
                <a:latin typeface="Calibri"/>
                <a:cs typeface="Calibri"/>
              </a:rPr>
              <a:t>is</a:t>
            </a:r>
            <a:r>
              <a:rPr sz="2400" spc="-40" dirty="0">
                <a:latin typeface="Calibri"/>
                <a:cs typeface="Calibri"/>
              </a:rPr>
              <a:t> </a:t>
            </a:r>
            <a:r>
              <a:rPr sz="2400" dirty="0">
                <a:latin typeface="Calibri"/>
                <a:cs typeface="Calibri"/>
              </a:rPr>
              <a:t>a</a:t>
            </a:r>
            <a:r>
              <a:rPr sz="2400" spc="-35" dirty="0">
                <a:latin typeface="Calibri"/>
                <a:cs typeface="Calibri"/>
              </a:rPr>
              <a:t> </a:t>
            </a:r>
            <a:r>
              <a:rPr sz="2400" spc="-10" dirty="0">
                <a:latin typeface="Calibri"/>
                <a:cs typeface="Calibri"/>
              </a:rPr>
              <a:t>common</a:t>
            </a:r>
            <a:endParaRPr sz="2400">
              <a:latin typeface="Calibri"/>
              <a:cs typeface="Calibri"/>
            </a:endParaRPr>
          </a:p>
          <a:p>
            <a:pPr marL="786765">
              <a:lnSpc>
                <a:spcPct val="100000"/>
              </a:lnSpc>
              <a:spcBef>
                <a:spcPts val="5"/>
              </a:spcBef>
            </a:pPr>
            <a:r>
              <a:rPr sz="2400" dirty="0">
                <a:latin typeface="Calibri"/>
                <a:cs typeface="Calibri"/>
              </a:rPr>
              <a:t>problem</a:t>
            </a:r>
            <a:r>
              <a:rPr sz="2400" spc="-35" dirty="0">
                <a:latin typeface="Calibri"/>
                <a:cs typeface="Calibri"/>
              </a:rPr>
              <a:t> </a:t>
            </a:r>
            <a:r>
              <a:rPr sz="2400" dirty="0">
                <a:latin typeface="Calibri"/>
                <a:cs typeface="Calibri"/>
              </a:rPr>
              <a:t>in</a:t>
            </a:r>
            <a:r>
              <a:rPr sz="2400" spc="-35" dirty="0">
                <a:latin typeface="Calibri"/>
                <a:cs typeface="Calibri"/>
              </a:rPr>
              <a:t> </a:t>
            </a:r>
            <a:r>
              <a:rPr sz="2400" spc="-25" dirty="0">
                <a:latin typeface="Calibri"/>
                <a:cs typeface="Calibri"/>
              </a:rPr>
              <a:t>RL</a:t>
            </a:r>
            <a:endParaRPr sz="2400">
              <a:latin typeface="Calibri"/>
              <a:cs typeface="Calibri"/>
            </a:endParaRPr>
          </a:p>
        </p:txBody>
      </p:sp>
      <p:pic>
        <p:nvPicPr>
          <p:cNvPr id="4" name="object 4"/>
          <p:cNvPicPr/>
          <p:nvPr/>
        </p:nvPicPr>
        <p:blipFill>
          <a:blip r:embed="rId2" cstate="print"/>
          <a:stretch>
            <a:fillRect/>
          </a:stretch>
        </p:blipFill>
        <p:spPr>
          <a:xfrm>
            <a:off x="6092952" y="1676400"/>
            <a:ext cx="5385815" cy="4038600"/>
          </a:xfrm>
          <a:prstGeom prst="rect">
            <a:avLst/>
          </a:prstGeom>
        </p:spPr>
      </p:pic>
      <p:sp>
        <p:nvSpPr>
          <p:cNvPr id="5" name="object 5"/>
          <p:cNvSpPr txBox="1"/>
          <p:nvPr/>
        </p:nvSpPr>
        <p:spPr>
          <a:xfrm>
            <a:off x="6163436" y="5762955"/>
            <a:ext cx="5162550" cy="330835"/>
          </a:xfrm>
          <a:prstGeom prst="rect">
            <a:avLst/>
          </a:prstGeom>
        </p:spPr>
        <p:txBody>
          <a:bodyPr vert="horz" wrap="square" lIns="0" tIns="12700" rIns="0" bIns="0" rtlCol="0">
            <a:spAutoFit/>
          </a:bodyPr>
          <a:lstStyle/>
          <a:p>
            <a:pPr marL="12700">
              <a:lnSpc>
                <a:spcPct val="100000"/>
              </a:lnSpc>
              <a:spcBef>
                <a:spcPts val="100"/>
              </a:spcBef>
            </a:pPr>
            <a:r>
              <a:rPr sz="2000" u="sng" spc="-20" dirty="0">
                <a:solidFill>
                  <a:srgbClr val="007A92"/>
                </a:solidFill>
                <a:uFill>
                  <a:solidFill>
                    <a:srgbClr val="007A92"/>
                  </a:solidFill>
                </a:uFill>
                <a:latin typeface="Calibri"/>
                <a:cs typeface="Calibri"/>
              </a:rPr>
              <a:t>https://openai.com/blog/faulty-</a:t>
            </a:r>
            <a:r>
              <a:rPr sz="2000" u="sng" spc="-35" dirty="0">
                <a:solidFill>
                  <a:srgbClr val="007A92"/>
                </a:solidFill>
                <a:uFill>
                  <a:solidFill>
                    <a:srgbClr val="007A92"/>
                  </a:solidFill>
                </a:uFill>
                <a:latin typeface="Calibri"/>
                <a:cs typeface="Calibri"/>
              </a:rPr>
              <a:t>reward-</a:t>
            </a:r>
            <a:r>
              <a:rPr sz="2000" u="sng" spc="-10" dirty="0">
                <a:solidFill>
                  <a:srgbClr val="007A92"/>
                </a:solidFill>
                <a:uFill>
                  <a:solidFill>
                    <a:srgbClr val="007A92"/>
                  </a:solidFill>
                </a:uFill>
                <a:latin typeface="Calibri"/>
                <a:cs typeface="Calibri"/>
              </a:rPr>
              <a:t>functions/</a:t>
            </a:r>
            <a:endParaRPr sz="2000">
              <a:latin typeface="Calibri"/>
              <a:cs typeface="Calibri"/>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69</a:t>
            </a:fld>
            <a:endParaRPr spc="-2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2700" rIns="0" bIns="0" rtlCol="0">
            <a:spAutoFit/>
          </a:bodyPr>
          <a:lstStyle/>
          <a:p>
            <a:pPr marL="50165">
              <a:lnSpc>
                <a:spcPct val="100000"/>
              </a:lnSpc>
              <a:spcBef>
                <a:spcPts val="100"/>
              </a:spcBef>
            </a:pPr>
            <a:r>
              <a:rPr b="0" dirty="0">
                <a:latin typeface="Calibri"/>
                <a:cs typeface="Calibri"/>
              </a:rPr>
              <a:t>Language</a:t>
            </a:r>
            <a:r>
              <a:rPr b="0" spc="-10" dirty="0">
                <a:latin typeface="Calibri"/>
                <a:cs typeface="Calibri"/>
              </a:rPr>
              <a:t> </a:t>
            </a:r>
            <a:r>
              <a:rPr b="0" dirty="0">
                <a:latin typeface="Calibri"/>
                <a:cs typeface="Calibri"/>
              </a:rPr>
              <a:t>models</a:t>
            </a:r>
            <a:r>
              <a:rPr b="0" spc="-25" dirty="0">
                <a:latin typeface="Calibri"/>
                <a:cs typeface="Calibri"/>
              </a:rPr>
              <a:t> </a:t>
            </a:r>
            <a:r>
              <a:rPr b="0" dirty="0">
                <a:latin typeface="Calibri"/>
                <a:cs typeface="Calibri"/>
              </a:rPr>
              <a:t>as</a:t>
            </a:r>
            <a:r>
              <a:rPr b="0" spc="-15" dirty="0">
                <a:latin typeface="Calibri"/>
                <a:cs typeface="Calibri"/>
              </a:rPr>
              <a:t> </a:t>
            </a:r>
            <a:r>
              <a:rPr b="0" dirty="0">
                <a:latin typeface="Calibri"/>
                <a:cs typeface="Calibri"/>
              </a:rPr>
              <a:t>world</a:t>
            </a:r>
            <a:r>
              <a:rPr b="0" spc="-40" dirty="0">
                <a:latin typeface="Calibri"/>
                <a:cs typeface="Calibri"/>
              </a:rPr>
              <a:t> </a:t>
            </a:r>
            <a:r>
              <a:rPr b="0" spc="-10" dirty="0">
                <a:latin typeface="Calibri"/>
                <a:cs typeface="Calibri"/>
              </a:rPr>
              <a:t>models?</a:t>
            </a:r>
          </a:p>
        </p:txBody>
      </p:sp>
      <p:pic>
        <p:nvPicPr>
          <p:cNvPr id="3" name="object 3"/>
          <p:cNvPicPr/>
          <p:nvPr/>
        </p:nvPicPr>
        <p:blipFill>
          <a:blip r:embed="rId2" cstate="print"/>
          <a:stretch>
            <a:fillRect/>
          </a:stretch>
        </p:blipFill>
        <p:spPr>
          <a:xfrm>
            <a:off x="950975" y="1752600"/>
            <a:ext cx="10831068" cy="4317491"/>
          </a:xfrm>
          <a:prstGeom prst="rect">
            <a:avLst/>
          </a:prstGeom>
        </p:spPr>
      </p:pic>
      <p:sp>
        <p:nvSpPr>
          <p:cNvPr id="4" name="object 4"/>
          <p:cNvSpPr txBox="1"/>
          <p:nvPr/>
        </p:nvSpPr>
        <p:spPr>
          <a:xfrm>
            <a:off x="4301490" y="6262522"/>
            <a:ext cx="3722370" cy="330835"/>
          </a:xfrm>
          <a:prstGeom prst="rect">
            <a:avLst/>
          </a:prstGeom>
        </p:spPr>
        <p:txBody>
          <a:bodyPr vert="horz" wrap="square" lIns="0" tIns="12700" rIns="0" bIns="0" rtlCol="0">
            <a:spAutoFit/>
          </a:bodyPr>
          <a:lstStyle/>
          <a:p>
            <a:pPr marL="12700">
              <a:lnSpc>
                <a:spcPct val="100000"/>
              </a:lnSpc>
              <a:spcBef>
                <a:spcPts val="100"/>
              </a:spcBef>
            </a:pPr>
            <a:r>
              <a:rPr sz="2000" u="sng" spc="-10" dirty="0">
                <a:solidFill>
                  <a:srgbClr val="007A92"/>
                </a:solidFill>
                <a:uFill>
                  <a:solidFill>
                    <a:srgbClr val="007A92"/>
                  </a:solidFill>
                </a:uFill>
                <a:latin typeface="Calibri"/>
                <a:cs typeface="Calibri"/>
              </a:rPr>
              <a:t>https://github.com/features/copilot</a:t>
            </a:r>
            <a:endParaRPr sz="2000">
              <a:latin typeface="Calibri"/>
              <a:cs typeface="Calibri"/>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7</a:t>
            </a:fld>
            <a:endParaRPr spc="-25" dirty="0"/>
          </a:p>
        </p:txBody>
      </p:sp>
      <p:sp>
        <p:nvSpPr>
          <p:cNvPr id="5" name="object 5"/>
          <p:cNvSpPr txBox="1"/>
          <p:nvPr/>
        </p:nvSpPr>
        <p:spPr>
          <a:xfrm>
            <a:off x="484733" y="1104646"/>
            <a:ext cx="896619"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a:t>
            </a:r>
            <a:r>
              <a:rPr sz="2400" i="1" spc="-10" dirty="0">
                <a:solidFill>
                  <a:srgbClr val="C00000"/>
                </a:solidFill>
                <a:latin typeface="Calibri"/>
                <a:cs typeface="Calibri"/>
              </a:rPr>
              <a:t>code</a:t>
            </a:r>
            <a:r>
              <a:rPr sz="2400" spc="-10" dirty="0">
                <a:latin typeface="Calibri"/>
                <a:cs typeface="Calibri"/>
              </a:rPr>
              <a:t>:</a:t>
            </a:r>
            <a:endParaRPr sz="2400">
              <a:latin typeface="Calibri"/>
              <a:cs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4733" y="6488074"/>
            <a:ext cx="199390" cy="240029"/>
          </a:xfrm>
          <a:prstGeom prst="rect">
            <a:avLst/>
          </a:prstGeom>
        </p:spPr>
        <p:txBody>
          <a:bodyPr vert="horz" wrap="square" lIns="0" tIns="13335" rIns="0" bIns="0" rtlCol="0">
            <a:spAutoFit/>
          </a:bodyPr>
          <a:lstStyle/>
          <a:p>
            <a:pPr marL="12700">
              <a:lnSpc>
                <a:spcPct val="100000"/>
              </a:lnSpc>
              <a:spcBef>
                <a:spcPts val="105"/>
              </a:spcBef>
            </a:pPr>
            <a:r>
              <a:rPr sz="1400" spc="-25" dirty="0">
                <a:latin typeface="Calibri"/>
                <a:cs typeface="Calibri"/>
              </a:rPr>
              <a:t>73</a:t>
            </a:r>
            <a:endParaRPr sz="1400">
              <a:latin typeface="Calibri"/>
              <a:cs typeface="Calibri"/>
            </a:endParaRPr>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Limitations</a:t>
            </a:r>
            <a:r>
              <a:rPr b="0" spc="30" dirty="0">
                <a:latin typeface="Calibri"/>
                <a:cs typeface="Calibri"/>
              </a:rPr>
              <a:t> </a:t>
            </a:r>
            <a:r>
              <a:rPr b="0" dirty="0">
                <a:latin typeface="Calibri"/>
                <a:cs typeface="Calibri"/>
              </a:rPr>
              <a:t>of</a:t>
            </a:r>
            <a:r>
              <a:rPr b="0" spc="-30" dirty="0">
                <a:latin typeface="Calibri"/>
                <a:cs typeface="Calibri"/>
              </a:rPr>
              <a:t> </a:t>
            </a:r>
            <a:r>
              <a:rPr b="0" dirty="0">
                <a:latin typeface="Calibri"/>
                <a:cs typeface="Calibri"/>
              </a:rPr>
              <a:t>RL</a:t>
            </a:r>
            <a:r>
              <a:rPr b="0" spc="-30" dirty="0">
                <a:latin typeface="Calibri"/>
                <a:cs typeface="Calibri"/>
              </a:rPr>
              <a:t> </a:t>
            </a:r>
            <a:r>
              <a:rPr b="0" dirty="0">
                <a:latin typeface="Calibri"/>
                <a:cs typeface="Calibri"/>
              </a:rPr>
              <a:t>+</a:t>
            </a:r>
            <a:r>
              <a:rPr b="0" spc="-25" dirty="0">
                <a:latin typeface="Calibri"/>
                <a:cs typeface="Calibri"/>
              </a:rPr>
              <a:t> </a:t>
            </a:r>
            <a:r>
              <a:rPr b="0" dirty="0">
                <a:latin typeface="Calibri"/>
                <a:cs typeface="Calibri"/>
              </a:rPr>
              <a:t>Reward</a:t>
            </a:r>
            <a:r>
              <a:rPr b="0" spc="-40" dirty="0">
                <a:latin typeface="Calibri"/>
                <a:cs typeface="Calibri"/>
              </a:rPr>
              <a:t> </a:t>
            </a:r>
            <a:r>
              <a:rPr b="0" spc="-10" dirty="0">
                <a:latin typeface="Calibri"/>
                <a:cs typeface="Calibri"/>
              </a:rPr>
              <a:t>Modeling</a:t>
            </a:r>
          </a:p>
        </p:txBody>
      </p:sp>
      <p:sp>
        <p:nvSpPr>
          <p:cNvPr id="4" name="object 4"/>
          <p:cNvSpPr txBox="1"/>
          <p:nvPr/>
        </p:nvSpPr>
        <p:spPr>
          <a:xfrm>
            <a:off x="663041" y="1213230"/>
            <a:ext cx="4877435" cy="3622675"/>
          </a:xfrm>
          <a:prstGeom prst="rect">
            <a:avLst/>
          </a:prstGeom>
        </p:spPr>
        <p:txBody>
          <a:bodyPr vert="horz" wrap="square" lIns="0" tIns="88265" rIns="0" bIns="0" rtlCol="0">
            <a:spAutoFit/>
          </a:bodyPr>
          <a:lstStyle/>
          <a:p>
            <a:pPr marL="342265" marR="189865" indent="-342265" algn="r">
              <a:lnSpc>
                <a:spcPct val="100000"/>
              </a:lnSpc>
              <a:spcBef>
                <a:spcPts val="695"/>
              </a:spcBef>
              <a:buClr>
                <a:srgbClr val="8A1515"/>
              </a:buClr>
              <a:buFont typeface="Times New Roman"/>
              <a:buChar char="•"/>
              <a:tabLst>
                <a:tab pos="342265" algn="l"/>
                <a:tab pos="342900" algn="l"/>
              </a:tabLst>
            </a:pPr>
            <a:r>
              <a:rPr sz="2400" dirty="0">
                <a:latin typeface="Calibri"/>
                <a:cs typeface="Calibri"/>
              </a:rPr>
              <a:t>Human</a:t>
            </a:r>
            <a:r>
              <a:rPr sz="2400" spc="-40" dirty="0">
                <a:latin typeface="Calibri"/>
                <a:cs typeface="Calibri"/>
              </a:rPr>
              <a:t> </a:t>
            </a:r>
            <a:r>
              <a:rPr sz="2400" dirty="0">
                <a:latin typeface="Calibri"/>
                <a:cs typeface="Calibri"/>
              </a:rPr>
              <a:t>preferences</a:t>
            </a:r>
            <a:r>
              <a:rPr sz="2400" spc="-5" dirty="0">
                <a:latin typeface="Calibri"/>
                <a:cs typeface="Calibri"/>
              </a:rPr>
              <a:t> </a:t>
            </a:r>
            <a:r>
              <a:rPr sz="2400" dirty="0">
                <a:latin typeface="Calibri"/>
                <a:cs typeface="Calibri"/>
              </a:rPr>
              <a:t>are</a:t>
            </a:r>
            <a:r>
              <a:rPr sz="2400" spc="-10" dirty="0">
                <a:latin typeface="Calibri"/>
                <a:cs typeface="Calibri"/>
              </a:rPr>
              <a:t> unreliable!</a:t>
            </a:r>
            <a:endParaRPr sz="2400">
              <a:latin typeface="Calibri"/>
              <a:cs typeface="Calibri"/>
            </a:endParaRPr>
          </a:p>
          <a:p>
            <a:pPr marL="456565" marR="219710" lvl="1" indent="-457200" algn="r">
              <a:lnSpc>
                <a:spcPct val="100000"/>
              </a:lnSpc>
              <a:spcBef>
                <a:spcPts val="600"/>
              </a:spcBef>
              <a:buClr>
                <a:srgbClr val="007A92"/>
              </a:buClr>
              <a:buFont typeface="Times New Roman"/>
              <a:buChar char="•"/>
              <a:tabLst>
                <a:tab pos="456565" algn="l"/>
                <a:tab pos="457834" algn="l"/>
              </a:tabLst>
            </a:pPr>
            <a:r>
              <a:rPr sz="2400" dirty="0">
                <a:latin typeface="Calibri"/>
                <a:cs typeface="Calibri"/>
              </a:rPr>
              <a:t>”Reward</a:t>
            </a:r>
            <a:r>
              <a:rPr sz="2400" spc="-80" dirty="0">
                <a:latin typeface="Calibri"/>
                <a:cs typeface="Calibri"/>
              </a:rPr>
              <a:t> </a:t>
            </a:r>
            <a:r>
              <a:rPr sz="2400" dirty="0">
                <a:latin typeface="Calibri"/>
                <a:cs typeface="Calibri"/>
              </a:rPr>
              <a:t>hacking”</a:t>
            </a:r>
            <a:r>
              <a:rPr sz="2400" spc="-65" dirty="0">
                <a:latin typeface="Calibri"/>
                <a:cs typeface="Calibri"/>
              </a:rPr>
              <a:t> </a:t>
            </a:r>
            <a:r>
              <a:rPr sz="2400" dirty="0">
                <a:latin typeface="Calibri"/>
                <a:cs typeface="Calibri"/>
              </a:rPr>
              <a:t>is</a:t>
            </a:r>
            <a:r>
              <a:rPr sz="2400" spc="-45" dirty="0">
                <a:latin typeface="Calibri"/>
                <a:cs typeface="Calibri"/>
              </a:rPr>
              <a:t> </a:t>
            </a:r>
            <a:r>
              <a:rPr sz="2400" dirty="0">
                <a:latin typeface="Calibri"/>
                <a:cs typeface="Calibri"/>
              </a:rPr>
              <a:t>a</a:t>
            </a:r>
            <a:r>
              <a:rPr sz="2400" spc="-35" dirty="0">
                <a:latin typeface="Calibri"/>
                <a:cs typeface="Calibri"/>
              </a:rPr>
              <a:t> </a:t>
            </a:r>
            <a:r>
              <a:rPr sz="2400" spc="-10" dirty="0">
                <a:latin typeface="Calibri"/>
                <a:cs typeface="Calibri"/>
              </a:rPr>
              <a:t>common</a:t>
            </a:r>
            <a:endParaRPr sz="2400">
              <a:latin typeface="Calibri"/>
              <a:cs typeface="Calibri"/>
            </a:endParaRPr>
          </a:p>
          <a:p>
            <a:pPr marL="786765">
              <a:lnSpc>
                <a:spcPct val="100000"/>
              </a:lnSpc>
              <a:spcBef>
                <a:spcPts val="5"/>
              </a:spcBef>
            </a:pPr>
            <a:r>
              <a:rPr sz="2400" dirty="0">
                <a:latin typeface="Calibri"/>
                <a:cs typeface="Calibri"/>
              </a:rPr>
              <a:t>problem</a:t>
            </a:r>
            <a:r>
              <a:rPr sz="2400" spc="-35" dirty="0">
                <a:latin typeface="Calibri"/>
                <a:cs typeface="Calibri"/>
              </a:rPr>
              <a:t> </a:t>
            </a:r>
            <a:r>
              <a:rPr sz="2400" dirty="0">
                <a:latin typeface="Calibri"/>
                <a:cs typeface="Calibri"/>
              </a:rPr>
              <a:t>in</a:t>
            </a:r>
            <a:r>
              <a:rPr sz="2400" spc="-35" dirty="0">
                <a:latin typeface="Calibri"/>
                <a:cs typeface="Calibri"/>
              </a:rPr>
              <a:t> </a:t>
            </a:r>
            <a:r>
              <a:rPr sz="2400" spc="-25" dirty="0">
                <a:latin typeface="Calibri"/>
                <a:cs typeface="Calibri"/>
              </a:rPr>
              <a:t>RL</a:t>
            </a:r>
            <a:endParaRPr sz="2400">
              <a:latin typeface="Calibri"/>
              <a:cs typeface="Calibri"/>
            </a:endParaRPr>
          </a:p>
          <a:p>
            <a:pPr marL="786765" marR="452755" lvl="1" indent="-457834">
              <a:lnSpc>
                <a:spcPct val="100000"/>
              </a:lnSpc>
              <a:spcBef>
                <a:spcPts val="600"/>
              </a:spcBef>
              <a:buClr>
                <a:srgbClr val="007A92"/>
              </a:buClr>
              <a:buFont typeface="Times New Roman"/>
              <a:buChar char="•"/>
              <a:tabLst>
                <a:tab pos="786765" algn="l"/>
                <a:tab pos="787400" algn="l"/>
              </a:tabLst>
            </a:pPr>
            <a:r>
              <a:rPr sz="2400" dirty="0">
                <a:latin typeface="Calibri"/>
                <a:cs typeface="Calibri"/>
              </a:rPr>
              <a:t>Chatbots</a:t>
            </a:r>
            <a:r>
              <a:rPr sz="2400" spc="-50" dirty="0">
                <a:latin typeface="Calibri"/>
                <a:cs typeface="Calibri"/>
              </a:rPr>
              <a:t> </a:t>
            </a:r>
            <a:r>
              <a:rPr sz="2400" dirty="0">
                <a:latin typeface="Calibri"/>
                <a:cs typeface="Calibri"/>
              </a:rPr>
              <a:t>are</a:t>
            </a:r>
            <a:r>
              <a:rPr sz="2400" spc="-20" dirty="0">
                <a:latin typeface="Calibri"/>
                <a:cs typeface="Calibri"/>
              </a:rPr>
              <a:t> </a:t>
            </a:r>
            <a:r>
              <a:rPr sz="2400" dirty="0">
                <a:latin typeface="Calibri"/>
                <a:cs typeface="Calibri"/>
              </a:rPr>
              <a:t>rewarded</a:t>
            </a:r>
            <a:r>
              <a:rPr sz="2400" spc="-15" dirty="0">
                <a:latin typeface="Calibri"/>
                <a:cs typeface="Calibri"/>
              </a:rPr>
              <a:t> </a:t>
            </a:r>
            <a:r>
              <a:rPr sz="2400" spc="-25" dirty="0">
                <a:latin typeface="Calibri"/>
                <a:cs typeface="Calibri"/>
              </a:rPr>
              <a:t>to </a:t>
            </a:r>
            <a:r>
              <a:rPr sz="2400" dirty="0">
                <a:latin typeface="Calibri"/>
                <a:cs typeface="Calibri"/>
              </a:rPr>
              <a:t>produce</a:t>
            </a:r>
            <a:r>
              <a:rPr sz="2400" spc="-40" dirty="0">
                <a:latin typeface="Calibri"/>
                <a:cs typeface="Calibri"/>
              </a:rPr>
              <a:t> </a:t>
            </a:r>
            <a:r>
              <a:rPr sz="2400" dirty="0">
                <a:latin typeface="Calibri"/>
                <a:cs typeface="Calibri"/>
              </a:rPr>
              <a:t>responses</a:t>
            </a:r>
            <a:r>
              <a:rPr sz="2400" spc="-35" dirty="0">
                <a:latin typeface="Calibri"/>
                <a:cs typeface="Calibri"/>
              </a:rPr>
              <a:t> </a:t>
            </a:r>
            <a:r>
              <a:rPr sz="2400" dirty="0">
                <a:latin typeface="Calibri"/>
                <a:cs typeface="Calibri"/>
              </a:rPr>
              <a:t>that</a:t>
            </a:r>
            <a:r>
              <a:rPr sz="2400" spc="-45" dirty="0">
                <a:latin typeface="Calibri"/>
                <a:cs typeface="Calibri"/>
              </a:rPr>
              <a:t> </a:t>
            </a:r>
            <a:r>
              <a:rPr sz="2400" i="1" spc="-20" dirty="0">
                <a:latin typeface="Calibri"/>
                <a:cs typeface="Calibri"/>
              </a:rPr>
              <a:t>seem </a:t>
            </a:r>
            <a:r>
              <a:rPr sz="2400" dirty="0">
                <a:latin typeface="Calibri"/>
                <a:cs typeface="Calibri"/>
              </a:rPr>
              <a:t>authoritative</a:t>
            </a:r>
            <a:r>
              <a:rPr sz="2400" spc="-40" dirty="0">
                <a:latin typeface="Calibri"/>
                <a:cs typeface="Calibri"/>
              </a:rPr>
              <a:t> </a:t>
            </a:r>
            <a:r>
              <a:rPr sz="2400" dirty="0">
                <a:latin typeface="Calibri"/>
                <a:cs typeface="Calibri"/>
              </a:rPr>
              <a:t>and</a:t>
            </a:r>
            <a:r>
              <a:rPr sz="2400" spc="-25" dirty="0">
                <a:latin typeface="Calibri"/>
                <a:cs typeface="Calibri"/>
              </a:rPr>
              <a:t> </a:t>
            </a:r>
            <a:r>
              <a:rPr sz="2400" spc="-10" dirty="0">
                <a:latin typeface="Calibri"/>
                <a:cs typeface="Calibri"/>
              </a:rPr>
              <a:t>helpful, </a:t>
            </a:r>
            <a:r>
              <a:rPr sz="2400" i="1" dirty="0">
                <a:latin typeface="Calibri"/>
                <a:cs typeface="Calibri"/>
              </a:rPr>
              <a:t>regardless</a:t>
            </a:r>
            <a:r>
              <a:rPr sz="2400" i="1" spc="-20" dirty="0">
                <a:latin typeface="Calibri"/>
                <a:cs typeface="Calibri"/>
              </a:rPr>
              <a:t> </a:t>
            </a:r>
            <a:r>
              <a:rPr sz="2400" i="1" dirty="0">
                <a:latin typeface="Calibri"/>
                <a:cs typeface="Calibri"/>
              </a:rPr>
              <a:t>of</a:t>
            </a:r>
            <a:r>
              <a:rPr sz="2400" i="1" spc="10" dirty="0">
                <a:latin typeface="Calibri"/>
                <a:cs typeface="Calibri"/>
              </a:rPr>
              <a:t> </a:t>
            </a:r>
            <a:r>
              <a:rPr sz="2400" i="1" spc="-20" dirty="0">
                <a:latin typeface="Calibri"/>
                <a:cs typeface="Calibri"/>
              </a:rPr>
              <a:t>truth</a:t>
            </a:r>
            <a:endParaRPr sz="2400">
              <a:latin typeface="Calibri"/>
              <a:cs typeface="Calibri"/>
            </a:endParaRPr>
          </a:p>
          <a:p>
            <a:pPr marL="786765" lvl="1" indent="-457834">
              <a:lnSpc>
                <a:spcPct val="100000"/>
              </a:lnSpc>
              <a:spcBef>
                <a:spcPts val="600"/>
              </a:spcBef>
              <a:buClr>
                <a:srgbClr val="007A92"/>
              </a:buClr>
              <a:buFont typeface="Times New Roman"/>
              <a:buChar char="•"/>
              <a:tabLst>
                <a:tab pos="786765" algn="l"/>
                <a:tab pos="787400" algn="l"/>
              </a:tabLst>
            </a:pPr>
            <a:r>
              <a:rPr sz="2400" dirty="0">
                <a:latin typeface="Calibri"/>
                <a:cs typeface="Calibri"/>
              </a:rPr>
              <a:t>This</a:t>
            </a:r>
            <a:r>
              <a:rPr sz="2400" spc="-30" dirty="0">
                <a:latin typeface="Calibri"/>
                <a:cs typeface="Calibri"/>
              </a:rPr>
              <a:t> </a:t>
            </a:r>
            <a:r>
              <a:rPr sz="2400" dirty="0">
                <a:latin typeface="Calibri"/>
                <a:cs typeface="Calibri"/>
              </a:rPr>
              <a:t>can</a:t>
            </a:r>
            <a:r>
              <a:rPr sz="2400" spc="-30" dirty="0">
                <a:latin typeface="Calibri"/>
                <a:cs typeface="Calibri"/>
              </a:rPr>
              <a:t> </a:t>
            </a:r>
            <a:r>
              <a:rPr sz="2400" dirty="0">
                <a:latin typeface="Calibri"/>
                <a:cs typeface="Calibri"/>
              </a:rPr>
              <a:t>result</a:t>
            </a:r>
            <a:r>
              <a:rPr sz="2400" spc="-20" dirty="0">
                <a:latin typeface="Calibri"/>
                <a:cs typeface="Calibri"/>
              </a:rPr>
              <a:t> </a:t>
            </a:r>
            <a:r>
              <a:rPr sz="2400" dirty="0">
                <a:latin typeface="Calibri"/>
                <a:cs typeface="Calibri"/>
              </a:rPr>
              <a:t>in</a:t>
            </a:r>
            <a:r>
              <a:rPr sz="2400" spc="-30" dirty="0">
                <a:latin typeface="Calibri"/>
                <a:cs typeface="Calibri"/>
              </a:rPr>
              <a:t> </a:t>
            </a:r>
            <a:r>
              <a:rPr sz="2400" dirty="0">
                <a:latin typeface="Calibri"/>
                <a:cs typeface="Calibri"/>
              </a:rPr>
              <a:t>making</a:t>
            </a:r>
            <a:r>
              <a:rPr sz="2400" spc="-45" dirty="0">
                <a:latin typeface="Calibri"/>
                <a:cs typeface="Calibri"/>
              </a:rPr>
              <a:t> </a:t>
            </a:r>
            <a:r>
              <a:rPr sz="2400" dirty="0">
                <a:latin typeface="Calibri"/>
                <a:cs typeface="Calibri"/>
              </a:rPr>
              <a:t>up</a:t>
            </a:r>
            <a:r>
              <a:rPr sz="2400" spc="-20" dirty="0">
                <a:latin typeface="Calibri"/>
                <a:cs typeface="Calibri"/>
              </a:rPr>
              <a:t> </a:t>
            </a:r>
            <a:r>
              <a:rPr sz="2400" spc="-10" dirty="0">
                <a:latin typeface="Calibri"/>
                <a:cs typeface="Calibri"/>
              </a:rPr>
              <a:t>facts</a:t>
            </a:r>
            <a:endParaRPr sz="2400">
              <a:latin typeface="Calibri"/>
              <a:cs typeface="Calibri"/>
            </a:endParaRPr>
          </a:p>
          <a:p>
            <a:pPr marL="786765">
              <a:lnSpc>
                <a:spcPct val="100000"/>
              </a:lnSpc>
            </a:pPr>
            <a:r>
              <a:rPr sz="2400" dirty="0">
                <a:latin typeface="Calibri"/>
                <a:cs typeface="Calibri"/>
              </a:rPr>
              <a:t>+</a:t>
            </a:r>
            <a:r>
              <a:rPr sz="2400" spc="-15" dirty="0">
                <a:latin typeface="Calibri"/>
                <a:cs typeface="Calibri"/>
              </a:rPr>
              <a:t> </a:t>
            </a:r>
            <a:r>
              <a:rPr sz="2400" spc="-10" dirty="0">
                <a:latin typeface="Calibri"/>
                <a:cs typeface="Calibri"/>
              </a:rPr>
              <a:t>hallucinations</a:t>
            </a:r>
            <a:endParaRPr sz="2400">
              <a:latin typeface="Calibri"/>
              <a:cs typeface="Calibri"/>
            </a:endParaRPr>
          </a:p>
        </p:txBody>
      </p:sp>
      <p:pic>
        <p:nvPicPr>
          <p:cNvPr id="5" name="object 5"/>
          <p:cNvPicPr/>
          <p:nvPr/>
        </p:nvPicPr>
        <p:blipFill>
          <a:blip r:embed="rId3" cstate="print"/>
          <a:stretch>
            <a:fillRect/>
          </a:stretch>
        </p:blipFill>
        <p:spPr>
          <a:xfrm>
            <a:off x="5949696" y="1203960"/>
            <a:ext cx="5529072" cy="1344168"/>
          </a:xfrm>
          <a:prstGeom prst="rect">
            <a:avLst/>
          </a:prstGeom>
        </p:spPr>
      </p:pic>
      <p:sp>
        <p:nvSpPr>
          <p:cNvPr id="6" name="object 6"/>
          <p:cNvSpPr txBox="1"/>
          <p:nvPr/>
        </p:nvSpPr>
        <p:spPr>
          <a:xfrm>
            <a:off x="6402704" y="2661284"/>
            <a:ext cx="5049520" cy="208279"/>
          </a:xfrm>
          <a:prstGeom prst="rect">
            <a:avLst/>
          </a:prstGeom>
        </p:spPr>
        <p:txBody>
          <a:bodyPr vert="horz" wrap="square" lIns="0" tIns="12700" rIns="0" bIns="0" rtlCol="0">
            <a:spAutoFit/>
          </a:bodyPr>
          <a:lstStyle/>
          <a:p>
            <a:pPr marL="12700">
              <a:lnSpc>
                <a:spcPct val="100000"/>
              </a:lnSpc>
              <a:spcBef>
                <a:spcPts val="100"/>
              </a:spcBef>
            </a:pPr>
            <a:r>
              <a:rPr sz="1200" u="sng" spc="-20" dirty="0">
                <a:solidFill>
                  <a:srgbClr val="007A92"/>
                </a:solidFill>
                <a:uFill>
                  <a:solidFill>
                    <a:srgbClr val="007A92"/>
                  </a:solidFill>
                </a:uFill>
                <a:latin typeface="Calibri"/>
                <a:cs typeface="Calibri"/>
              </a:rPr>
              <a:t>https://</a:t>
            </a:r>
            <a:r>
              <a:rPr sz="1200" u="sng" spc="-20" dirty="0">
                <a:solidFill>
                  <a:srgbClr val="0000FF"/>
                </a:solidFill>
                <a:uFill>
                  <a:solidFill>
                    <a:srgbClr val="007A92"/>
                  </a:solidFill>
                </a:uFill>
                <a:latin typeface="Calibri"/>
                <a:cs typeface="Calibri"/>
                <a:hlinkClick r:id="rId4"/>
              </a:rPr>
              <a:t>www.npr.org/2023/02/09/1155650909/google-chatbot-</a:t>
            </a:r>
            <a:r>
              <a:rPr sz="1200" u="sng" spc="-10" dirty="0">
                <a:solidFill>
                  <a:srgbClr val="0000FF"/>
                </a:solidFill>
                <a:uFill>
                  <a:solidFill>
                    <a:srgbClr val="007A92"/>
                  </a:solidFill>
                </a:uFill>
                <a:latin typeface="Calibri"/>
                <a:cs typeface="Calibri"/>
                <a:hlinkClick r:id="rId4"/>
              </a:rPr>
              <a:t>-</a:t>
            </a:r>
            <a:r>
              <a:rPr sz="1200" u="sng" spc="-20" dirty="0">
                <a:solidFill>
                  <a:srgbClr val="0000FF"/>
                </a:solidFill>
                <a:uFill>
                  <a:solidFill>
                    <a:srgbClr val="007A92"/>
                  </a:solidFill>
                </a:uFill>
                <a:latin typeface="Calibri"/>
                <a:cs typeface="Calibri"/>
                <a:hlinkClick r:id="rId4"/>
              </a:rPr>
              <a:t>error-</a:t>
            </a:r>
            <a:r>
              <a:rPr sz="1200" u="sng" spc="-25" dirty="0">
                <a:solidFill>
                  <a:srgbClr val="0000FF"/>
                </a:solidFill>
                <a:uFill>
                  <a:solidFill>
                    <a:srgbClr val="007A92"/>
                  </a:solidFill>
                </a:uFill>
                <a:latin typeface="Calibri"/>
                <a:cs typeface="Calibri"/>
                <a:hlinkClick r:id="rId4"/>
              </a:rPr>
              <a:t>bard-</a:t>
            </a:r>
            <a:r>
              <a:rPr sz="1200" u="sng" spc="-10" dirty="0">
                <a:solidFill>
                  <a:srgbClr val="0000FF"/>
                </a:solidFill>
                <a:uFill>
                  <a:solidFill>
                    <a:srgbClr val="007A92"/>
                  </a:solidFill>
                </a:uFill>
                <a:latin typeface="Calibri"/>
                <a:cs typeface="Calibri"/>
                <a:hlinkClick r:id="rId4"/>
              </a:rPr>
              <a:t>shares</a:t>
            </a:r>
            <a:endParaRPr sz="1200">
              <a:latin typeface="Calibri"/>
              <a:cs typeface="Calibri"/>
            </a:endParaRPr>
          </a:p>
        </p:txBody>
      </p:sp>
      <p:grpSp>
        <p:nvGrpSpPr>
          <p:cNvPr id="7" name="object 7"/>
          <p:cNvGrpSpPr/>
          <p:nvPr/>
        </p:nvGrpSpPr>
        <p:grpSpPr>
          <a:xfrm>
            <a:off x="5679947" y="3508247"/>
            <a:ext cx="6291580" cy="2581910"/>
            <a:chOff x="5679947" y="3508247"/>
            <a:chExt cx="6291580" cy="2581910"/>
          </a:xfrm>
        </p:grpSpPr>
        <p:pic>
          <p:nvPicPr>
            <p:cNvPr id="8" name="object 8"/>
            <p:cNvPicPr/>
            <p:nvPr/>
          </p:nvPicPr>
          <p:blipFill>
            <a:blip r:embed="rId5" cstate="print"/>
            <a:stretch>
              <a:fillRect/>
            </a:stretch>
          </p:blipFill>
          <p:spPr>
            <a:xfrm>
              <a:off x="5679947" y="3508247"/>
              <a:ext cx="6254496" cy="2581656"/>
            </a:xfrm>
            <a:prstGeom prst="rect">
              <a:avLst/>
            </a:prstGeom>
          </p:spPr>
        </p:pic>
        <p:pic>
          <p:nvPicPr>
            <p:cNvPr id="9" name="object 9"/>
            <p:cNvPicPr/>
            <p:nvPr/>
          </p:nvPicPr>
          <p:blipFill>
            <a:blip r:embed="rId6" cstate="print"/>
            <a:stretch>
              <a:fillRect/>
            </a:stretch>
          </p:blipFill>
          <p:spPr>
            <a:xfrm>
              <a:off x="5814059" y="4948427"/>
              <a:ext cx="6059424" cy="391667"/>
            </a:xfrm>
            <a:prstGeom prst="rect">
              <a:avLst/>
            </a:prstGeom>
          </p:spPr>
        </p:pic>
        <p:pic>
          <p:nvPicPr>
            <p:cNvPr id="10" name="object 10"/>
            <p:cNvPicPr/>
            <p:nvPr/>
          </p:nvPicPr>
          <p:blipFill>
            <a:blip r:embed="rId7" cstate="print"/>
            <a:stretch>
              <a:fillRect/>
            </a:stretch>
          </p:blipFill>
          <p:spPr>
            <a:xfrm>
              <a:off x="5775959" y="5378195"/>
              <a:ext cx="6195060" cy="391668"/>
            </a:xfrm>
            <a:prstGeom prst="rect">
              <a:avLst/>
            </a:prstGeom>
          </p:spPr>
        </p:pic>
        <p:pic>
          <p:nvPicPr>
            <p:cNvPr id="11" name="object 11"/>
            <p:cNvPicPr/>
            <p:nvPr/>
          </p:nvPicPr>
          <p:blipFill>
            <a:blip r:embed="rId8" cstate="print"/>
            <a:stretch>
              <a:fillRect/>
            </a:stretch>
          </p:blipFill>
          <p:spPr>
            <a:xfrm>
              <a:off x="8843771" y="3634739"/>
              <a:ext cx="2947416" cy="742188"/>
            </a:xfrm>
            <a:prstGeom prst="rect">
              <a:avLst/>
            </a:prstGeom>
          </p:spPr>
        </p:pic>
      </p:grpSp>
      <p:pic>
        <p:nvPicPr>
          <p:cNvPr id="12" name="object 12"/>
          <p:cNvPicPr/>
          <p:nvPr/>
        </p:nvPicPr>
        <p:blipFill>
          <a:blip r:embed="rId9" cstate="print"/>
          <a:stretch>
            <a:fillRect/>
          </a:stretch>
        </p:blipFill>
        <p:spPr>
          <a:xfrm>
            <a:off x="6528816" y="3206495"/>
            <a:ext cx="4282439" cy="249936"/>
          </a:xfrm>
          <a:prstGeom prst="rect">
            <a:avLst/>
          </a:prstGeom>
        </p:spPr>
      </p:pic>
      <p:sp>
        <p:nvSpPr>
          <p:cNvPr id="13" name="object 13"/>
          <p:cNvSpPr txBox="1"/>
          <p:nvPr/>
        </p:nvSpPr>
        <p:spPr>
          <a:xfrm>
            <a:off x="6442328" y="6077813"/>
            <a:ext cx="4812665" cy="574040"/>
          </a:xfrm>
          <a:prstGeom prst="rect">
            <a:avLst/>
          </a:prstGeom>
        </p:spPr>
        <p:txBody>
          <a:bodyPr vert="horz" wrap="square" lIns="0" tIns="12700" rIns="0" bIns="0" rtlCol="0">
            <a:spAutoFit/>
          </a:bodyPr>
          <a:lstStyle/>
          <a:p>
            <a:pPr marL="12700" marR="5080" indent="-635" algn="ctr">
              <a:lnSpc>
                <a:spcPct val="100000"/>
              </a:lnSpc>
              <a:spcBef>
                <a:spcPts val="100"/>
              </a:spcBef>
            </a:pPr>
            <a:r>
              <a:rPr sz="1200" u="sng" spc="-10" dirty="0">
                <a:solidFill>
                  <a:srgbClr val="0000FF"/>
                </a:solidFill>
                <a:uFill>
                  <a:solidFill>
                    <a:srgbClr val="4196B5"/>
                  </a:solidFill>
                </a:uFill>
                <a:latin typeface="Calibri"/>
                <a:cs typeface="Calibri"/>
                <a:hlinkClick r:id="rId10"/>
              </a:rPr>
              <a:t>https://news.ycombinator.com/item?id=34776508</a:t>
            </a:r>
            <a:r>
              <a:rPr sz="1200" spc="-10" dirty="0">
                <a:solidFill>
                  <a:srgbClr val="0000FF"/>
                </a:solidFill>
                <a:latin typeface="Calibri"/>
                <a:cs typeface="Calibri"/>
              </a:rPr>
              <a:t> </a:t>
            </a:r>
            <a:r>
              <a:rPr sz="1200" u="sng" spc="-20" dirty="0">
                <a:solidFill>
                  <a:srgbClr val="007A92"/>
                </a:solidFill>
                <a:uFill>
                  <a:solidFill>
                    <a:srgbClr val="007A92"/>
                  </a:solidFill>
                </a:uFill>
                <a:latin typeface="Calibri"/>
                <a:cs typeface="Calibri"/>
              </a:rPr>
              <a:t>https://apnews.com/article/kansas-</a:t>
            </a:r>
            <a:r>
              <a:rPr sz="1200" u="sng" spc="-15" dirty="0">
                <a:solidFill>
                  <a:srgbClr val="007A92"/>
                </a:solidFill>
                <a:uFill>
                  <a:solidFill>
                    <a:srgbClr val="007A92"/>
                  </a:solidFill>
                </a:uFill>
                <a:latin typeface="Calibri"/>
                <a:cs typeface="Calibri"/>
              </a:rPr>
              <a:t>city-</a:t>
            </a:r>
            <a:r>
              <a:rPr sz="1200" u="sng" spc="-20" dirty="0">
                <a:solidFill>
                  <a:srgbClr val="007A92"/>
                </a:solidFill>
                <a:uFill>
                  <a:solidFill>
                    <a:srgbClr val="007A92"/>
                  </a:solidFill>
                </a:uFill>
                <a:latin typeface="Calibri"/>
                <a:cs typeface="Calibri"/>
              </a:rPr>
              <a:t>chiefs-philadelphia-eagles-</a:t>
            </a:r>
            <a:r>
              <a:rPr sz="1200" u="sng" spc="-10" dirty="0">
                <a:solidFill>
                  <a:srgbClr val="007A92"/>
                </a:solidFill>
                <a:uFill>
                  <a:solidFill>
                    <a:srgbClr val="007A92"/>
                  </a:solidFill>
                </a:uFill>
                <a:latin typeface="Calibri"/>
                <a:cs typeface="Calibri"/>
              </a:rPr>
              <a:t>technology-</a:t>
            </a:r>
            <a:r>
              <a:rPr sz="1200" spc="-10" dirty="0">
                <a:solidFill>
                  <a:srgbClr val="007A92"/>
                </a:solidFill>
                <a:latin typeface="Calibri"/>
                <a:cs typeface="Calibri"/>
              </a:rPr>
              <a:t> </a:t>
            </a:r>
            <a:r>
              <a:rPr sz="1200" u="sng" spc="-20" dirty="0">
                <a:solidFill>
                  <a:srgbClr val="007A92"/>
                </a:solidFill>
                <a:uFill>
                  <a:solidFill>
                    <a:srgbClr val="007A92"/>
                  </a:solidFill>
                </a:uFill>
                <a:latin typeface="Calibri"/>
                <a:cs typeface="Calibri"/>
              </a:rPr>
              <a:t>science-</a:t>
            </a:r>
            <a:r>
              <a:rPr sz="1200" u="sng" spc="-10" dirty="0">
                <a:solidFill>
                  <a:srgbClr val="007A92"/>
                </a:solidFill>
                <a:uFill>
                  <a:solidFill>
                    <a:srgbClr val="007A92"/>
                  </a:solidFill>
                </a:uFill>
                <a:latin typeface="Calibri"/>
                <a:cs typeface="Calibri"/>
              </a:rPr>
              <a:t>82bc20f207e3e4cf81abc6a5d9e6b23a</a:t>
            </a:r>
            <a:endParaRPr sz="1200">
              <a:latin typeface="Calibri"/>
              <a:cs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893308" y="1165860"/>
            <a:ext cx="5843270" cy="5113020"/>
            <a:chOff x="5893308" y="1165860"/>
            <a:chExt cx="5843270" cy="5113020"/>
          </a:xfrm>
        </p:grpSpPr>
        <p:pic>
          <p:nvPicPr>
            <p:cNvPr id="3" name="object 3"/>
            <p:cNvPicPr/>
            <p:nvPr/>
          </p:nvPicPr>
          <p:blipFill>
            <a:blip r:embed="rId2" cstate="print"/>
            <a:stretch>
              <a:fillRect/>
            </a:stretch>
          </p:blipFill>
          <p:spPr>
            <a:xfrm>
              <a:off x="5893308" y="1165860"/>
              <a:ext cx="5843016" cy="4168140"/>
            </a:xfrm>
            <a:prstGeom prst="rect">
              <a:avLst/>
            </a:prstGeom>
          </p:spPr>
        </p:pic>
        <p:sp>
          <p:nvSpPr>
            <p:cNvPr id="4" name="object 4"/>
            <p:cNvSpPr/>
            <p:nvPr/>
          </p:nvSpPr>
          <p:spPr>
            <a:xfrm>
              <a:off x="10209276" y="5364480"/>
              <a:ext cx="990600" cy="914400"/>
            </a:xfrm>
            <a:custGeom>
              <a:avLst/>
              <a:gdLst/>
              <a:ahLst/>
              <a:cxnLst/>
              <a:rect l="l" t="t" r="r" b="b"/>
              <a:pathLst>
                <a:path w="990600" h="914400">
                  <a:moveTo>
                    <a:pt x="990600" y="0"/>
                  </a:moveTo>
                  <a:lnTo>
                    <a:pt x="0" y="0"/>
                  </a:lnTo>
                  <a:lnTo>
                    <a:pt x="0" y="914400"/>
                  </a:lnTo>
                  <a:lnTo>
                    <a:pt x="990600" y="914400"/>
                  </a:lnTo>
                  <a:lnTo>
                    <a:pt x="990600" y="0"/>
                  </a:lnTo>
                  <a:close/>
                </a:path>
              </a:pathLst>
            </a:custGeom>
            <a:solidFill>
              <a:srgbClr val="FFFF00"/>
            </a:solidFill>
          </p:spPr>
          <p:txBody>
            <a:bodyPr wrap="square" lIns="0" tIns="0" rIns="0" bIns="0" rtlCol="0"/>
            <a:lstStyle/>
            <a:p>
              <a:endParaRPr/>
            </a:p>
          </p:txBody>
        </p:sp>
        <p:sp>
          <p:nvSpPr>
            <p:cNvPr id="5" name="object 5"/>
            <p:cNvSpPr/>
            <p:nvPr/>
          </p:nvSpPr>
          <p:spPr>
            <a:xfrm>
              <a:off x="7178040" y="5695187"/>
              <a:ext cx="346075" cy="281940"/>
            </a:xfrm>
            <a:custGeom>
              <a:avLst/>
              <a:gdLst/>
              <a:ahLst/>
              <a:cxnLst/>
              <a:rect l="l" t="t" r="r" b="b"/>
              <a:pathLst>
                <a:path w="346075" h="281939">
                  <a:moveTo>
                    <a:pt x="94107" y="11442"/>
                  </a:moveTo>
                  <a:lnTo>
                    <a:pt x="51689" y="18072"/>
                  </a:lnTo>
                  <a:lnTo>
                    <a:pt x="23368" y="49377"/>
                  </a:lnTo>
                  <a:lnTo>
                    <a:pt x="5842" y="91236"/>
                  </a:lnTo>
                  <a:lnTo>
                    <a:pt x="0" y="140919"/>
                  </a:lnTo>
                  <a:lnTo>
                    <a:pt x="1397" y="166801"/>
                  </a:lnTo>
                  <a:lnTo>
                    <a:pt x="13081" y="212572"/>
                  </a:lnTo>
                  <a:lnTo>
                    <a:pt x="36068" y="249720"/>
                  </a:lnTo>
                  <a:lnTo>
                    <a:pt x="69596" y="274332"/>
                  </a:lnTo>
                  <a:lnTo>
                    <a:pt x="90043" y="281698"/>
                  </a:lnTo>
                  <a:lnTo>
                    <a:pt x="93726" y="270268"/>
                  </a:lnTo>
                  <a:lnTo>
                    <a:pt x="77597" y="263156"/>
                  </a:lnTo>
                  <a:lnTo>
                    <a:pt x="63627" y="253263"/>
                  </a:lnTo>
                  <a:lnTo>
                    <a:pt x="35179" y="207124"/>
                  </a:lnTo>
                  <a:lnTo>
                    <a:pt x="26797" y="164287"/>
                  </a:lnTo>
                  <a:lnTo>
                    <a:pt x="25781" y="139433"/>
                  </a:lnTo>
                  <a:lnTo>
                    <a:pt x="26797" y="115404"/>
                  </a:lnTo>
                  <a:lnTo>
                    <a:pt x="35179" y="73710"/>
                  </a:lnTo>
                  <a:lnTo>
                    <a:pt x="63754" y="28308"/>
                  </a:lnTo>
                  <a:lnTo>
                    <a:pt x="94107" y="11442"/>
                  </a:lnTo>
                  <a:close/>
                </a:path>
                <a:path w="346075" h="281939">
                  <a:moveTo>
                    <a:pt x="345694" y="140919"/>
                  </a:moveTo>
                  <a:lnTo>
                    <a:pt x="332613" y="69329"/>
                  </a:lnTo>
                  <a:lnTo>
                    <a:pt x="309499" y="32067"/>
                  </a:lnTo>
                  <a:lnTo>
                    <a:pt x="276098" y="7378"/>
                  </a:lnTo>
                  <a:lnTo>
                    <a:pt x="255651" y="0"/>
                  </a:lnTo>
                  <a:lnTo>
                    <a:pt x="251587" y="11442"/>
                  </a:lnTo>
                  <a:lnTo>
                    <a:pt x="267970" y="18516"/>
                  </a:lnTo>
                  <a:lnTo>
                    <a:pt x="282067" y="28308"/>
                  </a:lnTo>
                  <a:lnTo>
                    <a:pt x="310515" y="73710"/>
                  </a:lnTo>
                  <a:lnTo>
                    <a:pt x="318897" y="115404"/>
                  </a:lnTo>
                  <a:lnTo>
                    <a:pt x="319913" y="139433"/>
                  </a:lnTo>
                  <a:lnTo>
                    <a:pt x="318897" y="164287"/>
                  </a:lnTo>
                  <a:lnTo>
                    <a:pt x="310515" y="207124"/>
                  </a:lnTo>
                  <a:lnTo>
                    <a:pt x="282067" y="253263"/>
                  </a:lnTo>
                  <a:lnTo>
                    <a:pt x="252095" y="270268"/>
                  </a:lnTo>
                  <a:lnTo>
                    <a:pt x="255651" y="281698"/>
                  </a:lnTo>
                  <a:lnTo>
                    <a:pt x="294132" y="263664"/>
                  </a:lnTo>
                  <a:lnTo>
                    <a:pt x="322453" y="232473"/>
                  </a:lnTo>
                  <a:lnTo>
                    <a:pt x="339852" y="190690"/>
                  </a:lnTo>
                  <a:lnTo>
                    <a:pt x="345694" y="140919"/>
                  </a:lnTo>
                  <a:close/>
                </a:path>
              </a:pathLst>
            </a:custGeom>
            <a:solidFill>
              <a:srgbClr val="000000"/>
            </a:solidFill>
          </p:spPr>
          <p:txBody>
            <a:bodyPr wrap="square" lIns="0" tIns="0" rIns="0" bIns="0" rtlCol="0"/>
            <a:lstStyle/>
            <a:p>
              <a:endParaRPr/>
            </a:p>
          </p:txBody>
        </p:sp>
      </p:grpSp>
      <p:sp>
        <p:nvSpPr>
          <p:cNvPr id="6" name="object 6"/>
          <p:cNvSpPr txBox="1"/>
          <p:nvPr/>
        </p:nvSpPr>
        <p:spPr>
          <a:xfrm>
            <a:off x="6937629" y="5599887"/>
            <a:ext cx="494030" cy="391160"/>
          </a:xfrm>
          <a:prstGeom prst="rect">
            <a:avLst/>
          </a:prstGeom>
        </p:spPr>
        <p:txBody>
          <a:bodyPr vert="horz" wrap="square" lIns="0" tIns="12700" rIns="0" bIns="0" rtlCol="0">
            <a:spAutoFit/>
          </a:bodyPr>
          <a:lstStyle/>
          <a:p>
            <a:pPr marL="12700">
              <a:lnSpc>
                <a:spcPct val="100000"/>
              </a:lnSpc>
              <a:spcBef>
                <a:spcPts val="100"/>
              </a:spcBef>
              <a:tabLst>
                <a:tab pos="339725" algn="l"/>
              </a:tabLst>
            </a:pPr>
            <a:r>
              <a:rPr sz="2400" spc="-50" dirty="0">
                <a:latin typeface="Cambria Math"/>
                <a:cs typeface="Cambria Math"/>
              </a:rPr>
              <a:t>𝑅</a:t>
            </a:r>
            <a:r>
              <a:rPr sz="2400" dirty="0">
                <a:latin typeface="Cambria Math"/>
                <a:cs typeface="Cambria Math"/>
              </a:rPr>
              <a:t>	</a:t>
            </a:r>
            <a:r>
              <a:rPr sz="2400" spc="-50" dirty="0">
                <a:latin typeface="Cambria Math"/>
                <a:cs typeface="Cambria Math"/>
              </a:rPr>
              <a:t>𝑠</a:t>
            </a:r>
            <a:endParaRPr sz="2400">
              <a:latin typeface="Cambria Math"/>
              <a:cs typeface="Cambria Math"/>
            </a:endParaRPr>
          </a:p>
        </p:txBody>
      </p:sp>
      <p:sp>
        <p:nvSpPr>
          <p:cNvPr id="7" name="object 7"/>
          <p:cNvSpPr txBox="1"/>
          <p:nvPr/>
        </p:nvSpPr>
        <p:spPr>
          <a:xfrm>
            <a:off x="7600442" y="5599887"/>
            <a:ext cx="2413000" cy="391160"/>
          </a:xfrm>
          <a:prstGeom prst="rect">
            <a:avLst/>
          </a:prstGeom>
        </p:spPr>
        <p:txBody>
          <a:bodyPr vert="horz" wrap="square" lIns="0" tIns="12700" rIns="0" bIns="0" rtlCol="0">
            <a:spAutoFit/>
          </a:bodyPr>
          <a:lstStyle/>
          <a:p>
            <a:pPr marL="38100">
              <a:lnSpc>
                <a:spcPct val="100000"/>
              </a:lnSpc>
              <a:spcBef>
                <a:spcPts val="100"/>
              </a:spcBef>
            </a:pPr>
            <a:r>
              <a:rPr sz="2400" dirty="0">
                <a:latin typeface="Cambria Math"/>
                <a:cs typeface="Cambria Math"/>
              </a:rPr>
              <a:t>=</a:t>
            </a:r>
            <a:r>
              <a:rPr sz="2400" spc="140" dirty="0">
                <a:latin typeface="Cambria Math"/>
                <a:cs typeface="Cambria Math"/>
              </a:rPr>
              <a:t> </a:t>
            </a:r>
            <a:r>
              <a:rPr sz="2400" dirty="0">
                <a:solidFill>
                  <a:srgbClr val="6E2E9F"/>
                </a:solidFill>
                <a:latin typeface="Cambria Math"/>
                <a:cs typeface="Cambria Math"/>
              </a:rPr>
              <a:t>𝑅𝑀</a:t>
            </a:r>
            <a:r>
              <a:rPr sz="2625" baseline="-12698" dirty="0">
                <a:solidFill>
                  <a:srgbClr val="6E2E9F"/>
                </a:solidFill>
                <a:latin typeface="Cambria Math"/>
                <a:cs typeface="Cambria Math"/>
              </a:rPr>
              <a:t>𝜙</a:t>
            </a:r>
            <a:r>
              <a:rPr sz="2400" dirty="0">
                <a:solidFill>
                  <a:srgbClr val="6E2E9F"/>
                </a:solidFill>
                <a:latin typeface="Cambria Math"/>
                <a:cs typeface="Cambria Math"/>
              </a:rPr>
              <a:t>(𝑠)</a:t>
            </a:r>
            <a:r>
              <a:rPr sz="2400" spc="50" dirty="0">
                <a:solidFill>
                  <a:srgbClr val="6E2E9F"/>
                </a:solidFill>
                <a:latin typeface="Cambria Math"/>
                <a:cs typeface="Cambria Math"/>
              </a:rPr>
              <a:t> </a:t>
            </a:r>
            <a:r>
              <a:rPr sz="2400" dirty="0">
                <a:solidFill>
                  <a:srgbClr val="6E2E9F"/>
                </a:solidFill>
                <a:latin typeface="Cambria Math"/>
                <a:cs typeface="Cambria Math"/>
              </a:rPr>
              <a:t>−</a:t>
            </a:r>
            <a:r>
              <a:rPr sz="2400" spc="25" dirty="0">
                <a:solidFill>
                  <a:srgbClr val="6E2E9F"/>
                </a:solidFill>
                <a:latin typeface="Cambria Math"/>
                <a:cs typeface="Cambria Math"/>
              </a:rPr>
              <a:t> </a:t>
            </a:r>
            <a:r>
              <a:rPr sz="2400" dirty="0">
                <a:latin typeface="Cambria Math"/>
                <a:cs typeface="Cambria Math"/>
              </a:rPr>
              <a:t>𝛽</a:t>
            </a:r>
            <a:r>
              <a:rPr sz="2400" spc="90" dirty="0">
                <a:latin typeface="Cambria Math"/>
                <a:cs typeface="Cambria Math"/>
              </a:rPr>
              <a:t> </a:t>
            </a:r>
            <a:r>
              <a:rPr sz="2400" spc="-25" dirty="0">
                <a:latin typeface="Cambria Math"/>
                <a:cs typeface="Cambria Math"/>
              </a:rPr>
              <a:t>log</a:t>
            </a:r>
            <a:endParaRPr sz="2400">
              <a:latin typeface="Cambria Math"/>
              <a:cs typeface="Cambria Math"/>
            </a:endParaRPr>
          </a:p>
        </p:txBody>
      </p:sp>
      <p:sp>
        <p:nvSpPr>
          <p:cNvPr id="8" name="object 8"/>
          <p:cNvSpPr/>
          <p:nvPr/>
        </p:nvSpPr>
        <p:spPr>
          <a:xfrm>
            <a:off x="10131552" y="5446776"/>
            <a:ext cx="1179195" cy="777240"/>
          </a:xfrm>
          <a:custGeom>
            <a:avLst/>
            <a:gdLst/>
            <a:ahLst/>
            <a:cxnLst/>
            <a:rect l="l" t="t" r="r" b="b"/>
            <a:pathLst>
              <a:path w="1179195" h="777239">
                <a:moveTo>
                  <a:pt x="140208" y="11049"/>
                </a:moveTo>
                <a:lnTo>
                  <a:pt x="104140" y="29464"/>
                </a:lnTo>
                <a:lnTo>
                  <a:pt x="78359" y="65278"/>
                </a:lnTo>
                <a:lnTo>
                  <a:pt x="55499" y="107569"/>
                </a:lnTo>
                <a:lnTo>
                  <a:pt x="35941" y="156210"/>
                </a:lnTo>
                <a:lnTo>
                  <a:pt x="22987" y="198729"/>
                </a:lnTo>
                <a:lnTo>
                  <a:pt x="12954" y="243179"/>
                </a:lnTo>
                <a:lnTo>
                  <a:pt x="5715" y="289560"/>
                </a:lnTo>
                <a:lnTo>
                  <a:pt x="1397" y="337858"/>
                </a:lnTo>
                <a:lnTo>
                  <a:pt x="0" y="388226"/>
                </a:lnTo>
                <a:lnTo>
                  <a:pt x="1397" y="437692"/>
                </a:lnTo>
                <a:lnTo>
                  <a:pt x="5715" y="485635"/>
                </a:lnTo>
                <a:lnTo>
                  <a:pt x="12954" y="531939"/>
                </a:lnTo>
                <a:lnTo>
                  <a:pt x="22987" y="576592"/>
                </a:lnTo>
                <a:lnTo>
                  <a:pt x="35941" y="619582"/>
                </a:lnTo>
                <a:lnTo>
                  <a:pt x="55499" y="668972"/>
                </a:lnTo>
                <a:lnTo>
                  <a:pt x="78359" y="711695"/>
                </a:lnTo>
                <a:lnTo>
                  <a:pt x="104140" y="747737"/>
                </a:lnTo>
                <a:lnTo>
                  <a:pt x="133223" y="777113"/>
                </a:lnTo>
                <a:lnTo>
                  <a:pt x="140208" y="766102"/>
                </a:lnTo>
                <a:lnTo>
                  <a:pt x="115316" y="736244"/>
                </a:lnTo>
                <a:lnTo>
                  <a:pt x="93345" y="700366"/>
                </a:lnTo>
                <a:lnTo>
                  <a:pt x="74549" y="658482"/>
                </a:lnTo>
                <a:lnTo>
                  <a:pt x="58674" y="610577"/>
                </a:lnTo>
                <a:lnTo>
                  <a:pt x="46228" y="558507"/>
                </a:lnTo>
                <a:lnTo>
                  <a:pt x="37211" y="504088"/>
                </a:lnTo>
                <a:lnTo>
                  <a:pt x="31877" y="447332"/>
                </a:lnTo>
                <a:lnTo>
                  <a:pt x="30099" y="388086"/>
                </a:lnTo>
                <a:lnTo>
                  <a:pt x="31877" y="328002"/>
                </a:lnTo>
                <a:lnTo>
                  <a:pt x="37338" y="270700"/>
                </a:lnTo>
                <a:lnTo>
                  <a:pt x="46228" y="216319"/>
                </a:lnTo>
                <a:lnTo>
                  <a:pt x="58801" y="164846"/>
                </a:lnTo>
                <a:lnTo>
                  <a:pt x="74676" y="117729"/>
                </a:lnTo>
                <a:lnTo>
                  <a:pt x="93472" y="76327"/>
                </a:lnTo>
                <a:lnTo>
                  <a:pt x="115316" y="40767"/>
                </a:lnTo>
                <a:lnTo>
                  <a:pt x="140208" y="11049"/>
                </a:lnTo>
                <a:close/>
              </a:path>
              <a:path w="1179195" h="777239">
                <a:moveTo>
                  <a:pt x="1028954" y="379730"/>
                </a:moveTo>
                <a:lnTo>
                  <a:pt x="150368" y="379730"/>
                </a:lnTo>
                <a:lnTo>
                  <a:pt x="150368" y="399542"/>
                </a:lnTo>
                <a:lnTo>
                  <a:pt x="1028954" y="399542"/>
                </a:lnTo>
                <a:lnTo>
                  <a:pt x="1028954" y="379730"/>
                </a:lnTo>
                <a:close/>
              </a:path>
              <a:path w="1179195" h="777239">
                <a:moveTo>
                  <a:pt x="1179068" y="388086"/>
                </a:moveTo>
                <a:lnTo>
                  <a:pt x="1177671" y="337858"/>
                </a:lnTo>
                <a:lnTo>
                  <a:pt x="1173226" y="289560"/>
                </a:lnTo>
                <a:lnTo>
                  <a:pt x="1166114" y="243179"/>
                </a:lnTo>
                <a:lnTo>
                  <a:pt x="1155954" y="198729"/>
                </a:lnTo>
                <a:lnTo>
                  <a:pt x="1143127" y="156210"/>
                </a:lnTo>
                <a:lnTo>
                  <a:pt x="1123442" y="107569"/>
                </a:lnTo>
                <a:lnTo>
                  <a:pt x="1100709" y="65278"/>
                </a:lnTo>
                <a:lnTo>
                  <a:pt x="1074928" y="29464"/>
                </a:lnTo>
                <a:lnTo>
                  <a:pt x="1045845" y="0"/>
                </a:lnTo>
                <a:lnTo>
                  <a:pt x="1038860" y="11049"/>
                </a:lnTo>
                <a:lnTo>
                  <a:pt x="1063625" y="40767"/>
                </a:lnTo>
                <a:lnTo>
                  <a:pt x="1085469" y="76327"/>
                </a:lnTo>
                <a:lnTo>
                  <a:pt x="1104392" y="117729"/>
                </a:lnTo>
                <a:lnTo>
                  <a:pt x="1120267" y="164846"/>
                </a:lnTo>
                <a:lnTo>
                  <a:pt x="1132713" y="216319"/>
                </a:lnTo>
                <a:lnTo>
                  <a:pt x="1141730" y="270700"/>
                </a:lnTo>
                <a:lnTo>
                  <a:pt x="1147064" y="328002"/>
                </a:lnTo>
                <a:lnTo>
                  <a:pt x="1148969" y="388226"/>
                </a:lnTo>
                <a:lnTo>
                  <a:pt x="1147191" y="447332"/>
                </a:lnTo>
                <a:lnTo>
                  <a:pt x="1141730" y="504088"/>
                </a:lnTo>
                <a:lnTo>
                  <a:pt x="1132840" y="558507"/>
                </a:lnTo>
                <a:lnTo>
                  <a:pt x="1120394" y="610577"/>
                </a:lnTo>
                <a:lnTo>
                  <a:pt x="1104519" y="658482"/>
                </a:lnTo>
                <a:lnTo>
                  <a:pt x="1085596" y="700366"/>
                </a:lnTo>
                <a:lnTo>
                  <a:pt x="1063752" y="736244"/>
                </a:lnTo>
                <a:lnTo>
                  <a:pt x="1038860" y="766102"/>
                </a:lnTo>
                <a:lnTo>
                  <a:pt x="1045845" y="777113"/>
                </a:lnTo>
                <a:lnTo>
                  <a:pt x="1074928" y="747737"/>
                </a:lnTo>
                <a:lnTo>
                  <a:pt x="1100709" y="711695"/>
                </a:lnTo>
                <a:lnTo>
                  <a:pt x="1123442" y="668972"/>
                </a:lnTo>
                <a:lnTo>
                  <a:pt x="1143127" y="619582"/>
                </a:lnTo>
                <a:lnTo>
                  <a:pt x="1155954" y="576592"/>
                </a:lnTo>
                <a:lnTo>
                  <a:pt x="1166114" y="531939"/>
                </a:lnTo>
                <a:lnTo>
                  <a:pt x="1173226" y="485635"/>
                </a:lnTo>
                <a:lnTo>
                  <a:pt x="1177671" y="437692"/>
                </a:lnTo>
                <a:lnTo>
                  <a:pt x="1179068" y="388086"/>
                </a:lnTo>
                <a:close/>
              </a:path>
            </a:pathLst>
          </a:custGeom>
          <a:solidFill>
            <a:srgbClr val="000000"/>
          </a:solidFill>
        </p:spPr>
        <p:txBody>
          <a:bodyPr wrap="square" lIns="0" tIns="0" rIns="0" bIns="0" rtlCol="0"/>
          <a:lstStyle/>
          <a:p>
            <a:endParaRPr/>
          </a:p>
        </p:txBody>
      </p:sp>
      <p:sp>
        <p:nvSpPr>
          <p:cNvPr id="9" name="object 9"/>
          <p:cNvSpPr txBox="1"/>
          <p:nvPr/>
        </p:nvSpPr>
        <p:spPr>
          <a:xfrm>
            <a:off x="10266171" y="5369763"/>
            <a:ext cx="911225" cy="391160"/>
          </a:xfrm>
          <a:prstGeom prst="rect">
            <a:avLst/>
          </a:prstGeom>
        </p:spPr>
        <p:txBody>
          <a:bodyPr vert="horz" wrap="square" lIns="0" tIns="12700" rIns="0" bIns="0" rtlCol="0">
            <a:spAutoFit/>
          </a:bodyPr>
          <a:lstStyle/>
          <a:p>
            <a:pPr marL="25400">
              <a:lnSpc>
                <a:spcPct val="100000"/>
              </a:lnSpc>
              <a:spcBef>
                <a:spcPts val="100"/>
              </a:spcBef>
            </a:pPr>
            <a:r>
              <a:rPr sz="2400" spc="-10" dirty="0">
                <a:solidFill>
                  <a:srgbClr val="00AE50"/>
                </a:solidFill>
                <a:latin typeface="Cambria Math"/>
                <a:cs typeface="Cambria Math"/>
              </a:rPr>
              <a:t>𝑝</a:t>
            </a:r>
            <a:r>
              <a:rPr sz="2625" spc="-15" baseline="26984" dirty="0">
                <a:solidFill>
                  <a:srgbClr val="00AE50"/>
                </a:solidFill>
                <a:latin typeface="Cambria Math"/>
                <a:cs typeface="Cambria Math"/>
              </a:rPr>
              <a:t>𝑅𝐿</a:t>
            </a:r>
            <a:r>
              <a:rPr sz="2400" spc="-10" dirty="0">
                <a:solidFill>
                  <a:srgbClr val="00AE50"/>
                </a:solidFill>
                <a:latin typeface="Cambria Math"/>
                <a:cs typeface="Cambria Math"/>
              </a:rPr>
              <a:t>(𝑠)</a:t>
            </a:r>
            <a:endParaRPr sz="2400">
              <a:latin typeface="Cambria Math"/>
              <a:cs typeface="Cambria Math"/>
            </a:endParaRPr>
          </a:p>
        </p:txBody>
      </p:sp>
      <p:sp>
        <p:nvSpPr>
          <p:cNvPr id="10" name="object 10"/>
          <p:cNvSpPr txBox="1"/>
          <p:nvPr/>
        </p:nvSpPr>
        <p:spPr>
          <a:xfrm>
            <a:off x="10260076" y="5531307"/>
            <a:ext cx="929640" cy="668655"/>
          </a:xfrm>
          <a:prstGeom prst="rect">
            <a:avLst/>
          </a:prstGeom>
        </p:spPr>
        <p:txBody>
          <a:bodyPr vert="horz" wrap="square" lIns="0" tIns="12700" rIns="0" bIns="0" rtlCol="0">
            <a:spAutoFit/>
          </a:bodyPr>
          <a:lstStyle/>
          <a:p>
            <a:pPr marL="193040">
              <a:lnSpc>
                <a:spcPct val="100000"/>
              </a:lnSpc>
              <a:spcBef>
                <a:spcPts val="100"/>
              </a:spcBef>
            </a:pPr>
            <a:r>
              <a:rPr sz="1750" spc="-50" dirty="0">
                <a:solidFill>
                  <a:srgbClr val="00AE50"/>
                </a:solidFill>
                <a:latin typeface="Cambria Math"/>
                <a:cs typeface="Cambria Math"/>
              </a:rPr>
              <a:t>𝜃</a:t>
            </a:r>
            <a:endParaRPr sz="1750">
              <a:latin typeface="Cambria Math"/>
              <a:cs typeface="Cambria Math"/>
            </a:endParaRPr>
          </a:p>
          <a:p>
            <a:pPr marL="25400">
              <a:lnSpc>
                <a:spcPct val="100000"/>
              </a:lnSpc>
              <a:spcBef>
                <a:spcPts val="80"/>
              </a:spcBef>
            </a:pPr>
            <a:r>
              <a:rPr sz="2400" spc="-10" dirty="0">
                <a:solidFill>
                  <a:srgbClr val="C00000"/>
                </a:solidFill>
                <a:latin typeface="Cambria Math"/>
                <a:cs typeface="Cambria Math"/>
              </a:rPr>
              <a:t>𝑝</a:t>
            </a:r>
            <a:r>
              <a:rPr sz="2625" spc="-15" baseline="19047" dirty="0">
                <a:solidFill>
                  <a:srgbClr val="C00000"/>
                </a:solidFill>
                <a:latin typeface="Cambria Math"/>
                <a:cs typeface="Cambria Math"/>
              </a:rPr>
              <a:t>𝑃𝑇</a:t>
            </a:r>
            <a:r>
              <a:rPr sz="2400" spc="-10" dirty="0">
                <a:solidFill>
                  <a:srgbClr val="C00000"/>
                </a:solidFill>
                <a:latin typeface="Cambria Math"/>
                <a:cs typeface="Cambria Math"/>
              </a:rPr>
              <a:t>(𝑠)</a:t>
            </a:r>
            <a:endParaRPr sz="2400">
              <a:latin typeface="Cambria Math"/>
              <a:cs typeface="Cambria Math"/>
            </a:endParaRPr>
          </a:p>
        </p:txBody>
      </p:sp>
      <p:sp>
        <p:nvSpPr>
          <p:cNvPr id="11" name="object 11"/>
          <p:cNvSpPr txBox="1"/>
          <p:nvPr/>
        </p:nvSpPr>
        <p:spPr>
          <a:xfrm>
            <a:off x="484733" y="6488074"/>
            <a:ext cx="199390" cy="240029"/>
          </a:xfrm>
          <a:prstGeom prst="rect">
            <a:avLst/>
          </a:prstGeom>
        </p:spPr>
        <p:txBody>
          <a:bodyPr vert="horz" wrap="square" lIns="0" tIns="13335" rIns="0" bIns="0" rtlCol="0">
            <a:spAutoFit/>
          </a:bodyPr>
          <a:lstStyle/>
          <a:p>
            <a:pPr marL="12700">
              <a:lnSpc>
                <a:spcPct val="100000"/>
              </a:lnSpc>
              <a:spcBef>
                <a:spcPts val="105"/>
              </a:spcBef>
            </a:pPr>
            <a:r>
              <a:rPr sz="1400" spc="-25" dirty="0">
                <a:latin typeface="Calibri"/>
                <a:cs typeface="Calibri"/>
              </a:rPr>
              <a:t>74</a:t>
            </a:r>
            <a:endParaRPr sz="1400">
              <a:latin typeface="Calibri"/>
              <a:cs typeface="Calibri"/>
            </a:endParaRPr>
          </a:p>
        </p:txBody>
      </p:sp>
      <p:sp>
        <p:nvSpPr>
          <p:cNvPr id="12" name="object 1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Limitations</a:t>
            </a:r>
            <a:r>
              <a:rPr b="0" spc="30" dirty="0">
                <a:latin typeface="Calibri"/>
                <a:cs typeface="Calibri"/>
              </a:rPr>
              <a:t> </a:t>
            </a:r>
            <a:r>
              <a:rPr b="0" dirty="0">
                <a:latin typeface="Calibri"/>
                <a:cs typeface="Calibri"/>
              </a:rPr>
              <a:t>of</a:t>
            </a:r>
            <a:r>
              <a:rPr b="0" spc="-30" dirty="0">
                <a:latin typeface="Calibri"/>
                <a:cs typeface="Calibri"/>
              </a:rPr>
              <a:t> </a:t>
            </a:r>
            <a:r>
              <a:rPr b="0" dirty="0">
                <a:latin typeface="Calibri"/>
                <a:cs typeface="Calibri"/>
              </a:rPr>
              <a:t>RL</a:t>
            </a:r>
            <a:r>
              <a:rPr b="0" spc="-30" dirty="0">
                <a:latin typeface="Calibri"/>
                <a:cs typeface="Calibri"/>
              </a:rPr>
              <a:t> </a:t>
            </a:r>
            <a:r>
              <a:rPr b="0" dirty="0">
                <a:latin typeface="Calibri"/>
                <a:cs typeface="Calibri"/>
              </a:rPr>
              <a:t>+</a:t>
            </a:r>
            <a:r>
              <a:rPr b="0" spc="-25" dirty="0">
                <a:latin typeface="Calibri"/>
                <a:cs typeface="Calibri"/>
              </a:rPr>
              <a:t> </a:t>
            </a:r>
            <a:r>
              <a:rPr b="0" dirty="0">
                <a:latin typeface="Calibri"/>
                <a:cs typeface="Calibri"/>
              </a:rPr>
              <a:t>Reward</a:t>
            </a:r>
            <a:r>
              <a:rPr b="0" spc="-40" dirty="0">
                <a:latin typeface="Calibri"/>
                <a:cs typeface="Calibri"/>
              </a:rPr>
              <a:t> </a:t>
            </a:r>
            <a:r>
              <a:rPr b="0" spc="-10" dirty="0">
                <a:latin typeface="Calibri"/>
                <a:cs typeface="Calibri"/>
              </a:rPr>
              <a:t>Modeling</a:t>
            </a:r>
          </a:p>
        </p:txBody>
      </p:sp>
      <p:sp>
        <p:nvSpPr>
          <p:cNvPr id="13" name="object 13"/>
          <p:cNvSpPr txBox="1">
            <a:spLocks noGrp="1"/>
          </p:cNvSpPr>
          <p:nvPr>
            <p:ph sz="half" idx="2"/>
          </p:nvPr>
        </p:nvSpPr>
        <p:spPr>
          <a:prstGeom prst="rect">
            <a:avLst/>
          </a:prstGeom>
        </p:spPr>
        <p:txBody>
          <a:bodyPr vert="horz" wrap="square" lIns="0" tIns="88265" rIns="0" bIns="0" rtlCol="0">
            <a:spAutoFit/>
          </a:bodyPr>
          <a:lstStyle/>
          <a:p>
            <a:pPr marL="342265" marR="189865" indent="-342265" algn="r">
              <a:lnSpc>
                <a:spcPct val="100000"/>
              </a:lnSpc>
              <a:spcBef>
                <a:spcPts val="695"/>
              </a:spcBef>
              <a:buClr>
                <a:srgbClr val="8A1515"/>
              </a:buClr>
              <a:buFont typeface="Times New Roman"/>
              <a:buChar char="•"/>
              <a:tabLst>
                <a:tab pos="342265" algn="l"/>
                <a:tab pos="342900" algn="l"/>
              </a:tabLst>
            </a:pPr>
            <a:r>
              <a:rPr dirty="0"/>
              <a:t>Human</a:t>
            </a:r>
            <a:r>
              <a:rPr spc="-40" dirty="0"/>
              <a:t> </a:t>
            </a:r>
            <a:r>
              <a:rPr dirty="0"/>
              <a:t>preferences</a:t>
            </a:r>
            <a:r>
              <a:rPr spc="-5" dirty="0"/>
              <a:t> </a:t>
            </a:r>
            <a:r>
              <a:rPr dirty="0"/>
              <a:t>are</a:t>
            </a:r>
            <a:r>
              <a:rPr spc="-10" dirty="0"/>
              <a:t> unreliable!</a:t>
            </a:r>
          </a:p>
          <a:p>
            <a:pPr marL="456565" marR="219710" lvl="1" indent="-457200" algn="r">
              <a:lnSpc>
                <a:spcPct val="100000"/>
              </a:lnSpc>
              <a:spcBef>
                <a:spcPts val="600"/>
              </a:spcBef>
              <a:buClr>
                <a:srgbClr val="007A92"/>
              </a:buClr>
              <a:buFont typeface="Times New Roman"/>
              <a:buChar char="•"/>
              <a:tabLst>
                <a:tab pos="456565" algn="l"/>
                <a:tab pos="457834" algn="l"/>
              </a:tabLst>
            </a:pPr>
            <a:r>
              <a:rPr sz="2400" dirty="0">
                <a:latin typeface="Calibri"/>
                <a:cs typeface="Calibri"/>
              </a:rPr>
              <a:t>”Reward</a:t>
            </a:r>
            <a:r>
              <a:rPr sz="2400" spc="-80" dirty="0">
                <a:latin typeface="Calibri"/>
                <a:cs typeface="Calibri"/>
              </a:rPr>
              <a:t> </a:t>
            </a:r>
            <a:r>
              <a:rPr sz="2400" dirty="0">
                <a:latin typeface="Calibri"/>
                <a:cs typeface="Calibri"/>
              </a:rPr>
              <a:t>hacking”</a:t>
            </a:r>
            <a:r>
              <a:rPr sz="2400" spc="-65" dirty="0">
                <a:latin typeface="Calibri"/>
                <a:cs typeface="Calibri"/>
              </a:rPr>
              <a:t> </a:t>
            </a:r>
            <a:r>
              <a:rPr sz="2400" dirty="0">
                <a:latin typeface="Calibri"/>
                <a:cs typeface="Calibri"/>
              </a:rPr>
              <a:t>is</a:t>
            </a:r>
            <a:r>
              <a:rPr sz="2400" spc="-45" dirty="0">
                <a:latin typeface="Calibri"/>
                <a:cs typeface="Calibri"/>
              </a:rPr>
              <a:t> </a:t>
            </a:r>
            <a:r>
              <a:rPr sz="2400" dirty="0">
                <a:latin typeface="Calibri"/>
                <a:cs typeface="Calibri"/>
              </a:rPr>
              <a:t>a</a:t>
            </a:r>
            <a:r>
              <a:rPr sz="2400" spc="-35" dirty="0">
                <a:latin typeface="Calibri"/>
                <a:cs typeface="Calibri"/>
              </a:rPr>
              <a:t> </a:t>
            </a:r>
            <a:r>
              <a:rPr sz="2400" spc="-10" dirty="0">
                <a:latin typeface="Calibri"/>
                <a:cs typeface="Calibri"/>
              </a:rPr>
              <a:t>common</a:t>
            </a:r>
            <a:endParaRPr sz="2400">
              <a:latin typeface="Calibri"/>
              <a:cs typeface="Calibri"/>
            </a:endParaRPr>
          </a:p>
          <a:p>
            <a:pPr marL="812800">
              <a:lnSpc>
                <a:spcPct val="100000"/>
              </a:lnSpc>
              <a:spcBef>
                <a:spcPts val="5"/>
              </a:spcBef>
            </a:pPr>
            <a:r>
              <a:rPr dirty="0"/>
              <a:t>problem</a:t>
            </a:r>
            <a:r>
              <a:rPr spc="-35" dirty="0"/>
              <a:t> </a:t>
            </a:r>
            <a:r>
              <a:rPr dirty="0"/>
              <a:t>in</a:t>
            </a:r>
            <a:r>
              <a:rPr spc="-35" dirty="0"/>
              <a:t> </a:t>
            </a:r>
            <a:r>
              <a:rPr spc="-25" dirty="0"/>
              <a:t>RL</a:t>
            </a:r>
          </a:p>
          <a:p>
            <a:pPr marL="812165" marR="452755" lvl="1" indent="-457200">
              <a:lnSpc>
                <a:spcPct val="100000"/>
              </a:lnSpc>
              <a:spcBef>
                <a:spcPts val="600"/>
              </a:spcBef>
              <a:buClr>
                <a:srgbClr val="007A92"/>
              </a:buClr>
              <a:buFont typeface="Times New Roman"/>
              <a:buChar char="•"/>
              <a:tabLst>
                <a:tab pos="812165" algn="l"/>
                <a:tab pos="813435" algn="l"/>
              </a:tabLst>
            </a:pPr>
            <a:r>
              <a:rPr sz="2400" dirty="0">
                <a:latin typeface="Calibri"/>
                <a:cs typeface="Calibri"/>
              </a:rPr>
              <a:t>Chatbots</a:t>
            </a:r>
            <a:r>
              <a:rPr sz="2400" spc="-50" dirty="0">
                <a:latin typeface="Calibri"/>
                <a:cs typeface="Calibri"/>
              </a:rPr>
              <a:t> </a:t>
            </a:r>
            <a:r>
              <a:rPr sz="2400" dirty="0">
                <a:latin typeface="Calibri"/>
                <a:cs typeface="Calibri"/>
              </a:rPr>
              <a:t>are</a:t>
            </a:r>
            <a:r>
              <a:rPr sz="2400" spc="-20" dirty="0">
                <a:latin typeface="Calibri"/>
                <a:cs typeface="Calibri"/>
              </a:rPr>
              <a:t> </a:t>
            </a:r>
            <a:r>
              <a:rPr sz="2400" dirty="0">
                <a:latin typeface="Calibri"/>
                <a:cs typeface="Calibri"/>
              </a:rPr>
              <a:t>rewarded</a:t>
            </a:r>
            <a:r>
              <a:rPr sz="2400" spc="-15" dirty="0">
                <a:latin typeface="Calibri"/>
                <a:cs typeface="Calibri"/>
              </a:rPr>
              <a:t> </a:t>
            </a:r>
            <a:r>
              <a:rPr sz="2400" spc="-25" dirty="0">
                <a:latin typeface="Calibri"/>
                <a:cs typeface="Calibri"/>
              </a:rPr>
              <a:t>to </a:t>
            </a:r>
            <a:r>
              <a:rPr sz="2400" dirty="0">
                <a:latin typeface="Calibri"/>
                <a:cs typeface="Calibri"/>
              </a:rPr>
              <a:t>produce</a:t>
            </a:r>
            <a:r>
              <a:rPr sz="2400" spc="-40" dirty="0">
                <a:latin typeface="Calibri"/>
                <a:cs typeface="Calibri"/>
              </a:rPr>
              <a:t> </a:t>
            </a:r>
            <a:r>
              <a:rPr sz="2400" dirty="0">
                <a:latin typeface="Calibri"/>
                <a:cs typeface="Calibri"/>
              </a:rPr>
              <a:t>responses</a:t>
            </a:r>
            <a:r>
              <a:rPr sz="2400" spc="-35" dirty="0">
                <a:latin typeface="Calibri"/>
                <a:cs typeface="Calibri"/>
              </a:rPr>
              <a:t> </a:t>
            </a:r>
            <a:r>
              <a:rPr sz="2400" dirty="0">
                <a:latin typeface="Calibri"/>
                <a:cs typeface="Calibri"/>
              </a:rPr>
              <a:t>that</a:t>
            </a:r>
            <a:r>
              <a:rPr sz="2400" spc="-45" dirty="0">
                <a:latin typeface="Calibri"/>
                <a:cs typeface="Calibri"/>
              </a:rPr>
              <a:t> </a:t>
            </a:r>
            <a:r>
              <a:rPr sz="2400" i="1" spc="-20" dirty="0">
                <a:latin typeface="Calibri"/>
                <a:cs typeface="Calibri"/>
              </a:rPr>
              <a:t>seem </a:t>
            </a:r>
            <a:r>
              <a:rPr sz="2400" dirty="0">
                <a:latin typeface="Calibri"/>
                <a:cs typeface="Calibri"/>
              </a:rPr>
              <a:t>authoritative</a:t>
            </a:r>
            <a:r>
              <a:rPr sz="2400" spc="-40" dirty="0">
                <a:latin typeface="Calibri"/>
                <a:cs typeface="Calibri"/>
              </a:rPr>
              <a:t> </a:t>
            </a:r>
            <a:r>
              <a:rPr sz="2400" dirty="0">
                <a:latin typeface="Calibri"/>
                <a:cs typeface="Calibri"/>
              </a:rPr>
              <a:t>and</a:t>
            </a:r>
            <a:r>
              <a:rPr sz="2400" spc="-25" dirty="0">
                <a:latin typeface="Calibri"/>
                <a:cs typeface="Calibri"/>
              </a:rPr>
              <a:t> </a:t>
            </a:r>
            <a:r>
              <a:rPr sz="2400" spc="-10" dirty="0">
                <a:latin typeface="Calibri"/>
                <a:cs typeface="Calibri"/>
              </a:rPr>
              <a:t>helpful, </a:t>
            </a:r>
            <a:r>
              <a:rPr sz="2400" i="1" dirty="0">
                <a:latin typeface="Calibri"/>
                <a:cs typeface="Calibri"/>
              </a:rPr>
              <a:t>regardless</a:t>
            </a:r>
            <a:r>
              <a:rPr sz="2400" i="1" spc="-20" dirty="0">
                <a:latin typeface="Calibri"/>
                <a:cs typeface="Calibri"/>
              </a:rPr>
              <a:t> </a:t>
            </a:r>
            <a:r>
              <a:rPr sz="2400" i="1" dirty="0">
                <a:latin typeface="Calibri"/>
                <a:cs typeface="Calibri"/>
              </a:rPr>
              <a:t>of</a:t>
            </a:r>
            <a:r>
              <a:rPr sz="2400" i="1" spc="10" dirty="0">
                <a:latin typeface="Calibri"/>
                <a:cs typeface="Calibri"/>
              </a:rPr>
              <a:t> </a:t>
            </a:r>
            <a:r>
              <a:rPr sz="2400" i="1" spc="-20" dirty="0">
                <a:latin typeface="Calibri"/>
                <a:cs typeface="Calibri"/>
              </a:rPr>
              <a:t>truth</a:t>
            </a:r>
            <a:endParaRPr sz="2400">
              <a:latin typeface="Calibri"/>
              <a:cs typeface="Calibri"/>
            </a:endParaRPr>
          </a:p>
          <a:p>
            <a:pPr marL="812165" lvl="1" indent="-457200">
              <a:lnSpc>
                <a:spcPct val="100000"/>
              </a:lnSpc>
              <a:spcBef>
                <a:spcPts val="600"/>
              </a:spcBef>
              <a:buClr>
                <a:srgbClr val="007A92"/>
              </a:buClr>
              <a:buFont typeface="Times New Roman"/>
              <a:buChar char="•"/>
              <a:tabLst>
                <a:tab pos="812165" algn="l"/>
                <a:tab pos="813435" algn="l"/>
              </a:tabLst>
            </a:pPr>
            <a:r>
              <a:rPr sz="2400" dirty="0">
                <a:latin typeface="Calibri"/>
                <a:cs typeface="Calibri"/>
              </a:rPr>
              <a:t>This</a:t>
            </a:r>
            <a:r>
              <a:rPr sz="2400" spc="-30" dirty="0">
                <a:latin typeface="Calibri"/>
                <a:cs typeface="Calibri"/>
              </a:rPr>
              <a:t> </a:t>
            </a:r>
            <a:r>
              <a:rPr sz="2400" dirty="0">
                <a:latin typeface="Calibri"/>
                <a:cs typeface="Calibri"/>
              </a:rPr>
              <a:t>can</a:t>
            </a:r>
            <a:r>
              <a:rPr sz="2400" spc="-30" dirty="0">
                <a:latin typeface="Calibri"/>
                <a:cs typeface="Calibri"/>
              </a:rPr>
              <a:t> </a:t>
            </a:r>
            <a:r>
              <a:rPr sz="2400" dirty="0">
                <a:latin typeface="Calibri"/>
                <a:cs typeface="Calibri"/>
              </a:rPr>
              <a:t>result</a:t>
            </a:r>
            <a:r>
              <a:rPr sz="2400" spc="-20" dirty="0">
                <a:latin typeface="Calibri"/>
                <a:cs typeface="Calibri"/>
              </a:rPr>
              <a:t> </a:t>
            </a:r>
            <a:r>
              <a:rPr sz="2400" dirty="0">
                <a:latin typeface="Calibri"/>
                <a:cs typeface="Calibri"/>
              </a:rPr>
              <a:t>in</a:t>
            </a:r>
            <a:r>
              <a:rPr sz="2400" spc="-30" dirty="0">
                <a:latin typeface="Calibri"/>
                <a:cs typeface="Calibri"/>
              </a:rPr>
              <a:t> </a:t>
            </a:r>
            <a:r>
              <a:rPr sz="2400" dirty="0">
                <a:latin typeface="Calibri"/>
                <a:cs typeface="Calibri"/>
              </a:rPr>
              <a:t>making</a:t>
            </a:r>
            <a:r>
              <a:rPr sz="2400" spc="-45" dirty="0">
                <a:latin typeface="Calibri"/>
                <a:cs typeface="Calibri"/>
              </a:rPr>
              <a:t> </a:t>
            </a:r>
            <a:r>
              <a:rPr sz="2400" dirty="0">
                <a:latin typeface="Calibri"/>
                <a:cs typeface="Calibri"/>
              </a:rPr>
              <a:t>up</a:t>
            </a:r>
            <a:r>
              <a:rPr sz="2400" spc="-20" dirty="0">
                <a:latin typeface="Calibri"/>
                <a:cs typeface="Calibri"/>
              </a:rPr>
              <a:t> </a:t>
            </a:r>
            <a:r>
              <a:rPr sz="2400" spc="-10" dirty="0">
                <a:latin typeface="Calibri"/>
                <a:cs typeface="Calibri"/>
              </a:rPr>
              <a:t>facts</a:t>
            </a:r>
            <a:endParaRPr sz="2400">
              <a:latin typeface="Calibri"/>
              <a:cs typeface="Calibri"/>
            </a:endParaRPr>
          </a:p>
          <a:p>
            <a:pPr marL="812800">
              <a:lnSpc>
                <a:spcPct val="100000"/>
              </a:lnSpc>
            </a:pPr>
            <a:r>
              <a:rPr dirty="0"/>
              <a:t>+</a:t>
            </a:r>
            <a:r>
              <a:rPr spc="-15" dirty="0"/>
              <a:t> </a:t>
            </a:r>
            <a:r>
              <a:rPr spc="-10" dirty="0"/>
              <a:t>hallucinations</a:t>
            </a:r>
          </a:p>
          <a:p>
            <a:pPr marL="354965" indent="-342265">
              <a:lnSpc>
                <a:spcPct val="100000"/>
              </a:lnSpc>
              <a:spcBef>
                <a:spcPts val="605"/>
              </a:spcBef>
              <a:buClr>
                <a:srgbClr val="8A1515"/>
              </a:buClr>
              <a:buFont typeface="Times New Roman"/>
              <a:buChar char="•"/>
              <a:tabLst>
                <a:tab pos="354965" algn="l"/>
                <a:tab pos="355600" algn="l"/>
              </a:tabLst>
            </a:pPr>
            <a:r>
              <a:rPr b="1" dirty="0">
                <a:latin typeface="Calibri"/>
                <a:cs typeface="Calibri"/>
              </a:rPr>
              <a:t>Models</a:t>
            </a:r>
            <a:r>
              <a:rPr b="1" spc="-40" dirty="0">
                <a:latin typeface="Calibri"/>
                <a:cs typeface="Calibri"/>
              </a:rPr>
              <a:t> </a:t>
            </a:r>
            <a:r>
              <a:rPr dirty="0"/>
              <a:t>of</a:t>
            </a:r>
            <a:r>
              <a:rPr spc="-40" dirty="0"/>
              <a:t> </a:t>
            </a:r>
            <a:r>
              <a:rPr dirty="0"/>
              <a:t>human</a:t>
            </a:r>
            <a:r>
              <a:rPr spc="-30" dirty="0"/>
              <a:t> </a:t>
            </a:r>
            <a:r>
              <a:rPr dirty="0"/>
              <a:t>preferences</a:t>
            </a:r>
            <a:r>
              <a:rPr spc="-40" dirty="0"/>
              <a:t> </a:t>
            </a:r>
            <a:r>
              <a:rPr spc="-25" dirty="0"/>
              <a:t>are</a:t>
            </a:r>
          </a:p>
          <a:p>
            <a:pPr marL="355600">
              <a:lnSpc>
                <a:spcPct val="100000"/>
              </a:lnSpc>
            </a:pPr>
            <a:r>
              <a:rPr i="1" dirty="0">
                <a:latin typeface="Calibri"/>
                <a:cs typeface="Calibri"/>
              </a:rPr>
              <a:t>even</a:t>
            </a:r>
            <a:r>
              <a:rPr i="1" spc="-5" dirty="0">
                <a:latin typeface="Calibri"/>
                <a:cs typeface="Calibri"/>
              </a:rPr>
              <a:t> </a:t>
            </a:r>
            <a:r>
              <a:rPr i="1" dirty="0">
                <a:latin typeface="Calibri"/>
                <a:cs typeface="Calibri"/>
              </a:rPr>
              <a:t>more</a:t>
            </a:r>
            <a:r>
              <a:rPr i="1" spc="25" dirty="0">
                <a:latin typeface="Calibri"/>
                <a:cs typeface="Calibri"/>
              </a:rPr>
              <a:t> </a:t>
            </a:r>
            <a:r>
              <a:rPr spc="-10" dirty="0"/>
              <a:t>unreliable!</a:t>
            </a:r>
          </a:p>
        </p:txBody>
      </p:sp>
      <p:sp>
        <p:nvSpPr>
          <p:cNvPr id="14" name="object 14"/>
          <p:cNvSpPr txBox="1"/>
          <p:nvPr/>
        </p:nvSpPr>
        <p:spPr>
          <a:xfrm>
            <a:off x="6859905" y="780415"/>
            <a:ext cx="437515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Arial"/>
                <a:cs typeface="Arial"/>
              </a:rPr>
              <a:t>Reward</a:t>
            </a:r>
            <a:r>
              <a:rPr sz="2400" spc="10" dirty="0">
                <a:latin typeface="Arial"/>
                <a:cs typeface="Arial"/>
              </a:rPr>
              <a:t> </a:t>
            </a:r>
            <a:r>
              <a:rPr sz="2400" dirty="0">
                <a:latin typeface="Arial"/>
                <a:cs typeface="Arial"/>
              </a:rPr>
              <a:t>model</a:t>
            </a:r>
            <a:r>
              <a:rPr sz="2400" spc="-25" dirty="0">
                <a:latin typeface="Arial"/>
                <a:cs typeface="Arial"/>
              </a:rPr>
              <a:t> </a:t>
            </a:r>
            <a:r>
              <a:rPr sz="2400" spc="-20" dirty="0">
                <a:latin typeface="Arial"/>
                <a:cs typeface="Arial"/>
              </a:rPr>
              <a:t>over-</a:t>
            </a:r>
            <a:r>
              <a:rPr sz="2400" spc="-10" dirty="0">
                <a:latin typeface="Arial"/>
                <a:cs typeface="Arial"/>
              </a:rPr>
              <a:t>optimization</a:t>
            </a:r>
            <a:endParaRPr sz="2400">
              <a:latin typeface="Arial"/>
              <a:cs typeface="Arial"/>
            </a:endParaRPr>
          </a:p>
        </p:txBody>
      </p:sp>
      <p:sp>
        <p:nvSpPr>
          <p:cNvPr id="15" name="object 15"/>
          <p:cNvSpPr txBox="1"/>
          <p:nvPr/>
        </p:nvSpPr>
        <p:spPr>
          <a:xfrm>
            <a:off x="9527540" y="6326530"/>
            <a:ext cx="2297430" cy="331470"/>
          </a:xfrm>
          <a:prstGeom prst="rect">
            <a:avLst/>
          </a:prstGeom>
        </p:spPr>
        <p:txBody>
          <a:bodyPr vert="horz" wrap="square" lIns="0" tIns="13335" rIns="0" bIns="0" rtlCol="0">
            <a:spAutoFit/>
          </a:bodyPr>
          <a:lstStyle/>
          <a:p>
            <a:pPr marL="12700">
              <a:lnSpc>
                <a:spcPct val="100000"/>
              </a:lnSpc>
              <a:spcBef>
                <a:spcPts val="105"/>
              </a:spcBef>
            </a:pPr>
            <a:r>
              <a:rPr sz="2000" u="sng" dirty="0">
                <a:uFill>
                  <a:solidFill>
                    <a:srgbClr val="000000"/>
                  </a:solidFill>
                </a:uFill>
                <a:latin typeface="Calibri"/>
                <a:cs typeface="Calibri"/>
              </a:rPr>
              <a:t>[</a:t>
            </a:r>
            <a:r>
              <a:rPr sz="2000" u="sng" dirty="0">
                <a:solidFill>
                  <a:srgbClr val="007A92"/>
                </a:solidFill>
                <a:uFill>
                  <a:solidFill>
                    <a:srgbClr val="000000"/>
                  </a:solidFill>
                </a:uFill>
                <a:latin typeface="Calibri"/>
                <a:cs typeface="Calibri"/>
              </a:rPr>
              <a:t>Stiennon</a:t>
            </a:r>
            <a:r>
              <a:rPr sz="2000" u="sng" spc="-50" dirty="0">
                <a:solidFill>
                  <a:srgbClr val="007A92"/>
                </a:solidFill>
                <a:uFill>
                  <a:solidFill>
                    <a:srgbClr val="000000"/>
                  </a:solidFill>
                </a:uFill>
                <a:latin typeface="Calibri"/>
                <a:cs typeface="Calibri"/>
              </a:rPr>
              <a:t> </a:t>
            </a:r>
            <a:r>
              <a:rPr sz="2000" u="sng" dirty="0">
                <a:solidFill>
                  <a:srgbClr val="007A92"/>
                </a:solidFill>
                <a:uFill>
                  <a:solidFill>
                    <a:srgbClr val="000000"/>
                  </a:solidFill>
                </a:uFill>
                <a:latin typeface="Calibri"/>
                <a:cs typeface="Calibri"/>
              </a:rPr>
              <a:t>et</a:t>
            </a:r>
            <a:r>
              <a:rPr sz="2000" u="sng" spc="-25" dirty="0">
                <a:solidFill>
                  <a:srgbClr val="007A92"/>
                </a:solidFill>
                <a:uFill>
                  <a:solidFill>
                    <a:srgbClr val="000000"/>
                  </a:solidFill>
                </a:uFill>
                <a:latin typeface="Calibri"/>
                <a:cs typeface="Calibri"/>
              </a:rPr>
              <a:t> </a:t>
            </a:r>
            <a:r>
              <a:rPr sz="2000" u="sng" dirty="0">
                <a:solidFill>
                  <a:srgbClr val="007A92"/>
                </a:solidFill>
                <a:uFill>
                  <a:solidFill>
                    <a:srgbClr val="000000"/>
                  </a:solidFill>
                </a:uFill>
                <a:latin typeface="Calibri"/>
                <a:cs typeface="Calibri"/>
              </a:rPr>
              <a:t>al.,</a:t>
            </a:r>
            <a:r>
              <a:rPr sz="2000" u="sng" spc="-20" dirty="0">
                <a:solidFill>
                  <a:srgbClr val="007A92"/>
                </a:solidFill>
                <a:uFill>
                  <a:solidFill>
                    <a:srgbClr val="000000"/>
                  </a:solidFill>
                </a:uFill>
                <a:latin typeface="Calibri"/>
                <a:cs typeface="Calibri"/>
              </a:rPr>
              <a:t> </a:t>
            </a:r>
            <a:r>
              <a:rPr sz="2000" u="sng" spc="-10" dirty="0">
                <a:solidFill>
                  <a:srgbClr val="007A92"/>
                </a:solidFill>
                <a:uFill>
                  <a:solidFill>
                    <a:srgbClr val="000000"/>
                  </a:solidFill>
                </a:uFill>
                <a:latin typeface="Calibri"/>
                <a:cs typeface="Calibri"/>
              </a:rPr>
              <a:t>2020</a:t>
            </a:r>
            <a:r>
              <a:rPr sz="2000" u="sng" spc="-10" dirty="0">
                <a:uFill>
                  <a:solidFill>
                    <a:srgbClr val="000000"/>
                  </a:solidFill>
                </a:uFill>
                <a:latin typeface="Calibri"/>
                <a:cs typeface="Calibri"/>
              </a:rPr>
              <a:t>]</a:t>
            </a:r>
            <a:endParaRPr sz="2000">
              <a:latin typeface="Calibri"/>
              <a:cs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Limitations</a:t>
            </a:r>
            <a:r>
              <a:rPr b="0" spc="30" dirty="0">
                <a:latin typeface="Calibri"/>
                <a:cs typeface="Calibri"/>
              </a:rPr>
              <a:t> </a:t>
            </a:r>
            <a:r>
              <a:rPr b="0" dirty="0">
                <a:latin typeface="Calibri"/>
                <a:cs typeface="Calibri"/>
              </a:rPr>
              <a:t>of</a:t>
            </a:r>
            <a:r>
              <a:rPr b="0" spc="-30" dirty="0">
                <a:latin typeface="Calibri"/>
                <a:cs typeface="Calibri"/>
              </a:rPr>
              <a:t> </a:t>
            </a:r>
            <a:r>
              <a:rPr b="0" dirty="0">
                <a:latin typeface="Calibri"/>
                <a:cs typeface="Calibri"/>
              </a:rPr>
              <a:t>RL</a:t>
            </a:r>
            <a:r>
              <a:rPr b="0" spc="-30" dirty="0">
                <a:latin typeface="Calibri"/>
                <a:cs typeface="Calibri"/>
              </a:rPr>
              <a:t> </a:t>
            </a:r>
            <a:r>
              <a:rPr b="0" dirty="0">
                <a:latin typeface="Calibri"/>
                <a:cs typeface="Calibri"/>
              </a:rPr>
              <a:t>+</a:t>
            </a:r>
            <a:r>
              <a:rPr b="0" spc="-25" dirty="0">
                <a:latin typeface="Calibri"/>
                <a:cs typeface="Calibri"/>
              </a:rPr>
              <a:t> </a:t>
            </a:r>
            <a:r>
              <a:rPr b="0" dirty="0">
                <a:latin typeface="Calibri"/>
                <a:cs typeface="Calibri"/>
              </a:rPr>
              <a:t>Reward</a:t>
            </a:r>
            <a:r>
              <a:rPr b="0" spc="-40" dirty="0">
                <a:latin typeface="Calibri"/>
                <a:cs typeface="Calibri"/>
              </a:rPr>
              <a:t> </a:t>
            </a:r>
            <a:r>
              <a:rPr b="0" spc="-10" dirty="0">
                <a:latin typeface="Calibri"/>
                <a:cs typeface="Calibri"/>
              </a:rPr>
              <a:t>Modeling</a:t>
            </a:r>
          </a:p>
        </p:txBody>
      </p:sp>
      <p:sp>
        <p:nvSpPr>
          <p:cNvPr id="3" name="object 3"/>
          <p:cNvSpPr txBox="1"/>
          <p:nvPr/>
        </p:nvSpPr>
        <p:spPr>
          <a:xfrm>
            <a:off x="663041" y="1213230"/>
            <a:ext cx="4877435" cy="3622675"/>
          </a:xfrm>
          <a:prstGeom prst="rect">
            <a:avLst/>
          </a:prstGeom>
        </p:spPr>
        <p:txBody>
          <a:bodyPr vert="horz" wrap="square" lIns="0" tIns="88265" rIns="0" bIns="0" rtlCol="0">
            <a:spAutoFit/>
          </a:bodyPr>
          <a:lstStyle/>
          <a:p>
            <a:pPr marL="342265" marR="189865" indent="-342265" algn="r">
              <a:lnSpc>
                <a:spcPct val="100000"/>
              </a:lnSpc>
              <a:spcBef>
                <a:spcPts val="695"/>
              </a:spcBef>
              <a:buClr>
                <a:srgbClr val="8A1515"/>
              </a:buClr>
              <a:buFont typeface="Times New Roman"/>
              <a:buChar char="•"/>
              <a:tabLst>
                <a:tab pos="342265" algn="l"/>
                <a:tab pos="342900" algn="l"/>
              </a:tabLst>
            </a:pPr>
            <a:r>
              <a:rPr sz="2400" dirty="0">
                <a:latin typeface="Calibri"/>
                <a:cs typeface="Calibri"/>
              </a:rPr>
              <a:t>Human</a:t>
            </a:r>
            <a:r>
              <a:rPr sz="2400" spc="-40" dirty="0">
                <a:latin typeface="Calibri"/>
                <a:cs typeface="Calibri"/>
              </a:rPr>
              <a:t> </a:t>
            </a:r>
            <a:r>
              <a:rPr sz="2400" dirty="0">
                <a:latin typeface="Calibri"/>
                <a:cs typeface="Calibri"/>
              </a:rPr>
              <a:t>preferences</a:t>
            </a:r>
            <a:r>
              <a:rPr sz="2400" spc="-5" dirty="0">
                <a:latin typeface="Calibri"/>
                <a:cs typeface="Calibri"/>
              </a:rPr>
              <a:t> </a:t>
            </a:r>
            <a:r>
              <a:rPr sz="2400" dirty="0">
                <a:latin typeface="Calibri"/>
                <a:cs typeface="Calibri"/>
              </a:rPr>
              <a:t>are</a:t>
            </a:r>
            <a:r>
              <a:rPr sz="2400" spc="-10" dirty="0">
                <a:latin typeface="Calibri"/>
                <a:cs typeface="Calibri"/>
              </a:rPr>
              <a:t> unreliable!</a:t>
            </a:r>
            <a:endParaRPr sz="2400">
              <a:latin typeface="Calibri"/>
              <a:cs typeface="Calibri"/>
            </a:endParaRPr>
          </a:p>
          <a:p>
            <a:pPr marL="456565" marR="219710" lvl="1" indent="-457200" algn="r">
              <a:lnSpc>
                <a:spcPct val="100000"/>
              </a:lnSpc>
              <a:spcBef>
                <a:spcPts val="600"/>
              </a:spcBef>
              <a:buClr>
                <a:srgbClr val="007A92"/>
              </a:buClr>
              <a:buFont typeface="Times New Roman"/>
              <a:buChar char="•"/>
              <a:tabLst>
                <a:tab pos="456565" algn="l"/>
                <a:tab pos="457834" algn="l"/>
              </a:tabLst>
            </a:pPr>
            <a:r>
              <a:rPr sz="2400" dirty="0">
                <a:latin typeface="Calibri"/>
                <a:cs typeface="Calibri"/>
              </a:rPr>
              <a:t>”Reward</a:t>
            </a:r>
            <a:r>
              <a:rPr sz="2400" spc="-85" dirty="0">
                <a:latin typeface="Calibri"/>
                <a:cs typeface="Calibri"/>
              </a:rPr>
              <a:t> </a:t>
            </a:r>
            <a:r>
              <a:rPr sz="2400" dirty="0">
                <a:latin typeface="Calibri"/>
                <a:cs typeface="Calibri"/>
              </a:rPr>
              <a:t>hacking”</a:t>
            </a:r>
            <a:r>
              <a:rPr sz="2400" spc="-65" dirty="0">
                <a:latin typeface="Calibri"/>
                <a:cs typeface="Calibri"/>
              </a:rPr>
              <a:t> </a:t>
            </a:r>
            <a:r>
              <a:rPr sz="2400" dirty="0">
                <a:latin typeface="Calibri"/>
                <a:cs typeface="Calibri"/>
              </a:rPr>
              <a:t>is</a:t>
            </a:r>
            <a:r>
              <a:rPr sz="2400" spc="-40" dirty="0">
                <a:latin typeface="Calibri"/>
                <a:cs typeface="Calibri"/>
              </a:rPr>
              <a:t> </a:t>
            </a:r>
            <a:r>
              <a:rPr sz="2400" dirty="0">
                <a:latin typeface="Calibri"/>
                <a:cs typeface="Calibri"/>
              </a:rPr>
              <a:t>a</a:t>
            </a:r>
            <a:r>
              <a:rPr sz="2400" spc="-35" dirty="0">
                <a:latin typeface="Calibri"/>
                <a:cs typeface="Calibri"/>
              </a:rPr>
              <a:t> </a:t>
            </a:r>
            <a:r>
              <a:rPr sz="2400" spc="-10" dirty="0">
                <a:latin typeface="Calibri"/>
                <a:cs typeface="Calibri"/>
              </a:rPr>
              <a:t>common</a:t>
            </a:r>
            <a:endParaRPr sz="2400">
              <a:latin typeface="Calibri"/>
              <a:cs typeface="Calibri"/>
            </a:endParaRPr>
          </a:p>
          <a:p>
            <a:pPr marL="786765">
              <a:lnSpc>
                <a:spcPct val="100000"/>
              </a:lnSpc>
              <a:spcBef>
                <a:spcPts val="5"/>
              </a:spcBef>
            </a:pPr>
            <a:r>
              <a:rPr sz="2400" dirty="0">
                <a:latin typeface="Calibri"/>
                <a:cs typeface="Calibri"/>
              </a:rPr>
              <a:t>problem</a:t>
            </a:r>
            <a:r>
              <a:rPr sz="2400" spc="-35" dirty="0">
                <a:latin typeface="Calibri"/>
                <a:cs typeface="Calibri"/>
              </a:rPr>
              <a:t> </a:t>
            </a:r>
            <a:r>
              <a:rPr sz="2400" dirty="0">
                <a:latin typeface="Calibri"/>
                <a:cs typeface="Calibri"/>
              </a:rPr>
              <a:t>in</a:t>
            </a:r>
            <a:r>
              <a:rPr sz="2400" spc="-35" dirty="0">
                <a:latin typeface="Calibri"/>
                <a:cs typeface="Calibri"/>
              </a:rPr>
              <a:t> </a:t>
            </a:r>
            <a:r>
              <a:rPr sz="2400" spc="-25" dirty="0">
                <a:latin typeface="Calibri"/>
                <a:cs typeface="Calibri"/>
              </a:rPr>
              <a:t>RL</a:t>
            </a:r>
            <a:endParaRPr sz="2400">
              <a:latin typeface="Calibri"/>
              <a:cs typeface="Calibri"/>
            </a:endParaRPr>
          </a:p>
          <a:p>
            <a:pPr marL="786765" marR="452755" lvl="1" indent="-457834">
              <a:lnSpc>
                <a:spcPct val="100000"/>
              </a:lnSpc>
              <a:spcBef>
                <a:spcPts val="600"/>
              </a:spcBef>
              <a:buClr>
                <a:srgbClr val="007A92"/>
              </a:buClr>
              <a:buFont typeface="Times New Roman"/>
              <a:buChar char="•"/>
              <a:tabLst>
                <a:tab pos="786765" algn="l"/>
                <a:tab pos="787400" algn="l"/>
              </a:tabLst>
            </a:pPr>
            <a:r>
              <a:rPr sz="2400" dirty="0">
                <a:latin typeface="Calibri"/>
                <a:cs typeface="Calibri"/>
              </a:rPr>
              <a:t>Chatbots</a:t>
            </a:r>
            <a:r>
              <a:rPr sz="2400" spc="-50" dirty="0">
                <a:latin typeface="Calibri"/>
                <a:cs typeface="Calibri"/>
              </a:rPr>
              <a:t> </a:t>
            </a:r>
            <a:r>
              <a:rPr sz="2400" dirty="0">
                <a:latin typeface="Calibri"/>
                <a:cs typeface="Calibri"/>
              </a:rPr>
              <a:t>are</a:t>
            </a:r>
            <a:r>
              <a:rPr sz="2400" spc="-20" dirty="0">
                <a:latin typeface="Calibri"/>
                <a:cs typeface="Calibri"/>
              </a:rPr>
              <a:t> </a:t>
            </a:r>
            <a:r>
              <a:rPr sz="2400" dirty="0">
                <a:latin typeface="Calibri"/>
                <a:cs typeface="Calibri"/>
              </a:rPr>
              <a:t>rewarded</a:t>
            </a:r>
            <a:r>
              <a:rPr sz="2400" spc="-15" dirty="0">
                <a:latin typeface="Calibri"/>
                <a:cs typeface="Calibri"/>
              </a:rPr>
              <a:t> </a:t>
            </a:r>
            <a:r>
              <a:rPr sz="2400" spc="-25" dirty="0">
                <a:latin typeface="Calibri"/>
                <a:cs typeface="Calibri"/>
              </a:rPr>
              <a:t>to </a:t>
            </a:r>
            <a:r>
              <a:rPr sz="2400" dirty="0">
                <a:latin typeface="Calibri"/>
                <a:cs typeface="Calibri"/>
              </a:rPr>
              <a:t>produce</a:t>
            </a:r>
            <a:r>
              <a:rPr sz="2400" spc="-40" dirty="0">
                <a:latin typeface="Calibri"/>
                <a:cs typeface="Calibri"/>
              </a:rPr>
              <a:t> </a:t>
            </a:r>
            <a:r>
              <a:rPr sz="2400" dirty="0">
                <a:latin typeface="Calibri"/>
                <a:cs typeface="Calibri"/>
              </a:rPr>
              <a:t>responses</a:t>
            </a:r>
            <a:r>
              <a:rPr sz="2400" spc="-35" dirty="0">
                <a:latin typeface="Calibri"/>
                <a:cs typeface="Calibri"/>
              </a:rPr>
              <a:t> </a:t>
            </a:r>
            <a:r>
              <a:rPr sz="2400" dirty="0">
                <a:latin typeface="Calibri"/>
                <a:cs typeface="Calibri"/>
              </a:rPr>
              <a:t>that</a:t>
            </a:r>
            <a:r>
              <a:rPr sz="2400" spc="-45" dirty="0">
                <a:latin typeface="Calibri"/>
                <a:cs typeface="Calibri"/>
              </a:rPr>
              <a:t> </a:t>
            </a:r>
            <a:r>
              <a:rPr sz="2400" i="1" spc="-20" dirty="0">
                <a:latin typeface="Calibri"/>
                <a:cs typeface="Calibri"/>
              </a:rPr>
              <a:t>seem </a:t>
            </a:r>
            <a:r>
              <a:rPr sz="2400" dirty="0">
                <a:latin typeface="Calibri"/>
                <a:cs typeface="Calibri"/>
              </a:rPr>
              <a:t>authoritative</a:t>
            </a:r>
            <a:r>
              <a:rPr sz="2400" spc="-40" dirty="0">
                <a:latin typeface="Calibri"/>
                <a:cs typeface="Calibri"/>
              </a:rPr>
              <a:t> </a:t>
            </a:r>
            <a:r>
              <a:rPr sz="2400" dirty="0">
                <a:latin typeface="Calibri"/>
                <a:cs typeface="Calibri"/>
              </a:rPr>
              <a:t>and</a:t>
            </a:r>
            <a:r>
              <a:rPr sz="2400" spc="-25" dirty="0">
                <a:latin typeface="Calibri"/>
                <a:cs typeface="Calibri"/>
              </a:rPr>
              <a:t> </a:t>
            </a:r>
            <a:r>
              <a:rPr sz="2400" spc="-10" dirty="0">
                <a:latin typeface="Calibri"/>
                <a:cs typeface="Calibri"/>
              </a:rPr>
              <a:t>helpful, </a:t>
            </a:r>
            <a:r>
              <a:rPr sz="2400" i="1" dirty="0">
                <a:latin typeface="Calibri"/>
                <a:cs typeface="Calibri"/>
              </a:rPr>
              <a:t>regardless</a:t>
            </a:r>
            <a:r>
              <a:rPr sz="2400" i="1" spc="-20" dirty="0">
                <a:latin typeface="Calibri"/>
                <a:cs typeface="Calibri"/>
              </a:rPr>
              <a:t> </a:t>
            </a:r>
            <a:r>
              <a:rPr sz="2400" i="1" dirty="0">
                <a:latin typeface="Calibri"/>
                <a:cs typeface="Calibri"/>
              </a:rPr>
              <a:t>of</a:t>
            </a:r>
            <a:r>
              <a:rPr sz="2400" i="1" spc="10" dirty="0">
                <a:latin typeface="Calibri"/>
                <a:cs typeface="Calibri"/>
              </a:rPr>
              <a:t> </a:t>
            </a:r>
            <a:r>
              <a:rPr sz="2400" i="1" spc="-20" dirty="0">
                <a:latin typeface="Calibri"/>
                <a:cs typeface="Calibri"/>
              </a:rPr>
              <a:t>truth</a:t>
            </a:r>
            <a:endParaRPr sz="2400">
              <a:latin typeface="Calibri"/>
              <a:cs typeface="Calibri"/>
            </a:endParaRPr>
          </a:p>
          <a:p>
            <a:pPr marL="786765" lvl="1" indent="-457834">
              <a:lnSpc>
                <a:spcPct val="100000"/>
              </a:lnSpc>
              <a:spcBef>
                <a:spcPts val="600"/>
              </a:spcBef>
              <a:buClr>
                <a:srgbClr val="007A92"/>
              </a:buClr>
              <a:buFont typeface="Times New Roman"/>
              <a:buChar char="•"/>
              <a:tabLst>
                <a:tab pos="786765" algn="l"/>
                <a:tab pos="787400" algn="l"/>
              </a:tabLst>
            </a:pPr>
            <a:r>
              <a:rPr sz="2400" dirty="0">
                <a:latin typeface="Calibri"/>
                <a:cs typeface="Calibri"/>
              </a:rPr>
              <a:t>This</a:t>
            </a:r>
            <a:r>
              <a:rPr sz="2400" spc="-30" dirty="0">
                <a:latin typeface="Calibri"/>
                <a:cs typeface="Calibri"/>
              </a:rPr>
              <a:t> </a:t>
            </a:r>
            <a:r>
              <a:rPr sz="2400" dirty="0">
                <a:latin typeface="Calibri"/>
                <a:cs typeface="Calibri"/>
              </a:rPr>
              <a:t>can</a:t>
            </a:r>
            <a:r>
              <a:rPr sz="2400" spc="-30" dirty="0">
                <a:latin typeface="Calibri"/>
                <a:cs typeface="Calibri"/>
              </a:rPr>
              <a:t> </a:t>
            </a:r>
            <a:r>
              <a:rPr sz="2400" dirty="0">
                <a:latin typeface="Calibri"/>
                <a:cs typeface="Calibri"/>
              </a:rPr>
              <a:t>result</a:t>
            </a:r>
            <a:r>
              <a:rPr sz="2400" spc="-20" dirty="0">
                <a:latin typeface="Calibri"/>
                <a:cs typeface="Calibri"/>
              </a:rPr>
              <a:t> </a:t>
            </a:r>
            <a:r>
              <a:rPr sz="2400" dirty="0">
                <a:latin typeface="Calibri"/>
                <a:cs typeface="Calibri"/>
              </a:rPr>
              <a:t>in</a:t>
            </a:r>
            <a:r>
              <a:rPr sz="2400" spc="-30" dirty="0">
                <a:latin typeface="Calibri"/>
                <a:cs typeface="Calibri"/>
              </a:rPr>
              <a:t> </a:t>
            </a:r>
            <a:r>
              <a:rPr sz="2400" dirty="0">
                <a:latin typeface="Calibri"/>
                <a:cs typeface="Calibri"/>
              </a:rPr>
              <a:t>making</a:t>
            </a:r>
            <a:r>
              <a:rPr sz="2400" spc="-45" dirty="0">
                <a:latin typeface="Calibri"/>
                <a:cs typeface="Calibri"/>
              </a:rPr>
              <a:t> </a:t>
            </a:r>
            <a:r>
              <a:rPr sz="2400" dirty="0">
                <a:latin typeface="Calibri"/>
                <a:cs typeface="Calibri"/>
              </a:rPr>
              <a:t>up</a:t>
            </a:r>
            <a:r>
              <a:rPr sz="2400" spc="-20" dirty="0">
                <a:latin typeface="Calibri"/>
                <a:cs typeface="Calibri"/>
              </a:rPr>
              <a:t> </a:t>
            </a:r>
            <a:r>
              <a:rPr sz="2400" spc="-10" dirty="0">
                <a:latin typeface="Calibri"/>
                <a:cs typeface="Calibri"/>
              </a:rPr>
              <a:t>facts</a:t>
            </a:r>
            <a:endParaRPr sz="2400">
              <a:latin typeface="Calibri"/>
              <a:cs typeface="Calibri"/>
            </a:endParaRPr>
          </a:p>
          <a:p>
            <a:pPr marL="786765">
              <a:lnSpc>
                <a:spcPct val="100000"/>
              </a:lnSpc>
            </a:pPr>
            <a:r>
              <a:rPr sz="2400" dirty="0">
                <a:latin typeface="Calibri"/>
                <a:cs typeface="Calibri"/>
              </a:rPr>
              <a:t>+</a:t>
            </a:r>
            <a:r>
              <a:rPr sz="2400" spc="-15" dirty="0">
                <a:latin typeface="Calibri"/>
                <a:cs typeface="Calibri"/>
              </a:rPr>
              <a:t> </a:t>
            </a:r>
            <a:r>
              <a:rPr sz="2400" spc="-10" dirty="0">
                <a:latin typeface="Calibri"/>
                <a:cs typeface="Calibri"/>
              </a:rPr>
              <a:t>hallucinations</a:t>
            </a:r>
            <a:endParaRPr sz="2400">
              <a:latin typeface="Calibri"/>
              <a:cs typeface="Calibri"/>
            </a:endParaRPr>
          </a:p>
        </p:txBody>
      </p:sp>
      <p:sp>
        <p:nvSpPr>
          <p:cNvPr id="4" name="object 4"/>
          <p:cNvSpPr txBox="1"/>
          <p:nvPr/>
        </p:nvSpPr>
        <p:spPr>
          <a:xfrm>
            <a:off x="637133" y="4875021"/>
            <a:ext cx="4580255" cy="1565275"/>
          </a:xfrm>
          <a:prstGeom prst="rect">
            <a:avLst/>
          </a:prstGeom>
        </p:spPr>
        <p:txBody>
          <a:bodyPr vert="horz" wrap="square" lIns="0" tIns="12700" rIns="0" bIns="0" rtlCol="0">
            <a:spAutoFit/>
          </a:bodyPr>
          <a:lstStyle/>
          <a:p>
            <a:pPr marL="354965" indent="-342265">
              <a:lnSpc>
                <a:spcPct val="100000"/>
              </a:lnSpc>
              <a:spcBef>
                <a:spcPts val="100"/>
              </a:spcBef>
              <a:buClr>
                <a:srgbClr val="8A1515"/>
              </a:buClr>
              <a:buFont typeface="Times New Roman"/>
              <a:buChar char="•"/>
              <a:tabLst>
                <a:tab pos="354965" algn="l"/>
                <a:tab pos="355600" algn="l"/>
              </a:tabLst>
            </a:pPr>
            <a:r>
              <a:rPr sz="2400" b="1" dirty="0">
                <a:latin typeface="Calibri"/>
                <a:cs typeface="Calibri"/>
              </a:rPr>
              <a:t>Models</a:t>
            </a:r>
            <a:r>
              <a:rPr sz="2400" b="1" spc="-40" dirty="0">
                <a:latin typeface="Calibri"/>
                <a:cs typeface="Calibri"/>
              </a:rPr>
              <a:t> </a:t>
            </a:r>
            <a:r>
              <a:rPr sz="2400" dirty="0">
                <a:latin typeface="Calibri"/>
                <a:cs typeface="Calibri"/>
              </a:rPr>
              <a:t>of</a:t>
            </a:r>
            <a:r>
              <a:rPr sz="2400" spc="-40" dirty="0">
                <a:latin typeface="Calibri"/>
                <a:cs typeface="Calibri"/>
              </a:rPr>
              <a:t> </a:t>
            </a:r>
            <a:r>
              <a:rPr sz="2400" dirty="0">
                <a:latin typeface="Calibri"/>
                <a:cs typeface="Calibri"/>
              </a:rPr>
              <a:t>human</a:t>
            </a:r>
            <a:r>
              <a:rPr sz="2400" spc="-30" dirty="0">
                <a:latin typeface="Calibri"/>
                <a:cs typeface="Calibri"/>
              </a:rPr>
              <a:t> </a:t>
            </a:r>
            <a:r>
              <a:rPr sz="2400" dirty="0">
                <a:latin typeface="Calibri"/>
                <a:cs typeface="Calibri"/>
              </a:rPr>
              <a:t>preferences</a:t>
            </a:r>
            <a:r>
              <a:rPr sz="2400" spc="-40" dirty="0">
                <a:latin typeface="Calibri"/>
                <a:cs typeface="Calibri"/>
              </a:rPr>
              <a:t> </a:t>
            </a:r>
            <a:r>
              <a:rPr sz="2400" spc="-25" dirty="0">
                <a:latin typeface="Calibri"/>
                <a:cs typeface="Calibri"/>
              </a:rPr>
              <a:t>are</a:t>
            </a:r>
            <a:endParaRPr sz="2400">
              <a:latin typeface="Calibri"/>
              <a:cs typeface="Calibri"/>
            </a:endParaRPr>
          </a:p>
          <a:p>
            <a:pPr marL="355600">
              <a:lnSpc>
                <a:spcPct val="100000"/>
              </a:lnSpc>
            </a:pPr>
            <a:r>
              <a:rPr sz="2400" i="1" dirty="0">
                <a:latin typeface="Calibri"/>
                <a:cs typeface="Calibri"/>
              </a:rPr>
              <a:t>even</a:t>
            </a:r>
            <a:r>
              <a:rPr sz="2400" i="1" spc="-5" dirty="0">
                <a:latin typeface="Calibri"/>
                <a:cs typeface="Calibri"/>
              </a:rPr>
              <a:t> </a:t>
            </a:r>
            <a:r>
              <a:rPr sz="2400" i="1" dirty="0">
                <a:latin typeface="Calibri"/>
                <a:cs typeface="Calibri"/>
              </a:rPr>
              <a:t>more</a:t>
            </a:r>
            <a:r>
              <a:rPr sz="2400" i="1" spc="15" dirty="0">
                <a:latin typeface="Calibri"/>
                <a:cs typeface="Calibri"/>
              </a:rPr>
              <a:t> </a:t>
            </a:r>
            <a:r>
              <a:rPr sz="2400" spc="-10" dirty="0">
                <a:latin typeface="Calibri"/>
                <a:cs typeface="Calibri"/>
              </a:rPr>
              <a:t>unreliable!</a:t>
            </a:r>
            <a:endParaRPr sz="2400">
              <a:latin typeface="Calibri"/>
              <a:cs typeface="Calibri"/>
            </a:endParaRPr>
          </a:p>
          <a:p>
            <a:pPr marL="354965" marR="782320" indent="-342265">
              <a:lnSpc>
                <a:spcPct val="100000"/>
              </a:lnSpc>
              <a:spcBef>
                <a:spcPts val="600"/>
              </a:spcBef>
              <a:buClr>
                <a:srgbClr val="8A1515"/>
              </a:buClr>
              <a:buFont typeface="Times New Roman"/>
              <a:buChar char="•"/>
              <a:tabLst>
                <a:tab pos="354965" algn="l"/>
                <a:tab pos="355600" algn="l"/>
              </a:tabLst>
            </a:pPr>
            <a:r>
              <a:rPr sz="2400" dirty="0">
                <a:latin typeface="Calibri"/>
                <a:cs typeface="Calibri"/>
              </a:rPr>
              <a:t>There</a:t>
            </a:r>
            <a:r>
              <a:rPr sz="2400" spc="10" dirty="0">
                <a:latin typeface="Calibri"/>
                <a:cs typeface="Calibri"/>
              </a:rPr>
              <a:t> </a:t>
            </a:r>
            <a:r>
              <a:rPr sz="2400" dirty="0">
                <a:latin typeface="Calibri"/>
                <a:cs typeface="Calibri"/>
              </a:rPr>
              <a:t>is</a:t>
            </a:r>
            <a:r>
              <a:rPr sz="2400" spc="-30" dirty="0">
                <a:latin typeface="Calibri"/>
                <a:cs typeface="Calibri"/>
              </a:rPr>
              <a:t> </a:t>
            </a:r>
            <a:r>
              <a:rPr sz="2400" dirty="0">
                <a:latin typeface="Calibri"/>
                <a:cs typeface="Calibri"/>
              </a:rPr>
              <a:t>a</a:t>
            </a:r>
            <a:r>
              <a:rPr sz="2400" spc="-15" dirty="0">
                <a:latin typeface="Calibri"/>
                <a:cs typeface="Calibri"/>
              </a:rPr>
              <a:t> </a:t>
            </a:r>
            <a:r>
              <a:rPr sz="2400" dirty="0">
                <a:latin typeface="Calibri"/>
                <a:cs typeface="Calibri"/>
              </a:rPr>
              <a:t>real</a:t>
            </a:r>
            <a:r>
              <a:rPr sz="2400" spc="-30" dirty="0">
                <a:latin typeface="Calibri"/>
                <a:cs typeface="Calibri"/>
              </a:rPr>
              <a:t> </a:t>
            </a:r>
            <a:r>
              <a:rPr sz="2400" dirty="0">
                <a:latin typeface="Calibri"/>
                <a:cs typeface="Calibri"/>
              </a:rPr>
              <a:t>concern</a:t>
            </a:r>
            <a:r>
              <a:rPr sz="2400" spc="-30" dirty="0">
                <a:latin typeface="Calibri"/>
                <a:cs typeface="Calibri"/>
              </a:rPr>
              <a:t> </a:t>
            </a:r>
            <a:r>
              <a:rPr sz="2400" dirty="0">
                <a:latin typeface="Calibri"/>
                <a:cs typeface="Calibri"/>
              </a:rPr>
              <a:t>of</a:t>
            </a:r>
            <a:r>
              <a:rPr sz="2400" spc="-5" dirty="0">
                <a:latin typeface="Calibri"/>
                <a:cs typeface="Calibri"/>
              </a:rPr>
              <a:t> </a:t>
            </a:r>
            <a:r>
              <a:rPr sz="2400" spc="-35" dirty="0">
                <a:latin typeface="Calibri"/>
                <a:cs typeface="Calibri"/>
              </a:rPr>
              <a:t>AI </a:t>
            </a:r>
            <a:r>
              <a:rPr sz="2400" spc="-10" dirty="0">
                <a:latin typeface="Calibri"/>
                <a:cs typeface="Calibri"/>
              </a:rPr>
              <a:t>mis(alignment)!</a:t>
            </a:r>
            <a:endParaRPr sz="2400">
              <a:latin typeface="Calibri"/>
              <a:cs typeface="Calibri"/>
            </a:endParaRPr>
          </a:p>
        </p:txBody>
      </p:sp>
      <p:pic>
        <p:nvPicPr>
          <p:cNvPr id="5" name="object 5"/>
          <p:cNvPicPr/>
          <p:nvPr/>
        </p:nvPicPr>
        <p:blipFill>
          <a:blip r:embed="rId2" cstate="print"/>
          <a:stretch>
            <a:fillRect/>
          </a:stretch>
        </p:blipFill>
        <p:spPr>
          <a:xfrm>
            <a:off x="6143244" y="2229611"/>
            <a:ext cx="5318759" cy="2883408"/>
          </a:xfrm>
          <a:prstGeom prst="rect">
            <a:avLst/>
          </a:prstGeom>
        </p:spPr>
      </p:pic>
      <p:sp>
        <p:nvSpPr>
          <p:cNvPr id="6" name="object 6"/>
          <p:cNvSpPr txBox="1"/>
          <p:nvPr/>
        </p:nvSpPr>
        <p:spPr>
          <a:xfrm>
            <a:off x="6319520" y="5268595"/>
            <a:ext cx="5103495" cy="269240"/>
          </a:xfrm>
          <a:prstGeom prst="rect">
            <a:avLst/>
          </a:prstGeom>
        </p:spPr>
        <p:txBody>
          <a:bodyPr vert="horz" wrap="square" lIns="0" tIns="12065" rIns="0" bIns="0" rtlCol="0">
            <a:spAutoFit/>
          </a:bodyPr>
          <a:lstStyle/>
          <a:p>
            <a:pPr marL="12700">
              <a:lnSpc>
                <a:spcPct val="100000"/>
              </a:lnSpc>
              <a:spcBef>
                <a:spcPts val="95"/>
              </a:spcBef>
            </a:pPr>
            <a:r>
              <a:rPr sz="1600" u="sng" spc="-10" dirty="0">
                <a:solidFill>
                  <a:srgbClr val="007A92"/>
                </a:solidFill>
                <a:uFill>
                  <a:solidFill>
                    <a:srgbClr val="007A92"/>
                  </a:solidFill>
                </a:uFill>
                <a:latin typeface="Calibri"/>
                <a:cs typeface="Calibri"/>
              </a:rPr>
              <a:t>https://twitter.com/percyliang/status/1600383429463355392</a:t>
            </a:r>
            <a:endParaRPr sz="1600">
              <a:latin typeface="Calibri"/>
              <a:cs typeface="Calibri"/>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72</a:t>
            </a:fld>
            <a:endParaRPr spc="-25"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4733" y="1137665"/>
            <a:ext cx="11071225" cy="4808220"/>
          </a:xfrm>
          <a:prstGeom prst="rect">
            <a:avLst/>
          </a:prstGeom>
        </p:spPr>
        <p:txBody>
          <a:bodyPr vert="horz" wrap="square" lIns="0" tIns="13335" rIns="0" bIns="0" rtlCol="0">
            <a:spAutoFit/>
          </a:bodyPr>
          <a:lstStyle/>
          <a:p>
            <a:pPr marL="469265" indent="-456565">
              <a:lnSpc>
                <a:spcPct val="100000"/>
              </a:lnSpc>
              <a:spcBef>
                <a:spcPts val="105"/>
              </a:spcBef>
              <a:buClr>
                <a:srgbClr val="8A1515"/>
              </a:buClr>
              <a:buAutoNum type="arabicPeriod"/>
              <a:tabLst>
                <a:tab pos="469265" algn="l"/>
                <a:tab pos="469900" algn="l"/>
              </a:tabLst>
            </a:pPr>
            <a:r>
              <a:rPr sz="2300" b="1" spc="-20" dirty="0">
                <a:latin typeface="Calibri"/>
                <a:cs typeface="Calibri"/>
              </a:rPr>
              <a:t>Zero-</a:t>
            </a:r>
            <a:r>
              <a:rPr sz="2300" b="1" dirty="0">
                <a:latin typeface="Calibri"/>
                <a:cs typeface="Calibri"/>
              </a:rPr>
              <a:t>Shot</a:t>
            </a:r>
            <a:r>
              <a:rPr sz="2300" b="1" spc="-20" dirty="0">
                <a:latin typeface="Calibri"/>
                <a:cs typeface="Calibri"/>
              </a:rPr>
              <a:t> </a:t>
            </a:r>
            <a:r>
              <a:rPr sz="2300" b="1" dirty="0">
                <a:latin typeface="Calibri"/>
                <a:cs typeface="Calibri"/>
              </a:rPr>
              <a:t>(ZS)</a:t>
            </a:r>
            <a:r>
              <a:rPr sz="2300" b="1" spc="-15" dirty="0">
                <a:latin typeface="Calibri"/>
                <a:cs typeface="Calibri"/>
              </a:rPr>
              <a:t> </a:t>
            </a:r>
            <a:r>
              <a:rPr sz="2300" b="1" dirty="0">
                <a:latin typeface="Calibri"/>
                <a:cs typeface="Calibri"/>
              </a:rPr>
              <a:t>and</a:t>
            </a:r>
            <a:r>
              <a:rPr sz="2300" b="1" spc="15" dirty="0">
                <a:latin typeface="Calibri"/>
                <a:cs typeface="Calibri"/>
              </a:rPr>
              <a:t> </a:t>
            </a:r>
            <a:r>
              <a:rPr sz="2300" b="1" dirty="0">
                <a:latin typeface="Calibri"/>
                <a:cs typeface="Calibri"/>
              </a:rPr>
              <a:t>Few-Shot</a:t>
            </a:r>
            <a:r>
              <a:rPr sz="2300" b="1" spc="-25" dirty="0">
                <a:latin typeface="Calibri"/>
                <a:cs typeface="Calibri"/>
              </a:rPr>
              <a:t> </a:t>
            </a:r>
            <a:r>
              <a:rPr sz="2300" b="1" dirty="0">
                <a:latin typeface="Calibri"/>
                <a:cs typeface="Calibri"/>
              </a:rPr>
              <a:t>(FS)</a:t>
            </a:r>
            <a:r>
              <a:rPr sz="2300" b="1" spc="-40" dirty="0">
                <a:latin typeface="Calibri"/>
                <a:cs typeface="Calibri"/>
              </a:rPr>
              <a:t> </a:t>
            </a:r>
            <a:r>
              <a:rPr sz="2300" b="1" spc="-20" dirty="0">
                <a:latin typeface="Calibri"/>
                <a:cs typeface="Calibri"/>
              </a:rPr>
              <a:t>In-</a:t>
            </a:r>
            <a:r>
              <a:rPr sz="2300" b="1" dirty="0">
                <a:latin typeface="Calibri"/>
                <a:cs typeface="Calibri"/>
              </a:rPr>
              <a:t>Context</a:t>
            </a:r>
            <a:r>
              <a:rPr sz="2300" b="1" spc="5" dirty="0">
                <a:latin typeface="Calibri"/>
                <a:cs typeface="Calibri"/>
              </a:rPr>
              <a:t> </a:t>
            </a:r>
            <a:r>
              <a:rPr sz="2300" b="1" spc="-10" dirty="0">
                <a:latin typeface="Calibri"/>
                <a:cs typeface="Calibri"/>
              </a:rPr>
              <a:t>Learning</a:t>
            </a:r>
            <a:endParaRPr sz="2300">
              <a:latin typeface="Calibri"/>
              <a:cs typeface="Calibri"/>
            </a:endParaRPr>
          </a:p>
          <a:p>
            <a:pPr marL="927100">
              <a:lnSpc>
                <a:spcPct val="100000"/>
              </a:lnSpc>
              <a:tabLst>
                <a:tab pos="1205865" algn="l"/>
              </a:tabLst>
            </a:pPr>
            <a:r>
              <a:rPr sz="2300" b="1" spc="-50" dirty="0">
                <a:solidFill>
                  <a:srgbClr val="00AE50"/>
                </a:solidFill>
                <a:latin typeface="Calibri"/>
                <a:cs typeface="Calibri"/>
              </a:rPr>
              <a:t>+</a:t>
            </a:r>
            <a:r>
              <a:rPr sz="2300" b="1" dirty="0">
                <a:solidFill>
                  <a:srgbClr val="00AE50"/>
                </a:solidFill>
                <a:latin typeface="Calibri"/>
                <a:cs typeface="Calibri"/>
              </a:rPr>
              <a:t>	</a:t>
            </a:r>
            <a:r>
              <a:rPr sz="2300" dirty="0">
                <a:solidFill>
                  <a:srgbClr val="00AE50"/>
                </a:solidFill>
                <a:latin typeface="Calibri"/>
                <a:cs typeface="Calibri"/>
              </a:rPr>
              <a:t>No</a:t>
            </a:r>
            <a:r>
              <a:rPr sz="2300" spc="-65" dirty="0">
                <a:solidFill>
                  <a:srgbClr val="00AE50"/>
                </a:solidFill>
                <a:latin typeface="Calibri"/>
                <a:cs typeface="Calibri"/>
              </a:rPr>
              <a:t> </a:t>
            </a:r>
            <a:r>
              <a:rPr sz="2300" dirty="0">
                <a:solidFill>
                  <a:srgbClr val="00AE50"/>
                </a:solidFill>
                <a:latin typeface="Calibri"/>
                <a:cs typeface="Calibri"/>
              </a:rPr>
              <a:t>finetuning</a:t>
            </a:r>
            <a:r>
              <a:rPr sz="2300" spc="-15" dirty="0">
                <a:solidFill>
                  <a:srgbClr val="00AE50"/>
                </a:solidFill>
                <a:latin typeface="Calibri"/>
                <a:cs typeface="Calibri"/>
              </a:rPr>
              <a:t> </a:t>
            </a:r>
            <a:r>
              <a:rPr sz="2300" dirty="0">
                <a:solidFill>
                  <a:srgbClr val="00AE50"/>
                </a:solidFill>
                <a:latin typeface="Calibri"/>
                <a:cs typeface="Calibri"/>
              </a:rPr>
              <a:t>needed,</a:t>
            </a:r>
            <a:r>
              <a:rPr sz="2300" spc="-30" dirty="0">
                <a:solidFill>
                  <a:srgbClr val="00AE50"/>
                </a:solidFill>
                <a:latin typeface="Calibri"/>
                <a:cs typeface="Calibri"/>
              </a:rPr>
              <a:t> </a:t>
            </a:r>
            <a:r>
              <a:rPr sz="2300" dirty="0">
                <a:solidFill>
                  <a:srgbClr val="00AE50"/>
                </a:solidFill>
                <a:latin typeface="Calibri"/>
                <a:cs typeface="Calibri"/>
              </a:rPr>
              <a:t>prompt</a:t>
            </a:r>
            <a:r>
              <a:rPr sz="2300" spc="-25" dirty="0">
                <a:solidFill>
                  <a:srgbClr val="00AE50"/>
                </a:solidFill>
                <a:latin typeface="Calibri"/>
                <a:cs typeface="Calibri"/>
              </a:rPr>
              <a:t> </a:t>
            </a:r>
            <a:r>
              <a:rPr sz="2300" dirty="0">
                <a:solidFill>
                  <a:srgbClr val="00AE50"/>
                </a:solidFill>
                <a:latin typeface="Calibri"/>
                <a:cs typeface="Calibri"/>
              </a:rPr>
              <a:t>engineering</a:t>
            </a:r>
            <a:r>
              <a:rPr sz="2300" spc="-25" dirty="0">
                <a:solidFill>
                  <a:srgbClr val="00AE50"/>
                </a:solidFill>
                <a:latin typeface="Calibri"/>
                <a:cs typeface="Calibri"/>
              </a:rPr>
              <a:t> </a:t>
            </a:r>
            <a:r>
              <a:rPr sz="2300" dirty="0">
                <a:solidFill>
                  <a:srgbClr val="00AE50"/>
                </a:solidFill>
                <a:latin typeface="Calibri"/>
                <a:cs typeface="Calibri"/>
              </a:rPr>
              <a:t>(e.g.</a:t>
            </a:r>
            <a:r>
              <a:rPr sz="2300" spc="5" dirty="0">
                <a:solidFill>
                  <a:srgbClr val="00AE50"/>
                </a:solidFill>
                <a:latin typeface="Calibri"/>
                <a:cs typeface="Calibri"/>
              </a:rPr>
              <a:t> </a:t>
            </a:r>
            <a:r>
              <a:rPr sz="2300" dirty="0">
                <a:solidFill>
                  <a:srgbClr val="00AE50"/>
                </a:solidFill>
                <a:latin typeface="Calibri"/>
                <a:cs typeface="Calibri"/>
              </a:rPr>
              <a:t>CoT)</a:t>
            </a:r>
            <a:r>
              <a:rPr sz="2300" spc="-25" dirty="0">
                <a:solidFill>
                  <a:srgbClr val="00AE50"/>
                </a:solidFill>
                <a:latin typeface="Calibri"/>
                <a:cs typeface="Calibri"/>
              </a:rPr>
              <a:t> </a:t>
            </a:r>
            <a:r>
              <a:rPr sz="2300" dirty="0">
                <a:solidFill>
                  <a:srgbClr val="00AE50"/>
                </a:solidFill>
                <a:latin typeface="Calibri"/>
                <a:cs typeface="Calibri"/>
              </a:rPr>
              <a:t>can</a:t>
            </a:r>
            <a:r>
              <a:rPr sz="2300" spc="-30" dirty="0">
                <a:solidFill>
                  <a:srgbClr val="00AE50"/>
                </a:solidFill>
                <a:latin typeface="Calibri"/>
                <a:cs typeface="Calibri"/>
              </a:rPr>
              <a:t> </a:t>
            </a:r>
            <a:r>
              <a:rPr sz="2300" dirty="0">
                <a:solidFill>
                  <a:srgbClr val="00AE50"/>
                </a:solidFill>
                <a:latin typeface="Calibri"/>
                <a:cs typeface="Calibri"/>
              </a:rPr>
              <a:t>improve</a:t>
            </a:r>
            <a:r>
              <a:rPr sz="2300" spc="-25" dirty="0">
                <a:solidFill>
                  <a:srgbClr val="00AE50"/>
                </a:solidFill>
                <a:latin typeface="Calibri"/>
                <a:cs typeface="Calibri"/>
              </a:rPr>
              <a:t> </a:t>
            </a:r>
            <a:r>
              <a:rPr sz="2300" spc="-10" dirty="0">
                <a:solidFill>
                  <a:srgbClr val="00AE50"/>
                </a:solidFill>
                <a:latin typeface="Calibri"/>
                <a:cs typeface="Calibri"/>
              </a:rPr>
              <a:t>performance</a:t>
            </a:r>
            <a:endParaRPr sz="2300">
              <a:latin typeface="Calibri"/>
              <a:cs typeface="Calibri"/>
            </a:endParaRPr>
          </a:p>
          <a:p>
            <a:pPr marL="1205865" lvl="1" indent="-279400">
              <a:lnSpc>
                <a:spcPct val="100000"/>
              </a:lnSpc>
              <a:buChar char="–"/>
              <a:tabLst>
                <a:tab pos="1205865" algn="l"/>
                <a:tab pos="1206500" algn="l"/>
              </a:tabLst>
            </a:pPr>
            <a:r>
              <a:rPr sz="2300" dirty="0">
                <a:solidFill>
                  <a:srgbClr val="C00000"/>
                </a:solidFill>
                <a:latin typeface="Calibri"/>
                <a:cs typeface="Calibri"/>
              </a:rPr>
              <a:t>Limits</a:t>
            </a:r>
            <a:r>
              <a:rPr sz="2300" spc="-45" dirty="0">
                <a:solidFill>
                  <a:srgbClr val="C00000"/>
                </a:solidFill>
                <a:latin typeface="Calibri"/>
                <a:cs typeface="Calibri"/>
              </a:rPr>
              <a:t> </a:t>
            </a:r>
            <a:r>
              <a:rPr sz="2300" dirty="0">
                <a:solidFill>
                  <a:srgbClr val="C00000"/>
                </a:solidFill>
                <a:latin typeface="Calibri"/>
                <a:cs typeface="Calibri"/>
              </a:rPr>
              <a:t>to</a:t>
            </a:r>
            <a:r>
              <a:rPr sz="2300" spc="-5" dirty="0">
                <a:solidFill>
                  <a:srgbClr val="C00000"/>
                </a:solidFill>
                <a:latin typeface="Calibri"/>
                <a:cs typeface="Calibri"/>
              </a:rPr>
              <a:t> </a:t>
            </a:r>
            <a:r>
              <a:rPr sz="2300" dirty="0">
                <a:solidFill>
                  <a:srgbClr val="C00000"/>
                </a:solidFill>
                <a:latin typeface="Calibri"/>
                <a:cs typeface="Calibri"/>
              </a:rPr>
              <a:t>what</a:t>
            </a:r>
            <a:r>
              <a:rPr sz="2300" spc="-5" dirty="0">
                <a:solidFill>
                  <a:srgbClr val="C00000"/>
                </a:solidFill>
                <a:latin typeface="Calibri"/>
                <a:cs typeface="Calibri"/>
              </a:rPr>
              <a:t> </a:t>
            </a:r>
            <a:r>
              <a:rPr sz="2300" dirty="0">
                <a:solidFill>
                  <a:srgbClr val="C00000"/>
                </a:solidFill>
                <a:latin typeface="Calibri"/>
                <a:cs typeface="Calibri"/>
              </a:rPr>
              <a:t>you can</a:t>
            </a:r>
            <a:r>
              <a:rPr sz="2300" spc="-25" dirty="0">
                <a:solidFill>
                  <a:srgbClr val="C00000"/>
                </a:solidFill>
                <a:latin typeface="Calibri"/>
                <a:cs typeface="Calibri"/>
              </a:rPr>
              <a:t> </a:t>
            </a:r>
            <a:r>
              <a:rPr sz="2300" dirty="0">
                <a:solidFill>
                  <a:srgbClr val="C00000"/>
                </a:solidFill>
                <a:latin typeface="Calibri"/>
                <a:cs typeface="Calibri"/>
              </a:rPr>
              <a:t>fit</a:t>
            </a:r>
            <a:r>
              <a:rPr sz="2300" spc="-10" dirty="0">
                <a:solidFill>
                  <a:srgbClr val="C00000"/>
                </a:solidFill>
                <a:latin typeface="Calibri"/>
                <a:cs typeface="Calibri"/>
              </a:rPr>
              <a:t> </a:t>
            </a:r>
            <a:r>
              <a:rPr sz="2300" dirty="0">
                <a:solidFill>
                  <a:srgbClr val="C00000"/>
                </a:solidFill>
                <a:latin typeface="Calibri"/>
                <a:cs typeface="Calibri"/>
              </a:rPr>
              <a:t>in</a:t>
            </a:r>
            <a:r>
              <a:rPr sz="2300" spc="-5" dirty="0">
                <a:solidFill>
                  <a:srgbClr val="C00000"/>
                </a:solidFill>
                <a:latin typeface="Calibri"/>
                <a:cs typeface="Calibri"/>
              </a:rPr>
              <a:t> </a:t>
            </a:r>
            <a:r>
              <a:rPr sz="2300" spc="-10" dirty="0">
                <a:solidFill>
                  <a:srgbClr val="C00000"/>
                </a:solidFill>
                <a:latin typeface="Calibri"/>
                <a:cs typeface="Calibri"/>
              </a:rPr>
              <a:t>context</a:t>
            </a:r>
            <a:endParaRPr sz="2300">
              <a:latin typeface="Calibri"/>
              <a:cs typeface="Calibri"/>
            </a:endParaRPr>
          </a:p>
          <a:p>
            <a:pPr marL="1205865" lvl="1" indent="-279400">
              <a:lnSpc>
                <a:spcPct val="100000"/>
              </a:lnSpc>
              <a:buChar char="–"/>
              <a:tabLst>
                <a:tab pos="1205865" algn="l"/>
                <a:tab pos="1206500" algn="l"/>
              </a:tabLst>
            </a:pPr>
            <a:r>
              <a:rPr sz="2300" dirty="0">
                <a:solidFill>
                  <a:srgbClr val="C00000"/>
                </a:solidFill>
                <a:latin typeface="Calibri"/>
                <a:cs typeface="Calibri"/>
              </a:rPr>
              <a:t>Complex</a:t>
            </a:r>
            <a:r>
              <a:rPr sz="2300" spc="-25" dirty="0">
                <a:solidFill>
                  <a:srgbClr val="C00000"/>
                </a:solidFill>
                <a:latin typeface="Calibri"/>
                <a:cs typeface="Calibri"/>
              </a:rPr>
              <a:t> </a:t>
            </a:r>
            <a:r>
              <a:rPr sz="2300" dirty="0">
                <a:solidFill>
                  <a:srgbClr val="C00000"/>
                </a:solidFill>
                <a:latin typeface="Calibri"/>
                <a:cs typeface="Calibri"/>
              </a:rPr>
              <a:t>tasks will</a:t>
            </a:r>
            <a:r>
              <a:rPr sz="2300" spc="-30" dirty="0">
                <a:solidFill>
                  <a:srgbClr val="C00000"/>
                </a:solidFill>
                <a:latin typeface="Calibri"/>
                <a:cs typeface="Calibri"/>
              </a:rPr>
              <a:t> </a:t>
            </a:r>
            <a:r>
              <a:rPr sz="2300" dirty="0">
                <a:solidFill>
                  <a:srgbClr val="C00000"/>
                </a:solidFill>
                <a:latin typeface="Calibri"/>
                <a:cs typeface="Calibri"/>
              </a:rPr>
              <a:t>probably</a:t>
            </a:r>
            <a:r>
              <a:rPr sz="2300" spc="-35" dirty="0">
                <a:solidFill>
                  <a:srgbClr val="C00000"/>
                </a:solidFill>
                <a:latin typeface="Calibri"/>
                <a:cs typeface="Calibri"/>
              </a:rPr>
              <a:t> </a:t>
            </a:r>
            <a:r>
              <a:rPr sz="2300" dirty="0">
                <a:solidFill>
                  <a:srgbClr val="C00000"/>
                </a:solidFill>
                <a:latin typeface="Calibri"/>
                <a:cs typeface="Calibri"/>
              </a:rPr>
              <a:t>need</a:t>
            </a:r>
            <a:r>
              <a:rPr sz="2300" spc="-20" dirty="0">
                <a:solidFill>
                  <a:srgbClr val="C00000"/>
                </a:solidFill>
                <a:latin typeface="Calibri"/>
                <a:cs typeface="Calibri"/>
              </a:rPr>
              <a:t> </a:t>
            </a:r>
            <a:r>
              <a:rPr sz="2300" dirty="0">
                <a:solidFill>
                  <a:srgbClr val="C00000"/>
                </a:solidFill>
                <a:latin typeface="Calibri"/>
                <a:cs typeface="Calibri"/>
              </a:rPr>
              <a:t>gradient</a:t>
            </a:r>
            <a:r>
              <a:rPr sz="2300" spc="-20" dirty="0">
                <a:solidFill>
                  <a:srgbClr val="C00000"/>
                </a:solidFill>
                <a:latin typeface="Calibri"/>
                <a:cs typeface="Calibri"/>
              </a:rPr>
              <a:t> </a:t>
            </a:r>
            <a:r>
              <a:rPr sz="2300" spc="-10" dirty="0">
                <a:solidFill>
                  <a:srgbClr val="C00000"/>
                </a:solidFill>
                <a:latin typeface="Calibri"/>
                <a:cs typeface="Calibri"/>
              </a:rPr>
              <a:t>steps</a:t>
            </a:r>
            <a:endParaRPr sz="2300">
              <a:latin typeface="Calibri"/>
              <a:cs typeface="Calibri"/>
            </a:endParaRPr>
          </a:p>
          <a:p>
            <a:pPr marL="469265" indent="-456565">
              <a:lnSpc>
                <a:spcPct val="100000"/>
              </a:lnSpc>
              <a:spcBef>
                <a:spcPts val="550"/>
              </a:spcBef>
              <a:buClr>
                <a:srgbClr val="8A1515"/>
              </a:buClr>
              <a:buAutoNum type="arabicPeriod" startAt="2"/>
              <a:tabLst>
                <a:tab pos="469265" algn="l"/>
                <a:tab pos="469900" algn="l"/>
              </a:tabLst>
            </a:pPr>
            <a:r>
              <a:rPr sz="2300" b="1" dirty="0">
                <a:latin typeface="Calibri"/>
                <a:cs typeface="Calibri"/>
              </a:rPr>
              <a:t>Instruction</a:t>
            </a:r>
            <a:r>
              <a:rPr sz="2300" b="1" spc="-70" dirty="0">
                <a:latin typeface="Calibri"/>
                <a:cs typeface="Calibri"/>
              </a:rPr>
              <a:t> </a:t>
            </a:r>
            <a:r>
              <a:rPr sz="2300" b="1" spc="-10" dirty="0">
                <a:latin typeface="Calibri"/>
                <a:cs typeface="Calibri"/>
              </a:rPr>
              <a:t>finetuning</a:t>
            </a:r>
            <a:endParaRPr sz="2300">
              <a:latin typeface="Calibri"/>
              <a:cs typeface="Calibri"/>
            </a:endParaRPr>
          </a:p>
          <a:p>
            <a:pPr marL="927100">
              <a:lnSpc>
                <a:spcPct val="100000"/>
              </a:lnSpc>
              <a:spcBef>
                <a:spcPts val="40"/>
              </a:spcBef>
              <a:tabLst>
                <a:tab pos="1205865" algn="l"/>
              </a:tabLst>
            </a:pPr>
            <a:r>
              <a:rPr sz="2300" b="1" spc="-50" dirty="0">
                <a:solidFill>
                  <a:srgbClr val="00AE50"/>
                </a:solidFill>
                <a:latin typeface="Calibri"/>
                <a:cs typeface="Calibri"/>
              </a:rPr>
              <a:t>+</a:t>
            </a:r>
            <a:r>
              <a:rPr sz="2300" b="1" dirty="0">
                <a:solidFill>
                  <a:srgbClr val="00AE50"/>
                </a:solidFill>
                <a:latin typeface="Calibri"/>
                <a:cs typeface="Calibri"/>
              </a:rPr>
              <a:t>	</a:t>
            </a:r>
            <a:r>
              <a:rPr sz="2300" dirty="0">
                <a:solidFill>
                  <a:srgbClr val="00AE50"/>
                </a:solidFill>
                <a:latin typeface="Calibri"/>
                <a:cs typeface="Calibri"/>
              </a:rPr>
              <a:t>Simple</a:t>
            </a:r>
            <a:r>
              <a:rPr sz="2300" spc="-50" dirty="0">
                <a:solidFill>
                  <a:srgbClr val="00AE50"/>
                </a:solidFill>
                <a:latin typeface="Calibri"/>
                <a:cs typeface="Calibri"/>
              </a:rPr>
              <a:t> </a:t>
            </a:r>
            <a:r>
              <a:rPr sz="2300" dirty="0">
                <a:solidFill>
                  <a:srgbClr val="00AE50"/>
                </a:solidFill>
                <a:latin typeface="Calibri"/>
                <a:cs typeface="Calibri"/>
              </a:rPr>
              <a:t>and</a:t>
            </a:r>
            <a:r>
              <a:rPr sz="2300" spc="-40" dirty="0">
                <a:solidFill>
                  <a:srgbClr val="00AE50"/>
                </a:solidFill>
                <a:latin typeface="Calibri"/>
                <a:cs typeface="Calibri"/>
              </a:rPr>
              <a:t> </a:t>
            </a:r>
            <a:r>
              <a:rPr sz="2300" spc="-10" dirty="0">
                <a:solidFill>
                  <a:srgbClr val="00AE50"/>
                </a:solidFill>
                <a:latin typeface="Calibri"/>
                <a:cs typeface="Calibri"/>
              </a:rPr>
              <a:t>straightforward,</a:t>
            </a:r>
            <a:r>
              <a:rPr sz="2300" spc="-30" dirty="0">
                <a:solidFill>
                  <a:srgbClr val="00AE50"/>
                </a:solidFill>
                <a:latin typeface="Calibri"/>
                <a:cs typeface="Calibri"/>
              </a:rPr>
              <a:t> </a:t>
            </a:r>
            <a:r>
              <a:rPr sz="2300" spc="-10" dirty="0">
                <a:solidFill>
                  <a:srgbClr val="00AE50"/>
                </a:solidFill>
                <a:latin typeface="Calibri"/>
                <a:cs typeface="Calibri"/>
              </a:rPr>
              <a:t>generalize</a:t>
            </a:r>
            <a:r>
              <a:rPr sz="2300" spc="-50" dirty="0">
                <a:solidFill>
                  <a:srgbClr val="00AE50"/>
                </a:solidFill>
                <a:latin typeface="Calibri"/>
                <a:cs typeface="Calibri"/>
              </a:rPr>
              <a:t> </a:t>
            </a:r>
            <a:r>
              <a:rPr sz="2300" dirty="0">
                <a:solidFill>
                  <a:srgbClr val="00AE50"/>
                </a:solidFill>
                <a:latin typeface="Calibri"/>
                <a:cs typeface="Calibri"/>
              </a:rPr>
              <a:t>to</a:t>
            </a:r>
            <a:r>
              <a:rPr sz="2300" spc="-35" dirty="0">
                <a:solidFill>
                  <a:srgbClr val="00AE50"/>
                </a:solidFill>
                <a:latin typeface="Calibri"/>
                <a:cs typeface="Calibri"/>
              </a:rPr>
              <a:t> </a:t>
            </a:r>
            <a:r>
              <a:rPr sz="2300" dirty="0">
                <a:solidFill>
                  <a:srgbClr val="00AE50"/>
                </a:solidFill>
                <a:latin typeface="Calibri"/>
                <a:cs typeface="Calibri"/>
              </a:rPr>
              <a:t>unseen</a:t>
            </a:r>
            <a:r>
              <a:rPr sz="2300" spc="-30" dirty="0">
                <a:solidFill>
                  <a:srgbClr val="00AE50"/>
                </a:solidFill>
                <a:latin typeface="Calibri"/>
                <a:cs typeface="Calibri"/>
              </a:rPr>
              <a:t> </a:t>
            </a:r>
            <a:r>
              <a:rPr sz="2300" spc="-10" dirty="0">
                <a:solidFill>
                  <a:srgbClr val="00AE50"/>
                </a:solidFill>
                <a:latin typeface="Calibri"/>
                <a:cs typeface="Calibri"/>
              </a:rPr>
              <a:t>tasks</a:t>
            </a:r>
            <a:endParaRPr sz="2300">
              <a:latin typeface="Calibri"/>
              <a:cs typeface="Calibri"/>
            </a:endParaRPr>
          </a:p>
          <a:p>
            <a:pPr marL="1205865" lvl="1" indent="-279400">
              <a:lnSpc>
                <a:spcPct val="100000"/>
              </a:lnSpc>
              <a:spcBef>
                <a:spcPts val="95"/>
              </a:spcBef>
              <a:buChar char="–"/>
              <a:tabLst>
                <a:tab pos="1205865" algn="l"/>
                <a:tab pos="1206500" algn="l"/>
              </a:tabLst>
            </a:pPr>
            <a:r>
              <a:rPr sz="2300" dirty="0">
                <a:solidFill>
                  <a:srgbClr val="C00000"/>
                </a:solidFill>
                <a:latin typeface="Calibri"/>
                <a:cs typeface="Calibri"/>
              </a:rPr>
              <a:t>Collecting</a:t>
            </a:r>
            <a:r>
              <a:rPr sz="2300" spc="-50" dirty="0">
                <a:solidFill>
                  <a:srgbClr val="C00000"/>
                </a:solidFill>
                <a:latin typeface="Calibri"/>
                <a:cs typeface="Calibri"/>
              </a:rPr>
              <a:t> </a:t>
            </a:r>
            <a:r>
              <a:rPr sz="2300" spc="-10" dirty="0">
                <a:solidFill>
                  <a:srgbClr val="C00000"/>
                </a:solidFill>
                <a:latin typeface="Calibri"/>
                <a:cs typeface="Calibri"/>
              </a:rPr>
              <a:t>demonstrations</a:t>
            </a:r>
            <a:r>
              <a:rPr sz="2300" spc="-45" dirty="0">
                <a:solidFill>
                  <a:srgbClr val="C00000"/>
                </a:solidFill>
                <a:latin typeface="Calibri"/>
                <a:cs typeface="Calibri"/>
              </a:rPr>
              <a:t> </a:t>
            </a:r>
            <a:r>
              <a:rPr sz="2300" dirty="0">
                <a:solidFill>
                  <a:srgbClr val="C00000"/>
                </a:solidFill>
                <a:latin typeface="Calibri"/>
                <a:cs typeface="Calibri"/>
              </a:rPr>
              <a:t>for</a:t>
            </a:r>
            <a:r>
              <a:rPr sz="2300" spc="-50" dirty="0">
                <a:solidFill>
                  <a:srgbClr val="C00000"/>
                </a:solidFill>
                <a:latin typeface="Calibri"/>
                <a:cs typeface="Calibri"/>
              </a:rPr>
              <a:t> </a:t>
            </a:r>
            <a:r>
              <a:rPr sz="2300" dirty="0">
                <a:solidFill>
                  <a:srgbClr val="C00000"/>
                </a:solidFill>
                <a:latin typeface="Calibri"/>
                <a:cs typeface="Calibri"/>
              </a:rPr>
              <a:t>so</a:t>
            </a:r>
            <a:r>
              <a:rPr sz="2300" spc="-30" dirty="0">
                <a:solidFill>
                  <a:srgbClr val="C00000"/>
                </a:solidFill>
                <a:latin typeface="Calibri"/>
                <a:cs typeface="Calibri"/>
              </a:rPr>
              <a:t> </a:t>
            </a:r>
            <a:r>
              <a:rPr sz="2300" dirty="0">
                <a:solidFill>
                  <a:srgbClr val="C00000"/>
                </a:solidFill>
                <a:latin typeface="Calibri"/>
                <a:cs typeface="Calibri"/>
              </a:rPr>
              <a:t>many</a:t>
            </a:r>
            <a:r>
              <a:rPr sz="2300" spc="-50" dirty="0">
                <a:solidFill>
                  <a:srgbClr val="C00000"/>
                </a:solidFill>
                <a:latin typeface="Calibri"/>
                <a:cs typeface="Calibri"/>
              </a:rPr>
              <a:t> </a:t>
            </a:r>
            <a:r>
              <a:rPr sz="2300" dirty="0">
                <a:solidFill>
                  <a:srgbClr val="C00000"/>
                </a:solidFill>
                <a:latin typeface="Calibri"/>
                <a:cs typeface="Calibri"/>
              </a:rPr>
              <a:t>tasks</a:t>
            </a:r>
            <a:r>
              <a:rPr sz="2300" spc="-5" dirty="0">
                <a:solidFill>
                  <a:srgbClr val="C00000"/>
                </a:solidFill>
                <a:latin typeface="Calibri"/>
                <a:cs typeface="Calibri"/>
              </a:rPr>
              <a:t> </a:t>
            </a:r>
            <a:r>
              <a:rPr sz="2300" dirty="0">
                <a:solidFill>
                  <a:srgbClr val="C00000"/>
                </a:solidFill>
                <a:latin typeface="Calibri"/>
                <a:cs typeface="Calibri"/>
              </a:rPr>
              <a:t>is</a:t>
            </a:r>
            <a:r>
              <a:rPr sz="2300" spc="-55" dirty="0">
                <a:solidFill>
                  <a:srgbClr val="C00000"/>
                </a:solidFill>
                <a:latin typeface="Calibri"/>
                <a:cs typeface="Calibri"/>
              </a:rPr>
              <a:t> </a:t>
            </a:r>
            <a:r>
              <a:rPr sz="2300" spc="-10" dirty="0">
                <a:solidFill>
                  <a:srgbClr val="C00000"/>
                </a:solidFill>
                <a:latin typeface="Calibri"/>
                <a:cs typeface="Calibri"/>
              </a:rPr>
              <a:t>expensive</a:t>
            </a:r>
            <a:endParaRPr sz="2300">
              <a:latin typeface="Calibri"/>
              <a:cs typeface="Calibri"/>
            </a:endParaRPr>
          </a:p>
          <a:p>
            <a:pPr marL="1205865" lvl="1" indent="-279400">
              <a:lnSpc>
                <a:spcPct val="100000"/>
              </a:lnSpc>
              <a:buChar char="–"/>
              <a:tabLst>
                <a:tab pos="1205865" algn="l"/>
                <a:tab pos="1206500" algn="l"/>
              </a:tabLst>
            </a:pPr>
            <a:r>
              <a:rPr sz="2300" dirty="0">
                <a:solidFill>
                  <a:srgbClr val="C00000"/>
                </a:solidFill>
                <a:latin typeface="Calibri"/>
                <a:cs typeface="Calibri"/>
              </a:rPr>
              <a:t>Mismatch</a:t>
            </a:r>
            <a:r>
              <a:rPr sz="2300" spc="-55" dirty="0">
                <a:solidFill>
                  <a:srgbClr val="C00000"/>
                </a:solidFill>
                <a:latin typeface="Calibri"/>
                <a:cs typeface="Calibri"/>
              </a:rPr>
              <a:t> </a:t>
            </a:r>
            <a:r>
              <a:rPr sz="2300" dirty="0">
                <a:solidFill>
                  <a:srgbClr val="C00000"/>
                </a:solidFill>
                <a:latin typeface="Calibri"/>
                <a:cs typeface="Calibri"/>
              </a:rPr>
              <a:t>between</a:t>
            </a:r>
            <a:r>
              <a:rPr sz="2300" spc="-20" dirty="0">
                <a:solidFill>
                  <a:srgbClr val="C00000"/>
                </a:solidFill>
                <a:latin typeface="Calibri"/>
                <a:cs typeface="Calibri"/>
              </a:rPr>
              <a:t> </a:t>
            </a:r>
            <a:r>
              <a:rPr sz="2300" dirty="0">
                <a:solidFill>
                  <a:srgbClr val="C00000"/>
                </a:solidFill>
                <a:latin typeface="Calibri"/>
                <a:cs typeface="Calibri"/>
              </a:rPr>
              <a:t>LM</a:t>
            </a:r>
            <a:r>
              <a:rPr sz="2300" spc="-60" dirty="0">
                <a:solidFill>
                  <a:srgbClr val="C00000"/>
                </a:solidFill>
                <a:latin typeface="Calibri"/>
                <a:cs typeface="Calibri"/>
              </a:rPr>
              <a:t> </a:t>
            </a:r>
            <a:r>
              <a:rPr sz="2300" dirty="0">
                <a:solidFill>
                  <a:srgbClr val="C00000"/>
                </a:solidFill>
                <a:latin typeface="Calibri"/>
                <a:cs typeface="Calibri"/>
              </a:rPr>
              <a:t>objective</a:t>
            </a:r>
            <a:r>
              <a:rPr sz="2300" spc="-30" dirty="0">
                <a:solidFill>
                  <a:srgbClr val="C00000"/>
                </a:solidFill>
                <a:latin typeface="Calibri"/>
                <a:cs typeface="Calibri"/>
              </a:rPr>
              <a:t> </a:t>
            </a:r>
            <a:r>
              <a:rPr sz="2300" dirty="0">
                <a:solidFill>
                  <a:srgbClr val="C00000"/>
                </a:solidFill>
                <a:latin typeface="Calibri"/>
                <a:cs typeface="Calibri"/>
              </a:rPr>
              <a:t>and</a:t>
            </a:r>
            <a:r>
              <a:rPr sz="2300" spc="-30" dirty="0">
                <a:solidFill>
                  <a:srgbClr val="C00000"/>
                </a:solidFill>
                <a:latin typeface="Calibri"/>
                <a:cs typeface="Calibri"/>
              </a:rPr>
              <a:t> </a:t>
            </a:r>
            <a:r>
              <a:rPr sz="2300" dirty="0">
                <a:solidFill>
                  <a:srgbClr val="C00000"/>
                </a:solidFill>
                <a:latin typeface="Calibri"/>
                <a:cs typeface="Calibri"/>
              </a:rPr>
              <a:t>human</a:t>
            </a:r>
            <a:r>
              <a:rPr sz="2300" spc="-20" dirty="0">
                <a:solidFill>
                  <a:srgbClr val="C00000"/>
                </a:solidFill>
                <a:latin typeface="Calibri"/>
                <a:cs typeface="Calibri"/>
              </a:rPr>
              <a:t> </a:t>
            </a:r>
            <a:r>
              <a:rPr sz="2300" spc="-10" dirty="0">
                <a:solidFill>
                  <a:srgbClr val="C00000"/>
                </a:solidFill>
                <a:latin typeface="Calibri"/>
                <a:cs typeface="Calibri"/>
              </a:rPr>
              <a:t>preferences</a:t>
            </a:r>
            <a:endParaRPr sz="2300">
              <a:latin typeface="Calibri"/>
              <a:cs typeface="Calibri"/>
            </a:endParaRPr>
          </a:p>
          <a:p>
            <a:pPr marL="469265" indent="-456565">
              <a:lnSpc>
                <a:spcPts val="2730"/>
              </a:lnSpc>
              <a:spcBef>
                <a:spcPts val="545"/>
              </a:spcBef>
              <a:buClr>
                <a:srgbClr val="8A1515"/>
              </a:buClr>
              <a:buAutoNum type="arabicPeriod" startAt="3"/>
              <a:tabLst>
                <a:tab pos="469265" algn="l"/>
                <a:tab pos="469900" algn="l"/>
              </a:tabLst>
            </a:pPr>
            <a:r>
              <a:rPr sz="2300" b="1" dirty="0">
                <a:latin typeface="Calibri"/>
                <a:cs typeface="Calibri"/>
              </a:rPr>
              <a:t>Reinforcement</a:t>
            </a:r>
            <a:r>
              <a:rPr sz="2300" b="1" spc="-45" dirty="0">
                <a:latin typeface="Calibri"/>
                <a:cs typeface="Calibri"/>
              </a:rPr>
              <a:t> </a:t>
            </a:r>
            <a:r>
              <a:rPr sz="2300" b="1" dirty="0">
                <a:latin typeface="Calibri"/>
                <a:cs typeface="Calibri"/>
              </a:rPr>
              <a:t>Learning</a:t>
            </a:r>
            <a:r>
              <a:rPr sz="2300" b="1" spc="-35" dirty="0">
                <a:latin typeface="Calibri"/>
                <a:cs typeface="Calibri"/>
              </a:rPr>
              <a:t> </a:t>
            </a:r>
            <a:r>
              <a:rPr sz="2300" b="1" dirty="0">
                <a:latin typeface="Calibri"/>
                <a:cs typeface="Calibri"/>
              </a:rPr>
              <a:t>from</a:t>
            </a:r>
            <a:r>
              <a:rPr sz="2300" b="1" spc="-30" dirty="0">
                <a:latin typeface="Calibri"/>
                <a:cs typeface="Calibri"/>
              </a:rPr>
              <a:t> </a:t>
            </a:r>
            <a:r>
              <a:rPr sz="2300" b="1" dirty="0">
                <a:latin typeface="Calibri"/>
                <a:cs typeface="Calibri"/>
              </a:rPr>
              <a:t>Human</a:t>
            </a:r>
            <a:r>
              <a:rPr sz="2300" b="1" spc="-40" dirty="0">
                <a:latin typeface="Calibri"/>
                <a:cs typeface="Calibri"/>
              </a:rPr>
              <a:t> </a:t>
            </a:r>
            <a:r>
              <a:rPr sz="2300" b="1" dirty="0">
                <a:latin typeface="Calibri"/>
                <a:cs typeface="Calibri"/>
              </a:rPr>
              <a:t>Feedback</a:t>
            </a:r>
            <a:r>
              <a:rPr sz="2300" b="1" spc="-35" dirty="0">
                <a:latin typeface="Calibri"/>
                <a:cs typeface="Calibri"/>
              </a:rPr>
              <a:t> </a:t>
            </a:r>
            <a:r>
              <a:rPr sz="2300" b="1" spc="-10" dirty="0">
                <a:latin typeface="Calibri"/>
                <a:cs typeface="Calibri"/>
              </a:rPr>
              <a:t>(RLHF)</a:t>
            </a:r>
            <a:endParaRPr sz="2300">
              <a:latin typeface="Calibri"/>
              <a:cs typeface="Calibri"/>
            </a:endParaRPr>
          </a:p>
          <a:p>
            <a:pPr marL="927100">
              <a:lnSpc>
                <a:spcPts val="2730"/>
              </a:lnSpc>
              <a:tabLst>
                <a:tab pos="1205865" algn="l"/>
              </a:tabLst>
            </a:pPr>
            <a:r>
              <a:rPr sz="2300" b="1" spc="-50" dirty="0">
                <a:solidFill>
                  <a:srgbClr val="00AE50"/>
                </a:solidFill>
                <a:latin typeface="Calibri"/>
                <a:cs typeface="Calibri"/>
              </a:rPr>
              <a:t>+</a:t>
            </a:r>
            <a:r>
              <a:rPr sz="2300" b="1" dirty="0">
                <a:solidFill>
                  <a:srgbClr val="00AE50"/>
                </a:solidFill>
                <a:latin typeface="Calibri"/>
                <a:cs typeface="Calibri"/>
              </a:rPr>
              <a:t>	</a:t>
            </a:r>
            <a:r>
              <a:rPr sz="2300" dirty="0">
                <a:solidFill>
                  <a:srgbClr val="00AE50"/>
                </a:solidFill>
                <a:latin typeface="Calibri"/>
                <a:cs typeface="Calibri"/>
              </a:rPr>
              <a:t>Directly</a:t>
            </a:r>
            <a:r>
              <a:rPr sz="2300" spc="-100" dirty="0">
                <a:solidFill>
                  <a:srgbClr val="00AE50"/>
                </a:solidFill>
                <a:latin typeface="Calibri"/>
                <a:cs typeface="Calibri"/>
              </a:rPr>
              <a:t> </a:t>
            </a:r>
            <a:r>
              <a:rPr sz="2300" dirty="0">
                <a:solidFill>
                  <a:srgbClr val="00AE50"/>
                </a:solidFill>
                <a:latin typeface="Calibri"/>
                <a:cs typeface="Calibri"/>
              </a:rPr>
              <a:t>model</a:t>
            </a:r>
            <a:r>
              <a:rPr sz="2300" spc="-50" dirty="0">
                <a:solidFill>
                  <a:srgbClr val="00AE50"/>
                </a:solidFill>
                <a:latin typeface="Calibri"/>
                <a:cs typeface="Calibri"/>
              </a:rPr>
              <a:t> </a:t>
            </a:r>
            <a:r>
              <a:rPr sz="2300" spc="-10" dirty="0">
                <a:solidFill>
                  <a:srgbClr val="00AE50"/>
                </a:solidFill>
                <a:latin typeface="Calibri"/>
                <a:cs typeface="Calibri"/>
              </a:rPr>
              <a:t>preferences</a:t>
            </a:r>
            <a:r>
              <a:rPr sz="2300" spc="-70" dirty="0">
                <a:solidFill>
                  <a:srgbClr val="00AE50"/>
                </a:solidFill>
                <a:latin typeface="Calibri"/>
                <a:cs typeface="Calibri"/>
              </a:rPr>
              <a:t> </a:t>
            </a:r>
            <a:r>
              <a:rPr sz="2300" spc="-10" dirty="0">
                <a:solidFill>
                  <a:srgbClr val="00AE50"/>
                </a:solidFill>
                <a:latin typeface="Calibri"/>
                <a:cs typeface="Calibri"/>
              </a:rPr>
              <a:t>(cf.</a:t>
            </a:r>
            <a:r>
              <a:rPr sz="2300" spc="-70" dirty="0">
                <a:solidFill>
                  <a:srgbClr val="00AE50"/>
                </a:solidFill>
                <a:latin typeface="Calibri"/>
                <a:cs typeface="Calibri"/>
              </a:rPr>
              <a:t> </a:t>
            </a:r>
            <a:r>
              <a:rPr sz="2300" dirty="0">
                <a:solidFill>
                  <a:srgbClr val="00AE50"/>
                </a:solidFill>
                <a:latin typeface="Calibri"/>
                <a:cs typeface="Calibri"/>
              </a:rPr>
              <a:t>language</a:t>
            </a:r>
            <a:r>
              <a:rPr sz="2300" spc="-45" dirty="0">
                <a:solidFill>
                  <a:srgbClr val="00AE50"/>
                </a:solidFill>
                <a:latin typeface="Calibri"/>
                <a:cs typeface="Calibri"/>
              </a:rPr>
              <a:t> </a:t>
            </a:r>
            <a:r>
              <a:rPr sz="2300" dirty="0">
                <a:solidFill>
                  <a:srgbClr val="00AE50"/>
                </a:solidFill>
                <a:latin typeface="Calibri"/>
                <a:cs typeface="Calibri"/>
              </a:rPr>
              <a:t>modeling),</a:t>
            </a:r>
            <a:r>
              <a:rPr sz="2300" spc="-50" dirty="0">
                <a:solidFill>
                  <a:srgbClr val="00AE50"/>
                </a:solidFill>
                <a:latin typeface="Calibri"/>
                <a:cs typeface="Calibri"/>
              </a:rPr>
              <a:t> </a:t>
            </a:r>
            <a:r>
              <a:rPr sz="2300" dirty="0">
                <a:solidFill>
                  <a:srgbClr val="00AE50"/>
                </a:solidFill>
                <a:latin typeface="Calibri"/>
                <a:cs typeface="Calibri"/>
              </a:rPr>
              <a:t>generalize</a:t>
            </a:r>
            <a:r>
              <a:rPr sz="2300" spc="-55" dirty="0">
                <a:solidFill>
                  <a:srgbClr val="00AE50"/>
                </a:solidFill>
                <a:latin typeface="Calibri"/>
                <a:cs typeface="Calibri"/>
              </a:rPr>
              <a:t> </a:t>
            </a:r>
            <a:r>
              <a:rPr sz="2300" dirty="0">
                <a:solidFill>
                  <a:srgbClr val="00AE50"/>
                </a:solidFill>
                <a:latin typeface="Calibri"/>
                <a:cs typeface="Calibri"/>
              </a:rPr>
              <a:t>beyond</a:t>
            </a:r>
            <a:r>
              <a:rPr sz="2300" spc="-50" dirty="0">
                <a:solidFill>
                  <a:srgbClr val="00AE50"/>
                </a:solidFill>
                <a:latin typeface="Calibri"/>
                <a:cs typeface="Calibri"/>
              </a:rPr>
              <a:t> </a:t>
            </a:r>
            <a:r>
              <a:rPr sz="2300" dirty="0">
                <a:solidFill>
                  <a:srgbClr val="00AE50"/>
                </a:solidFill>
                <a:latin typeface="Calibri"/>
                <a:cs typeface="Calibri"/>
              </a:rPr>
              <a:t>labeled</a:t>
            </a:r>
            <a:r>
              <a:rPr sz="2300" spc="-60" dirty="0">
                <a:solidFill>
                  <a:srgbClr val="00AE50"/>
                </a:solidFill>
                <a:latin typeface="Calibri"/>
                <a:cs typeface="Calibri"/>
              </a:rPr>
              <a:t> </a:t>
            </a:r>
            <a:r>
              <a:rPr sz="2300" spc="-20" dirty="0">
                <a:solidFill>
                  <a:srgbClr val="00AE50"/>
                </a:solidFill>
                <a:latin typeface="Calibri"/>
                <a:cs typeface="Calibri"/>
              </a:rPr>
              <a:t>data</a:t>
            </a:r>
            <a:endParaRPr sz="2300">
              <a:latin typeface="Calibri"/>
              <a:cs typeface="Calibri"/>
            </a:endParaRPr>
          </a:p>
          <a:p>
            <a:pPr marL="1205865" lvl="1" indent="-279400">
              <a:lnSpc>
                <a:spcPct val="100000"/>
              </a:lnSpc>
              <a:buChar char="–"/>
              <a:tabLst>
                <a:tab pos="1205865" algn="l"/>
                <a:tab pos="1206500" algn="l"/>
              </a:tabLst>
            </a:pPr>
            <a:r>
              <a:rPr sz="2300" dirty="0">
                <a:solidFill>
                  <a:srgbClr val="C00000"/>
                </a:solidFill>
                <a:latin typeface="Calibri"/>
                <a:cs typeface="Calibri"/>
              </a:rPr>
              <a:t>RL</a:t>
            </a:r>
            <a:r>
              <a:rPr sz="2300" spc="-20" dirty="0">
                <a:solidFill>
                  <a:srgbClr val="C00000"/>
                </a:solidFill>
                <a:latin typeface="Calibri"/>
                <a:cs typeface="Calibri"/>
              </a:rPr>
              <a:t> </a:t>
            </a:r>
            <a:r>
              <a:rPr sz="2300" dirty="0">
                <a:solidFill>
                  <a:srgbClr val="C00000"/>
                </a:solidFill>
                <a:latin typeface="Calibri"/>
                <a:cs typeface="Calibri"/>
              </a:rPr>
              <a:t>is</a:t>
            </a:r>
            <a:r>
              <a:rPr sz="2300" spc="-20" dirty="0">
                <a:solidFill>
                  <a:srgbClr val="C00000"/>
                </a:solidFill>
                <a:latin typeface="Calibri"/>
                <a:cs typeface="Calibri"/>
              </a:rPr>
              <a:t> </a:t>
            </a:r>
            <a:r>
              <a:rPr sz="2300" dirty="0">
                <a:solidFill>
                  <a:srgbClr val="C00000"/>
                </a:solidFill>
                <a:latin typeface="Calibri"/>
                <a:cs typeface="Calibri"/>
              </a:rPr>
              <a:t>very</a:t>
            </a:r>
            <a:r>
              <a:rPr sz="2300" spc="-40" dirty="0">
                <a:solidFill>
                  <a:srgbClr val="C00000"/>
                </a:solidFill>
                <a:latin typeface="Calibri"/>
                <a:cs typeface="Calibri"/>
              </a:rPr>
              <a:t> </a:t>
            </a:r>
            <a:r>
              <a:rPr sz="2300" dirty="0">
                <a:solidFill>
                  <a:srgbClr val="C00000"/>
                </a:solidFill>
                <a:latin typeface="Calibri"/>
                <a:cs typeface="Calibri"/>
              </a:rPr>
              <a:t>tricky</a:t>
            </a:r>
            <a:r>
              <a:rPr sz="2300" spc="-20" dirty="0">
                <a:solidFill>
                  <a:srgbClr val="C00000"/>
                </a:solidFill>
                <a:latin typeface="Calibri"/>
                <a:cs typeface="Calibri"/>
              </a:rPr>
              <a:t> </a:t>
            </a:r>
            <a:r>
              <a:rPr sz="2300" dirty="0">
                <a:solidFill>
                  <a:srgbClr val="C00000"/>
                </a:solidFill>
                <a:latin typeface="Calibri"/>
                <a:cs typeface="Calibri"/>
              </a:rPr>
              <a:t>to</a:t>
            </a:r>
            <a:r>
              <a:rPr sz="2300" spc="-10" dirty="0">
                <a:solidFill>
                  <a:srgbClr val="C00000"/>
                </a:solidFill>
                <a:latin typeface="Calibri"/>
                <a:cs typeface="Calibri"/>
              </a:rPr>
              <a:t> </a:t>
            </a:r>
            <a:r>
              <a:rPr sz="2300" dirty="0">
                <a:solidFill>
                  <a:srgbClr val="C00000"/>
                </a:solidFill>
                <a:latin typeface="Calibri"/>
                <a:cs typeface="Calibri"/>
              </a:rPr>
              <a:t>get</a:t>
            </a:r>
            <a:r>
              <a:rPr sz="2300" spc="15" dirty="0">
                <a:solidFill>
                  <a:srgbClr val="C00000"/>
                </a:solidFill>
                <a:latin typeface="Calibri"/>
                <a:cs typeface="Calibri"/>
              </a:rPr>
              <a:t> </a:t>
            </a:r>
            <a:r>
              <a:rPr sz="2300" spc="-20" dirty="0">
                <a:solidFill>
                  <a:srgbClr val="C00000"/>
                </a:solidFill>
                <a:latin typeface="Calibri"/>
                <a:cs typeface="Calibri"/>
              </a:rPr>
              <a:t>right</a:t>
            </a:r>
            <a:endParaRPr sz="2300">
              <a:latin typeface="Calibri"/>
              <a:cs typeface="Calibri"/>
            </a:endParaRPr>
          </a:p>
          <a:p>
            <a:pPr marL="1205865" lvl="1" indent="-279400">
              <a:lnSpc>
                <a:spcPct val="100000"/>
              </a:lnSpc>
              <a:buChar char="–"/>
              <a:tabLst>
                <a:tab pos="1205865" algn="l"/>
                <a:tab pos="1206500" algn="l"/>
              </a:tabLst>
            </a:pPr>
            <a:r>
              <a:rPr sz="2300" dirty="0">
                <a:solidFill>
                  <a:srgbClr val="C00000"/>
                </a:solidFill>
                <a:latin typeface="Calibri"/>
                <a:cs typeface="Calibri"/>
              </a:rPr>
              <a:t>Human</a:t>
            </a:r>
            <a:r>
              <a:rPr sz="2300" spc="-85" dirty="0">
                <a:solidFill>
                  <a:srgbClr val="C00000"/>
                </a:solidFill>
                <a:latin typeface="Calibri"/>
                <a:cs typeface="Calibri"/>
              </a:rPr>
              <a:t> </a:t>
            </a:r>
            <a:r>
              <a:rPr sz="2300" spc="-10" dirty="0">
                <a:solidFill>
                  <a:srgbClr val="C00000"/>
                </a:solidFill>
                <a:latin typeface="Calibri"/>
                <a:cs typeface="Calibri"/>
              </a:rPr>
              <a:t>preferences</a:t>
            </a:r>
            <a:r>
              <a:rPr sz="2300" spc="-45" dirty="0">
                <a:solidFill>
                  <a:srgbClr val="C00000"/>
                </a:solidFill>
                <a:latin typeface="Calibri"/>
                <a:cs typeface="Calibri"/>
              </a:rPr>
              <a:t> </a:t>
            </a:r>
            <a:r>
              <a:rPr sz="2300" dirty="0">
                <a:solidFill>
                  <a:srgbClr val="C00000"/>
                </a:solidFill>
                <a:latin typeface="Calibri"/>
                <a:cs typeface="Calibri"/>
              </a:rPr>
              <a:t>are</a:t>
            </a:r>
            <a:r>
              <a:rPr sz="2300" spc="-45" dirty="0">
                <a:solidFill>
                  <a:srgbClr val="C00000"/>
                </a:solidFill>
                <a:latin typeface="Calibri"/>
                <a:cs typeface="Calibri"/>
              </a:rPr>
              <a:t> </a:t>
            </a:r>
            <a:r>
              <a:rPr sz="2300" dirty="0">
                <a:solidFill>
                  <a:srgbClr val="C00000"/>
                </a:solidFill>
                <a:latin typeface="Calibri"/>
                <a:cs typeface="Calibri"/>
              </a:rPr>
              <a:t>fallible;</a:t>
            </a:r>
            <a:r>
              <a:rPr sz="2300" spc="-80" dirty="0">
                <a:solidFill>
                  <a:srgbClr val="C00000"/>
                </a:solidFill>
                <a:latin typeface="Calibri"/>
                <a:cs typeface="Calibri"/>
              </a:rPr>
              <a:t> </a:t>
            </a:r>
            <a:r>
              <a:rPr sz="2300" i="1" dirty="0">
                <a:solidFill>
                  <a:srgbClr val="C00000"/>
                </a:solidFill>
                <a:latin typeface="Calibri"/>
                <a:cs typeface="Calibri"/>
              </a:rPr>
              <a:t>models</a:t>
            </a:r>
            <a:r>
              <a:rPr sz="2300" i="1" spc="-80" dirty="0">
                <a:solidFill>
                  <a:srgbClr val="C00000"/>
                </a:solidFill>
                <a:latin typeface="Calibri"/>
                <a:cs typeface="Calibri"/>
              </a:rPr>
              <a:t> </a:t>
            </a:r>
            <a:r>
              <a:rPr sz="2300" dirty="0">
                <a:solidFill>
                  <a:srgbClr val="C00000"/>
                </a:solidFill>
                <a:latin typeface="Calibri"/>
                <a:cs typeface="Calibri"/>
              </a:rPr>
              <a:t>of</a:t>
            </a:r>
            <a:r>
              <a:rPr sz="2300" spc="-55" dirty="0">
                <a:solidFill>
                  <a:srgbClr val="C00000"/>
                </a:solidFill>
                <a:latin typeface="Calibri"/>
                <a:cs typeface="Calibri"/>
              </a:rPr>
              <a:t> </a:t>
            </a:r>
            <a:r>
              <a:rPr sz="2300" dirty="0">
                <a:solidFill>
                  <a:srgbClr val="C00000"/>
                </a:solidFill>
                <a:latin typeface="Calibri"/>
                <a:cs typeface="Calibri"/>
              </a:rPr>
              <a:t>human</a:t>
            </a:r>
            <a:r>
              <a:rPr sz="2300" spc="-45" dirty="0">
                <a:solidFill>
                  <a:srgbClr val="C00000"/>
                </a:solidFill>
                <a:latin typeface="Calibri"/>
                <a:cs typeface="Calibri"/>
              </a:rPr>
              <a:t> </a:t>
            </a:r>
            <a:r>
              <a:rPr sz="2300" spc="-10" dirty="0">
                <a:solidFill>
                  <a:srgbClr val="C00000"/>
                </a:solidFill>
                <a:latin typeface="Calibri"/>
                <a:cs typeface="Calibri"/>
              </a:rPr>
              <a:t>preferences</a:t>
            </a:r>
            <a:r>
              <a:rPr sz="2300" spc="-60" dirty="0">
                <a:solidFill>
                  <a:srgbClr val="C00000"/>
                </a:solidFill>
                <a:latin typeface="Calibri"/>
                <a:cs typeface="Calibri"/>
              </a:rPr>
              <a:t> </a:t>
            </a:r>
            <a:r>
              <a:rPr sz="2300" dirty="0">
                <a:solidFill>
                  <a:srgbClr val="C00000"/>
                </a:solidFill>
                <a:latin typeface="Calibri"/>
                <a:cs typeface="Calibri"/>
              </a:rPr>
              <a:t>even</a:t>
            </a:r>
            <a:r>
              <a:rPr sz="2300" spc="-50" dirty="0">
                <a:solidFill>
                  <a:srgbClr val="C00000"/>
                </a:solidFill>
                <a:latin typeface="Calibri"/>
                <a:cs typeface="Calibri"/>
              </a:rPr>
              <a:t> </a:t>
            </a:r>
            <a:r>
              <a:rPr sz="2300" dirty="0">
                <a:solidFill>
                  <a:srgbClr val="C00000"/>
                </a:solidFill>
                <a:latin typeface="Calibri"/>
                <a:cs typeface="Calibri"/>
              </a:rPr>
              <a:t>more</a:t>
            </a:r>
            <a:r>
              <a:rPr sz="2300" spc="-40" dirty="0">
                <a:solidFill>
                  <a:srgbClr val="C00000"/>
                </a:solidFill>
                <a:latin typeface="Calibri"/>
                <a:cs typeface="Calibri"/>
              </a:rPr>
              <a:t> </a:t>
            </a:r>
            <a:r>
              <a:rPr sz="2300" spc="-25" dirty="0">
                <a:solidFill>
                  <a:srgbClr val="C00000"/>
                </a:solidFill>
                <a:latin typeface="Calibri"/>
                <a:cs typeface="Calibri"/>
              </a:rPr>
              <a:t>so</a:t>
            </a:r>
            <a:endParaRPr sz="2300">
              <a:latin typeface="Calibri"/>
              <a:cs typeface="Calibri"/>
            </a:endParaRPr>
          </a:p>
          <a:p>
            <a:pPr marL="469265" indent="-456565">
              <a:lnSpc>
                <a:spcPct val="100000"/>
              </a:lnSpc>
              <a:spcBef>
                <a:spcPts val="600"/>
              </a:spcBef>
              <a:buClr>
                <a:srgbClr val="8A1515"/>
              </a:buClr>
              <a:buAutoNum type="arabicPeriod" startAt="4"/>
              <a:tabLst>
                <a:tab pos="469265" algn="l"/>
                <a:tab pos="469900" algn="l"/>
              </a:tabLst>
            </a:pPr>
            <a:r>
              <a:rPr sz="2300" b="1" dirty="0">
                <a:solidFill>
                  <a:srgbClr val="BDBDBD"/>
                </a:solidFill>
                <a:latin typeface="Calibri"/>
                <a:cs typeface="Calibri"/>
              </a:rPr>
              <a:t>What’s</a:t>
            </a:r>
            <a:r>
              <a:rPr sz="2300" b="1" spc="-80" dirty="0">
                <a:solidFill>
                  <a:srgbClr val="BDBDBD"/>
                </a:solidFill>
                <a:latin typeface="Calibri"/>
                <a:cs typeface="Calibri"/>
              </a:rPr>
              <a:t> </a:t>
            </a:r>
            <a:r>
              <a:rPr sz="2300" b="1" spc="-20" dirty="0">
                <a:solidFill>
                  <a:srgbClr val="BDBDBD"/>
                </a:solidFill>
                <a:latin typeface="Calibri"/>
                <a:cs typeface="Calibri"/>
              </a:rPr>
              <a:t>next?</a:t>
            </a:r>
            <a:endParaRPr sz="2300">
              <a:latin typeface="Calibri"/>
              <a:cs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73</a:t>
            </a:fld>
            <a:endParaRPr spc="-25" dirty="0"/>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dirty="0"/>
              <a:t>Lecture</a:t>
            </a:r>
            <a:r>
              <a:rPr spc="-70" dirty="0"/>
              <a:t> </a:t>
            </a:r>
            <a:r>
              <a:rPr dirty="0"/>
              <a:t>Plan:</a:t>
            </a:r>
            <a:r>
              <a:rPr spc="-50" dirty="0"/>
              <a:t> </a:t>
            </a:r>
            <a:r>
              <a:rPr dirty="0"/>
              <a:t>From</a:t>
            </a:r>
            <a:r>
              <a:rPr spc="-30" dirty="0"/>
              <a:t> </a:t>
            </a:r>
            <a:r>
              <a:rPr dirty="0"/>
              <a:t>Language</a:t>
            </a:r>
            <a:r>
              <a:rPr spc="-105" dirty="0"/>
              <a:t> </a:t>
            </a:r>
            <a:r>
              <a:rPr dirty="0"/>
              <a:t>Models</a:t>
            </a:r>
            <a:r>
              <a:rPr spc="-30" dirty="0"/>
              <a:t> </a:t>
            </a:r>
            <a:r>
              <a:rPr dirty="0"/>
              <a:t>to</a:t>
            </a:r>
            <a:r>
              <a:rPr spc="-15" dirty="0"/>
              <a:t> </a:t>
            </a:r>
            <a:r>
              <a:rPr spc="-10" dirty="0"/>
              <a:t>Assistants</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Language</a:t>
            </a:r>
            <a:r>
              <a:rPr b="0" spc="-25" dirty="0">
                <a:latin typeface="Calibri"/>
                <a:cs typeface="Calibri"/>
              </a:rPr>
              <a:t> </a:t>
            </a:r>
            <a:r>
              <a:rPr b="0" dirty="0">
                <a:latin typeface="Calibri"/>
                <a:cs typeface="Calibri"/>
              </a:rPr>
              <a:t>models</a:t>
            </a:r>
            <a:r>
              <a:rPr b="0" spc="-40" dirty="0">
                <a:latin typeface="Calibri"/>
                <a:cs typeface="Calibri"/>
              </a:rPr>
              <a:t> </a:t>
            </a:r>
            <a:r>
              <a:rPr b="0" dirty="0">
                <a:latin typeface="Calibri"/>
                <a:cs typeface="Calibri"/>
              </a:rPr>
              <a:t>as</a:t>
            </a:r>
            <a:r>
              <a:rPr b="0" spc="-40" dirty="0">
                <a:latin typeface="Calibri"/>
                <a:cs typeface="Calibri"/>
              </a:rPr>
              <a:t> </a:t>
            </a:r>
            <a:r>
              <a:rPr b="0" dirty="0">
                <a:latin typeface="Calibri"/>
                <a:cs typeface="Calibri"/>
              </a:rPr>
              <a:t>multitask</a:t>
            </a:r>
            <a:r>
              <a:rPr b="0" spc="15" dirty="0">
                <a:latin typeface="Calibri"/>
                <a:cs typeface="Calibri"/>
              </a:rPr>
              <a:t> </a:t>
            </a:r>
            <a:r>
              <a:rPr b="0" spc="-10" dirty="0">
                <a:latin typeface="Calibri"/>
                <a:cs typeface="Calibri"/>
              </a:rPr>
              <a:t>assistants?</a:t>
            </a:r>
          </a:p>
        </p:txBody>
      </p:sp>
      <p:sp>
        <p:nvSpPr>
          <p:cNvPr id="3" name="object 3"/>
          <p:cNvSpPr txBox="1"/>
          <p:nvPr/>
        </p:nvSpPr>
        <p:spPr>
          <a:xfrm>
            <a:off x="484733" y="1015179"/>
            <a:ext cx="9458325" cy="1757045"/>
          </a:xfrm>
          <a:prstGeom prst="rect">
            <a:avLst/>
          </a:prstGeom>
        </p:spPr>
        <p:txBody>
          <a:bodyPr vert="horz" wrap="square" lIns="0" tIns="135255" rIns="0" bIns="0" rtlCol="0">
            <a:spAutoFit/>
          </a:bodyPr>
          <a:lstStyle/>
          <a:p>
            <a:pPr marL="12700">
              <a:lnSpc>
                <a:spcPct val="100000"/>
              </a:lnSpc>
              <a:spcBef>
                <a:spcPts val="1065"/>
              </a:spcBef>
            </a:pPr>
            <a:r>
              <a:rPr sz="2300" dirty="0">
                <a:latin typeface="Calibri"/>
                <a:cs typeface="Calibri"/>
              </a:rPr>
              <a:t>We’ve</a:t>
            </a:r>
            <a:r>
              <a:rPr sz="2300" spc="-25" dirty="0">
                <a:latin typeface="Calibri"/>
                <a:cs typeface="Calibri"/>
              </a:rPr>
              <a:t> </a:t>
            </a:r>
            <a:r>
              <a:rPr sz="2300" dirty="0">
                <a:latin typeface="Calibri"/>
                <a:cs typeface="Calibri"/>
              </a:rPr>
              <a:t>finally</a:t>
            </a:r>
            <a:r>
              <a:rPr sz="2300" spc="-70" dirty="0">
                <a:latin typeface="Calibri"/>
                <a:cs typeface="Calibri"/>
              </a:rPr>
              <a:t> </a:t>
            </a:r>
            <a:r>
              <a:rPr sz="2300" dirty="0">
                <a:latin typeface="Calibri"/>
                <a:cs typeface="Calibri"/>
              </a:rPr>
              <a:t>(mostly)</a:t>
            </a:r>
            <a:r>
              <a:rPr sz="2300" spc="10" dirty="0">
                <a:latin typeface="Calibri"/>
                <a:cs typeface="Calibri"/>
              </a:rPr>
              <a:t> </a:t>
            </a:r>
            <a:r>
              <a:rPr sz="2300" dirty="0">
                <a:latin typeface="Calibri"/>
                <a:cs typeface="Calibri"/>
              </a:rPr>
              <a:t>answered</a:t>
            </a:r>
            <a:r>
              <a:rPr sz="2300" spc="-10" dirty="0">
                <a:latin typeface="Calibri"/>
                <a:cs typeface="Calibri"/>
              </a:rPr>
              <a:t> </a:t>
            </a:r>
            <a:r>
              <a:rPr sz="2300" dirty="0">
                <a:latin typeface="Calibri"/>
                <a:cs typeface="Calibri"/>
              </a:rPr>
              <a:t>how</a:t>
            </a:r>
            <a:r>
              <a:rPr sz="2300" spc="-20" dirty="0">
                <a:latin typeface="Calibri"/>
                <a:cs typeface="Calibri"/>
              </a:rPr>
              <a:t> </a:t>
            </a:r>
            <a:r>
              <a:rPr sz="2300" dirty="0">
                <a:latin typeface="Calibri"/>
                <a:cs typeface="Calibri"/>
              </a:rPr>
              <a:t>we</a:t>
            </a:r>
            <a:r>
              <a:rPr sz="2300" spc="-5" dirty="0">
                <a:latin typeface="Calibri"/>
                <a:cs typeface="Calibri"/>
              </a:rPr>
              <a:t> </a:t>
            </a:r>
            <a:r>
              <a:rPr sz="2300" dirty="0">
                <a:latin typeface="Calibri"/>
                <a:cs typeface="Calibri"/>
              </a:rPr>
              <a:t>get from</a:t>
            </a:r>
            <a:r>
              <a:rPr sz="2300" spc="-20" dirty="0">
                <a:latin typeface="Calibri"/>
                <a:cs typeface="Calibri"/>
              </a:rPr>
              <a:t> this</a:t>
            </a:r>
            <a:endParaRPr sz="2300">
              <a:latin typeface="Calibri"/>
              <a:cs typeface="Calibri"/>
            </a:endParaRPr>
          </a:p>
          <a:p>
            <a:pPr marL="1950720">
              <a:lnSpc>
                <a:spcPct val="100000"/>
              </a:lnSpc>
              <a:spcBef>
                <a:spcPts val="1350"/>
              </a:spcBef>
              <a:tabLst>
                <a:tab pos="9444990" algn="l"/>
              </a:tabLst>
            </a:pPr>
            <a:r>
              <a:rPr sz="3200" i="1" dirty="0">
                <a:latin typeface="Calibri"/>
                <a:cs typeface="Calibri"/>
              </a:rPr>
              <a:t>Stanford University is located in </a:t>
            </a:r>
            <a:r>
              <a:rPr sz="3200" i="1" u="sng" dirty="0">
                <a:uFill>
                  <a:solidFill>
                    <a:srgbClr val="000000"/>
                  </a:solidFill>
                </a:uFill>
                <a:latin typeface="Calibri"/>
                <a:cs typeface="Calibri"/>
              </a:rPr>
              <a:t>	</a:t>
            </a:r>
            <a:endParaRPr sz="3200">
              <a:latin typeface="Calibri"/>
              <a:cs typeface="Calibri"/>
            </a:endParaRPr>
          </a:p>
          <a:p>
            <a:pPr marL="12700">
              <a:lnSpc>
                <a:spcPct val="100000"/>
              </a:lnSpc>
              <a:spcBef>
                <a:spcPts val="1955"/>
              </a:spcBef>
            </a:pPr>
            <a:r>
              <a:rPr sz="2300" dirty="0">
                <a:latin typeface="Calibri"/>
                <a:cs typeface="Calibri"/>
              </a:rPr>
              <a:t>to </a:t>
            </a:r>
            <a:r>
              <a:rPr sz="2300" i="1" spc="-20" dirty="0">
                <a:latin typeface="Calibri"/>
                <a:cs typeface="Calibri"/>
              </a:rPr>
              <a:t>this</a:t>
            </a:r>
            <a:endParaRPr sz="2300">
              <a:latin typeface="Calibri"/>
              <a:cs typeface="Calibri"/>
            </a:endParaRPr>
          </a:p>
        </p:txBody>
      </p:sp>
      <p:pic>
        <p:nvPicPr>
          <p:cNvPr id="4" name="object 4"/>
          <p:cNvPicPr/>
          <p:nvPr/>
        </p:nvPicPr>
        <p:blipFill>
          <a:blip r:embed="rId3" cstate="print"/>
          <a:stretch>
            <a:fillRect/>
          </a:stretch>
        </p:blipFill>
        <p:spPr>
          <a:xfrm>
            <a:off x="2970276" y="2795016"/>
            <a:ext cx="6248400" cy="3736848"/>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74</a:t>
            </a:fld>
            <a:endParaRPr spc="-25"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84733" y="1137665"/>
            <a:ext cx="11071225" cy="4808220"/>
          </a:xfrm>
          <a:prstGeom prst="rect">
            <a:avLst/>
          </a:prstGeom>
        </p:spPr>
        <p:txBody>
          <a:bodyPr vert="horz" wrap="square" lIns="0" tIns="13335" rIns="0" bIns="0" rtlCol="0">
            <a:spAutoFit/>
          </a:bodyPr>
          <a:lstStyle/>
          <a:p>
            <a:pPr marL="469265" indent="-456565">
              <a:lnSpc>
                <a:spcPct val="100000"/>
              </a:lnSpc>
              <a:spcBef>
                <a:spcPts val="105"/>
              </a:spcBef>
              <a:buClr>
                <a:srgbClr val="8A1515"/>
              </a:buClr>
              <a:buAutoNum type="arabicPeriod"/>
              <a:tabLst>
                <a:tab pos="469265" algn="l"/>
                <a:tab pos="469900" algn="l"/>
              </a:tabLst>
            </a:pPr>
            <a:r>
              <a:rPr sz="2300" b="1" spc="-20" dirty="0">
                <a:latin typeface="Calibri"/>
                <a:cs typeface="Calibri"/>
              </a:rPr>
              <a:t>Zero-</a:t>
            </a:r>
            <a:r>
              <a:rPr sz="2300" b="1" dirty="0">
                <a:latin typeface="Calibri"/>
                <a:cs typeface="Calibri"/>
              </a:rPr>
              <a:t>Shot</a:t>
            </a:r>
            <a:r>
              <a:rPr sz="2300" b="1" spc="-20" dirty="0">
                <a:latin typeface="Calibri"/>
                <a:cs typeface="Calibri"/>
              </a:rPr>
              <a:t> </a:t>
            </a:r>
            <a:r>
              <a:rPr sz="2300" b="1" dirty="0">
                <a:latin typeface="Calibri"/>
                <a:cs typeface="Calibri"/>
              </a:rPr>
              <a:t>(ZS)</a:t>
            </a:r>
            <a:r>
              <a:rPr sz="2300" b="1" spc="-15" dirty="0">
                <a:latin typeface="Calibri"/>
                <a:cs typeface="Calibri"/>
              </a:rPr>
              <a:t> </a:t>
            </a:r>
            <a:r>
              <a:rPr sz="2300" b="1" dirty="0">
                <a:latin typeface="Calibri"/>
                <a:cs typeface="Calibri"/>
              </a:rPr>
              <a:t>and</a:t>
            </a:r>
            <a:r>
              <a:rPr sz="2300" b="1" spc="15" dirty="0">
                <a:latin typeface="Calibri"/>
                <a:cs typeface="Calibri"/>
              </a:rPr>
              <a:t> </a:t>
            </a:r>
            <a:r>
              <a:rPr sz="2300" b="1" dirty="0">
                <a:latin typeface="Calibri"/>
                <a:cs typeface="Calibri"/>
              </a:rPr>
              <a:t>Few-Shot</a:t>
            </a:r>
            <a:r>
              <a:rPr sz="2300" b="1" spc="-25" dirty="0">
                <a:latin typeface="Calibri"/>
                <a:cs typeface="Calibri"/>
              </a:rPr>
              <a:t> </a:t>
            </a:r>
            <a:r>
              <a:rPr sz="2300" b="1" dirty="0">
                <a:latin typeface="Calibri"/>
                <a:cs typeface="Calibri"/>
              </a:rPr>
              <a:t>(FS)</a:t>
            </a:r>
            <a:r>
              <a:rPr sz="2300" b="1" spc="-40" dirty="0">
                <a:latin typeface="Calibri"/>
                <a:cs typeface="Calibri"/>
              </a:rPr>
              <a:t> </a:t>
            </a:r>
            <a:r>
              <a:rPr sz="2300" b="1" spc="-20" dirty="0">
                <a:latin typeface="Calibri"/>
                <a:cs typeface="Calibri"/>
              </a:rPr>
              <a:t>In-</a:t>
            </a:r>
            <a:r>
              <a:rPr sz="2300" b="1" dirty="0">
                <a:latin typeface="Calibri"/>
                <a:cs typeface="Calibri"/>
              </a:rPr>
              <a:t>Context</a:t>
            </a:r>
            <a:r>
              <a:rPr sz="2300" b="1" spc="5" dirty="0">
                <a:latin typeface="Calibri"/>
                <a:cs typeface="Calibri"/>
              </a:rPr>
              <a:t> </a:t>
            </a:r>
            <a:r>
              <a:rPr sz="2300" b="1" spc="-10" dirty="0">
                <a:latin typeface="Calibri"/>
                <a:cs typeface="Calibri"/>
              </a:rPr>
              <a:t>Learning</a:t>
            </a:r>
            <a:endParaRPr sz="2300">
              <a:latin typeface="Calibri"/>
              <a:cs typeface="Calibri"/>
            </a:endParaRPr>
          </a:p>
          <a:p>
            <a:pPr marL="927100">
              <a:lnSpc>
                <a:spcPct val="100000"/>
              </a:lnSpc>
              <a:tabLst>
                <a:tab pos="1205865" algn="l"/>
              </a:tabLst>
            </a:pPr>
            <a:r>
              <a:rPr sz="2300" b="1" spc="-50" dirty="0">
                <a:solidFill>
                  <a:srgbClr val="00AE50"/>
                </a:solidFill>
                <a:latin typeface="Calibri"/>
                <a:cs typeface="Calibri"/>
              </a:rPr>
              <a:t>+</a:t>
            </a:r>
            <a:r>
              <a:rPr sz="2300" b="1" dirty="0">
                <a:solidFill>
                  <a:srgbClr val="00AE50"/>
                </a:solidFill>
                <a:latin typeface="Calibri"/>
                <a:cs typeface="Calibri"/>
              </a:rPr>
              <a:t>	</a:t>
            </a:r>
            <a:r>
              <a:rPr sz="2300" dirty="0">
                <a:solidFill>
                  <a:srgbClr val="00AE50"/>
                </a:solidFill>
                <a:latin typeface="Calibri"/>
                <a:cs typeface="Calibri"/>
              </a:rPr>
              <a:t>No</a:t>
            </a:r>
            <a:r>
              <a:rPr sz="2300" spc="-65" dirty="0">
                <a:solidFill>
                  <a:srgbClr val="00AE50"/>
                </a:solidFill>
                <a:latin typeface="Calibri"/>
                <a:cs typeface="Calibri"/>
              </a:rPr>
              <a:t> </a:t>
            </a:r>
            <a:r>
              <a:rPr sz="2300" dirty="0">
                <a:solidFill>
                  <a:srgbClr val="00AE50"/>
                </a:solidFill>
                <a:latin typeface="Calibri"/>
                <a:cs typeface="Calibri"/>
              </a:rPr>
              <a:t>finetuning</a:t>
            </a:r>
            <a:r>
              <a:rPr sz="2300" spc="-15" dirty="0">
                <a:solidFill>
                  <a:srgbClr val="00AE50"/>
                </a:solidFill>
                <a:latin typeface="Calibri"/>
                <a:cs typeface="Calibri"/>
              </a:rPr>
              <a:t> </a:t>
            </a:r>
            <a:r>
              <a:rPr sz="2300" dirty="0">
                <a:solidFill>
                  <a:srgbClr val="00AE50"/>
                </a:solidFill>
                <a:latin typeface="Calibri"/>
                <a:cs typeface="Calibri"/>
              </a:rPr>
              <a:t>needed,</a:t>
            </a:r>
            <a:r>
              <a:rPr sz="2300" spc="-30" dirty="0">
                <a:solidFill>
                  <a:srgbClr val="00AE50"/>
                </a:solidFill>
                <a:latin typeface="Calibri"/>
                <a:cs typeface="Calibri"/>
              </a:rPr>
              <a:t> </a:t>
            </a:r>
            <a:r>
              <a:rPr sz="2300" dirty="0">
                <a:solidFill>
                  <a:srgbClr val="00AE50"/>
                </a:solidFill>
                <a:latin typeface="Calibri"/>
                <a:cs typeface="Calibri"/>
              </a:rPr>
              <a:t>prompt</a:t>
            </a:r>
            <a:r>
              <a:rPr sz="2300" spc="-25" dirty="0">
                <a:solidFill>
                  <a:srgbClr val="00AE50"/>
                </a:solidFill>
                <a:latin typeface="Calibri"/>
                <a:cs typeface="Calibri"/>
              </a:rPr>
              <a:t> </a:t>
            </a:r>
            <a:r>
              <a:rPr sz="2300" dirty="0">
                <a:solidFill>
                  <a:srgbClr val="00AE50"/>
                </a:solidFill>
                <a:latin typeface="Calibri"/>
                <a:cs typeface="Calibri"/>
              </a:rPr>
              <a:t>engineering</a:t>
            </a:r>
            <a:r>
              <a:rPr sz="2300" spc="-25" dirty="0">
                <a:solidFill>
                  <a:srgbClr val="00AE50"/>
                </a:solidFill>
                <a:latin typeface="Calibri"/>
                <a:cs typeface="Calibri"/>
              </a:rPr>
              <a:t> </a:t>
            </a:r>
            <a:r>
              <a:rPr sz="2300" dirty="0">
                <a:solidFill>
                  <a:srgbClr val="00AE50"/>
                </a:solidFill>
                <a:latin typeface="Calibri"/>
                <a:cs typeface="Calibri"/>
              </a:rPr>
              <a:t>(e.g.</a:t>
            </a:r>
            <a:r>
              <a:rPr sz="2300" spc="5" dirty="0">
                <a:solidFill>
                  <a:srgbClr val="00AE50"/>
                </a:solidFill>
                <a:latin typeface="Calibri"/>
                <a:cs typeface="Calibri"/>
              </a:rPr>
              <a:t> </a:t>
            </a:r>
            <a:r>
              <a:rPr sz="2300" dirty="0">
                <a:solidFill>
                  <a:srgbClr val="00AE50"/>
                </a:solidFill>
                <a:latin typeface="Calibri"/>
                <a:cs typeface="Calibri"/>
              </a:rPr>
              <a:t>CoT)</a:t>
            </a:r>
            <a:r>
              <a:rPr sz="2300" spc="-25" dirty="0">
                <a:solidFill>
                  <a:srgbClr val="00AE50"/>
                </a:solidFill>
                <a:latin typeface="Calibri"/>
                <a:cs typeface="Calibri"/>
              </a:rPr>
              <a:t> </a:t>
            </a:r>
            <a:r>
              <a:rPr sz="2300" dirty="0">
                <a:solidFill>
                  <a:srgbClr val="00AE50"/>
                </a:solidFill>
                <a:latin typeface="Calibri"/>
                <a:cs typeface="Calibri"/>
              </a:rPr>
              <a:t>can</a:t>
            </a:r>
            <a:r>
              <a:rPr sz="2300" spc="-30" dirty="0">
                <a:solidFill>
                  <a:srgbClr val="00AE50"/>
                </a:solidFill>
                <a:latin typeface="Calibri"/>
                <a:cs typeface="Calibri"/>
              </a:rPr>
              <a:t> </a:t>
            </a:r>
            <a:r>
              <a:rPr sz="2300" dirty="0">
                <a:solidFill>
                  <a:srgbClr val="00AE50"/>
                </a:solidFill>
                <a:latin typeface="Calibri"/>
                <a:cs typeface="Calibri"/>
              </a:rPr>
              <a:t>improve</a:t>
            </a:r>
            <a:r>
              <a:rPr sz="2300" spc="-25" dirty="0">
                <a:solidFill>
                  <a:srgbClr val="00AE50"/>
                </a:solidFill>
                <a:latin typeface="Calibri"/>
                <a:cs typeface="Calibri"/>
              </a:rPr>
              <a:t> </a:t>
            </a:r>
            <a:r>
              <a:rPr sz="2300" spc="-10" dirty="0">
                <a:solidFill>
                  <a:srgbClr val="00AE50"/>
                </a:solidFill>
                <a:latin typeface="Calibri"/>
                <a:cs typeface="Calibri"/>
              </a:rPr>
              <a:t>performance</a:t>
            </a:r>
            <a:endParaRPr sz="2300">
              <a:latin typeface="Calibri"/>
              <a:cs typeface="Calibri"/>
            </a:endParaRPr>
          </a:p>
          <a:p>
            <a:pPr marL="1205865" lvl="1" indent="-279400">
              <a:lnSpc>
                <a:spcPct val="100000"/>
              </a:lnSpc>
              <a:buChar char="–"/>
              <a:tabLst>
                <a:tab pos="1205865" algn="l"/>
                <a:tab pos="1206500" algn="l"/>
              </a:tabLst>
            </a:pPr>
            <a:r>
              <a:rPr sz="2300" dirty="0">
                <a:solidFill>
                  <a:srgbClr val="C00000"/>
                </a:solidFill>
                <a:latin typeface="Calibri"/>
                <a:cs typeface="Calibri"/>
              </a:rPr>
              <a:t>Limits</a:t>
            </a:r>
            <a:r>
              <a:rPr sz="2300" spc="-45" dirty="0">
                <a:solidFill>
                  <a:srgbClr val="C00000"/>
                </a:solidFill>
                <a:latin typeface="Calibri"/>
                <a:cs typeface="Calibri"/>
              </a:rPr>
              <a:t> </a:t>
            </a:r>
            <a:r>
              <a:rPr sz="2300" dirty="0">
                <a:solidFill>
                  <a:srgbClr val="C00000"/>
                </a:solidFill>
                <a:latin typeface="Calibri"/>
                <a:cs typeface="Calibri"/>
              </a:rPr>
              <a:t>to</a:t>
            </a:r>
            <a:r>
              <a:rPr sz="2300" spc="-5" dirty="0">
                <a:solidFill>
                  <a:srgbClr val="C00000"/>
                </a:solidFill>
                <a:latin typeface="Calibri"/>
                <a:cs typeface="Calibri"/>
              </a:rPr>
              <a:t> </a:t>
            </a:r>
            <a:r>
              <a:rPr sz="2300" dirty="0">
                <a:solidFill>
                  <a:srgbClr val="C00000"/>
                </a:solidFill>
                <a:latin typeface="Calibri"/>
                <a:cs typeface="Calibri"/>
              </a:rPr>
              <a:t>what</a:t>
            </a:r>
            <a:r>
              <a:rPr sz="2300" spc="-5" dirty="0">
                <a:solidFill>
                  <a:srgbClr val="C00000"/>
                </a:solidFill>
                <a:latin typeface="Calibri"/>
                <a:cs typeface="Calibri"/>
              </a:rPr>
              <a:t> </a:t>
            </a:r>
            <a:r>
              <a:rPr sz="2300" dirty="0">
                <a:solidFill>
                  <a:srgbClr val="C00000"/>
                </a:solidFill>
                <a:latin typeface="Calibri"/>
                <a:cs typeface="Calibri"/>
              </a:rPr>
              <a:t>you can</a:t>
            </a:r>
            <a:r>
              <a:rPr sz="2300" spc="-25" dirty="0">
                <a:solidFill>
                  <a:srgbClr val="C00000"/>
                </a:solidFill>
                <a:latin typeface="Calibri"/>
                <a:cs typeface="Calibri"/>
              </a:rPr>
              <a:t> </a:t>
            </a:r>
            <a:r>
              <a:rPr sz="2300" dirty="0">
                <a:solidFill>
                  <a:srgbClr val="C00000"/>
                </a:solidFill>
                <a:latin typeface="Calibri"/>
                <a:cs typeface="Calibri"/>
              </a:rPr>
              <a:t>fit</a:t>
            </a:r>
            <a:r>
              <a:rPr sz="2300" spc="-10" dirty="0">
                <a:solidFill>
                  <a:srgbClr val="C00000"/>
                </a:solidFill>
                <a:latin typeface="Calibri"/>
                <a:cs typeface="Calibri"/>
              </a:rPr>
              <a:t> </a:t>
            </a:r>
            <a:r>
              <a:rPr sz="2300" dirty="0">
                <a:solidFill>
                  <a:srgbClr val="C00000"/>
                </a:solidFill>
                <a:latin typeface="Calibri"/>
                <a:cs typeface="Calibri"/>
              </a:rPr>
              <a:t>in</a:t>
            </a:r>
            <a:r>
              <a:rPr sz="2300" spc="-5" dirty="0">
                <a:solidFill>
                  <a:srgbClr val="C00000"/>
                </a:solidFill>
                <a:latin typeface="Calibri"/>
                <a:cs typeface="Calibri"/>
              </a:rPr>
              <a:t> </a:t>
            </a:r>
            <a:r>
              <a:rPr sz="2300" spc="-10" dirty="0">
                <a:solidFill>
                  <a:srgbClr val="C00000"/>
                </a:solidFill>
                <a:latin typeface="Calibri"/>
                <a:cs typeface="Calibri"/>
              </a:rPr>
              <a:t>context</a:t>
            </a:r>
            <a:endParaRPr sz="2300">
              <a:latin typeface="Calibri"/>
              <a:cs typeface="Calibri"/>
            </a:endParaRPr>
          </a:p>
          <a:p>
            <a:pPr marL="1205865" lvl="1" indent="-279400">
              <a:lnSpc>
                <a:spcPct val="100000"/>
              </a:lnSpc>
              <a:buChar char="–"/>
              <a:tabLst>
                <a:tab pos="1205865" algn="l"/>
                <a:tab pos="1206500" algn="l"/>
              </a:tabLst>
            </a:pPr>
            <a:r>
              <a:rPr sz="2300" dirty="0">
                <a:solidFill>
                  <a:srgbClr val="C00000"/>
                </a:solidFill>
                <a:latin typeface="Calibri"/>
                <a:cs typeface="Calibri"/>
              </a:rPr>
              <a:t>Complex</a:t>
            </a:r>
            <a:r>
              <a:rPr sz="2300" spc="-25" dirty="0">
                <a:solidFill>
                  <a:srgbClr val="C00000"/>
                </a:solidFill>
                <a:latin typeface="Calibri"/>
                <a:cs typeface="Calibri"/>
              </a:rPr>
              <a:t> </a:t>
            </a:r>
            <a:r>
              <a:rPr sz="2300" dirty="0">
                <a:solidFill>
                  <a:srgbClr val="C00000"/>
                </a:solidFill>
                <a:latin typeface="Calibri"/>
                <a:cs typeface="Calibri"/>
              </a:rPr>
              <a:t>tasks will</a:t>
            </a:r>
            <a:r>
              <a:rPr sz="2300" spc="-30" dirty="0">
                <a:solidFill>
                  <a:srgbClr val="C00000"/>
                </a:solidFill>
                <a:latin typeface="Calibri"/>
                <a:cs typeface="Calibri"/>
              </a:rPr>
              <a:t> </a:t>
            </a:r>
            <a:r>
              <a:rPr sz="2300" dirty="0">
                <a:solidFill>
                  <a:srgbClr val="C00000"/>
                </a:solidFill>
                <a:latin typeface="Calibri"/>
                <a:cs typeface="Calibri"/>
              </a:rPr>
              <a:t>probably</a:t>
            </a:r>
            <a:r>
              <a:rPr sz="2300" spc="-35" dirty="0">
                <a:solidFill>
                  <a:srgbClr val="C00000"/>
                </a:solidFill>
                <a:latin typeface="Calibri"/>
                <a:cs typeface="Calibri"/>
              </a:rPr>
              <a:t> </a:t>
            </a:r>
            <a:r>
              <a:rPr sz="2300" dirty="0">
                <a:solidFill>
                  <a:srgbClr val="C00000"/>
                </a:solidFill>
                <a:latin typeface="Calibri"/>
                <a:cs typeface="Calibri"/>
              </a:rPr>
              <a:t>need</a:t>
            </a:r>
            <a:r>
              <a:rPr sz="2300" spc="-20" dirty="0">
                <a:solidFill>
                  <a:srgbClr val="C00000"/>
                </a:solidFill>
                <a:latin typeface="Calibri"/>
                <a:cs typeface="Calibri"/>
              </a:rPr>
              <a:t> </a:t>
            </a:r>
            <a:r>
              <a:rPr sz="2300" dirty="0">
                <a:solidFill>
                  <a:srgbClr val="C00000"/>
                </a:solidFill>
                <a:latin typeface="Calibri"/>
                <a:cs typeface="Calibri"/>
              </a:rPr>
              <a:t>gradient</a:t>
            </a:r>
            <a:r>
              <a:rPr sz="2300" spc="-20" dirty="0">
                <a:solidFill>
                  <a:srgbClr val="C00000"/>
                </a:solidFill>
                <a:latin typeface="Calibri"/>
                <a:cs typeface="Calibri"/>
              </a:rPr>
              <a:t> </a:t>
            </a:r>
            <a:r>
              <a:rPr sz="2300" spc="-10" dirty="0">
                <a:solidFill>
                  <a:srgbClr val="C00000"/>
                </a:solidFill>
                <a:latin typeface="Calibri"/>
                <a:cs typeface="Calibri"/>
              </a:rPr>
              <a:t>steps</a:t>
            </a:r>
            <a:endParaRPr sz="2300">
              <a:latin typeface="Calibri"/>
              <a:cs typeface="Calibri"/>
            </a:endParaRPr>
          </a:p>
          <a:p>
            <a:pPr marL="469265" indent="-456565">
              <a:lnSpc>
                <a:spcPct val="100000"/>
              </a:lnSpc>
              <a:spcBef>
                <a:spcPts val="550"/>
              </a:spcBef>
              <a:buClr>
                <a:srgbClr val="8A1515"/>
              </a:buClr>
              <a:buAutoNum type="arabicPeriod" startAt="2"/>
              <a:tabLst>
                <a:tab pos="469265" algn="l"/>
                <a:tab pos="469900" algn="l"/>
              </a:tabLst>
            </a:pPr>
            <a:r>
              <a:rPr sz="2300" b="1" dirty="0">
                <a:latin typeface="Calibri"/>
                <a:cs typeface="Calibri"/>
              </a:rPr>
              <a:t>Instruction</a:t>
            </a:r>
            <a:r>
              <a:rPr sz="2300" b="1" spc="-70" dirty="0">
                <a:latin typeface="Calibri"/>
                <a:cs typeface="Calibri"/>
              </a:rPr>
              <a:t> </a:t>
            </a:r>
            <a:r>
              <a:rPr sz="2300" b="1" spc="-10" dirty="0">
                <a:latin typeface="Calibri"/>
                <a:cs typeface="Calibri"/>
              </a:rPr>
              <a:t>finetuning</a:t>
            </a:r>
            <a:endParaRPr sz="2300">
              <a:latin typeface="Calibri"/>
              <a:cs typeface="Calibri"/>
            </a:endParaRPr>
          </a:p>
          <a:p>
            <a:pPr marL="927100">
              <a:lnSpc>
                <a:spcPct val="100000"/>
              </a:lnSpc>
              <a:spcBef>
                <a:spcPts val="40"/>
              </a:spcBef>
              <a:tabLst>
                <a:tab pos="1205865" algn="l"/>
              </a:tabLst>
            </a:pPr>
            <a:r>
              <a:rPr sz="2300" b="1" spc="-50" dirty="0">
                <a:solidFill>
                  <a:srgbClr val="00AE50"/>
                </a:solidFill>
                <a:latin typeface="Calibri"/>
                <a:cs typeface="Calibri"/>
              </a:rPr>
              <a:t>+</a:t>
            </a:r>
            <a:r>
              <a:rPr sz="2300" b="1" dirty="0">
                <a:solidFill>
                  <a:srgbClr val="00AE50"/>
                </a:solidFill>
                <a:latin typeface="Calibri"/>
                <a:cs typeface="Calibri"/>
              </a:rPr>
              <a:t>	</a:t>
            </a:r>
            <a:r>
              <a:rPr sz="2300" dirty="0">
                <a:solidFill>
                  <a:srgbClr val="00AE50"/>
                </a:solidFill>
                <a:latin typeface="Calibri"/>
                <a:cs typeface="Calibri"/>
              </a:rPr>
              <a:t>Simple</a:t>
            </a:r>
            <a:r>
              <a:rPr sz="2300" spc="-50" dirty="0">
                <a:solidFill>
                  <a:srgbClr val="00AE50"/>
                </a:solidFill>
                <a:latin typeface="Calibri"/>
                <a:cs typeface="Calibri"/>
              </a:rPr>
              <a:t> </a:t>
            </a:r>
            <a:r>
              <a:rPr sz="2300" dirty="0">
                <a:solidFill>
                  <a:srgbClr val="00AE50"/>
                </a:solidFill>
                <a:latin typeface="Calibri"/>
                <a:cs typeface="Calibri"/>
              </a:rPr>
              <a:t>and</a:t>
            </a:r>
            <a:r>
              <a:rPr sz="2300" spc="-40" dirty="0">
                <a:solidFill>
                  <a:srgbClr val="00AE50"/>
                </a:solidFill>
                <a:latin typeface="Calibri"/>
                <a:cs typeface="Calibri"/>
              </a:rPr>
              <a:t> </a:t>
            </a:r>
            <a:r>
              <a:rPr sz="2300" spc="-10" dirty="0">
                <a:solidFill>
                  <a:srgbClr val="00AE50"/>
                </a:solidFill>
                <a:latin typeface="Calibri"/>
                <a:cs typeface="Calibri"/>
              </a:rPr>
              <a:t>straightforward,</a:t>
            </a:r>
            <a:r>
              <a:rPr sz="2300" spc="-30" dirty="0">
                <a:solidFill>
                  <a:srgbClr val="00AE50"/>
                </a:solidFill>
                <a:latin typeface="Calibri"/>
                <a:cs typeface="Calibri"/>
              </a:rPr>
              <a:t> </a:t>
            </a:r>
            <a:r>
              <a:rPr sz="2300" spc="-10" dirty="0">
                <a:solidFill>
                  <a:srgbClr val="00AE50"/>
                </a:solidFill>
                <a:latin typeface="Calibri"/>
                <a:cs typeface="Calibri"/>
              </a:rPr>
              <a:t>generalize</a:t>
            </a:r>
            <a:r>
              <a:rPr sz="2300" spc="-50" dirty="0">
                <a:solidFill>
                  <a:srgbClr val="00AE50"/>
                </a:solidFill>
                <a:latin typeface="Calibri"/>
                <a:cs typeface="Calibri"/>
              </a:rPr>
              <a:t> </a:t>
            </a:r>
            <a:r>
              <a:rPr sz="2300" dirty="0">
                <a:solidFill>
                  <a:srgbClr val="00AE50"/>
                </a:solidFill>
                <a:latin typeface="Calibri"/>
                <a:cs typeface="Calibri"/>
              </a:rPr>
              <a:t>to</a:t>
            </a:r>
            <a:r>
              <a:rPr sz="2300" spc="-35" dirty="0">
                <a:solidFill>
                  <a:srgbClr val="00AE50"/>
                </a:solidFill>
                <a:latin typeface="Calibri"/>
                <a:cs typeface="Calibri"/>
              </a:rPr>
              <a:t> </a:t>
            </a:r>
            <a:r>
              <a:rPr sz="2300" dirty="0">
                <a:solidFill>
                  <a:srgbClr val="00AE50"/>
                </a:solidFill>
                <a:latin typeface="Calibri"/>
                <a:cs typeface="Calibri"/>
              </a:rPr>
              <a:t>unseen</a:t>
            </a:r>
            <a:r>
              <a:rPr sz="2300" spc="-30" dirty="0">
                <a:solidFill>
                  <a:srgbClr val="00AE50"/>
                </a:solidFill>
                <a:latin typeface="Calibri"/>
                <a:cs typeface="Calibri"/>
              </a:rPr>
              <a:t> </a:t>
            </a:r>
            <a:r>
              <a:rPr sz="2300" spc="-10" dirty="0">
                <a:solidFill>
                  <a:srgbClr val="00AE50"/>
                </a:solidFill>
                <a:latin typeface="Calibri"/>
                <a:cs typeface="Calibri"/>
              </a:rPr>
              <a:t>tasks</a:t>
            </a:r>
            <a:endParaRPr sz="2300">
              <a:latin typeface="Calibri"/>
              <a:cs typeface="Calibri"/>
            </a:endParaRPr>
          </a:p>
          <a:p>
            <a:pPr marL="1205865" lvl="1" indent="-279400">
              <a:lnSpc>
                <a:spcPct val="100000"/>
              </a:lnSpc>
              <a:spcBef>
                <a:spcPts val="95"/>
              </a:spcBef>
              <a:buChar char="–"/>
              <a:tabLst>
                <a:tab pos="1205865" algn="l"/>
                <a:tab pos="1206500" algn="l"/>
              </a:tabLst>
            </a:pPr>
            <a:r>
              <a:rPr sz="2300" dirty="0">
                <a:solidFill>
                  <a:srgbClr val="C00000"/>
                </a:solidFill>
                <a:latin typeface="Calibri"/>
                <a:cs typeface="Calibri"/>
              </a:rPr>
              <a:t>Collecting</a:t>
            </a:r>
            <a:r>
              <a:rPr sz="2300" spc="-50" dirty="0">
                <a:solidFill>
                  <a:srgbClr val="C00000"/>
                </a:solidFill>
                <a:latin typeface="Calibri"/>
                <a:cs typeface="Calibri"/>
              </a:rPr>
              <a:t> </a:t>
            </a:r>
            <a:r>
              <a:rPr sz="2300" spc="-10" dirty="0">
                <a:solidFill>
                  <a:srgbClr val="C00000"/>
                </a:solidFill>
                <a:latin typeface="Calibri"/>
                <a:cs typeface="Calibri"/>
              </a:rPr>
              <a:t>demonstrations</a:t>
            </a:r>
            <a:r>
              <a:rPr sz="2300" spc="-45" dirty="0">
                <a:solidFill>
                  <a:srgbClr val="C00000"/>
                </a:solidFill>
                <a:latin typeface="Calibri"/>
                <a:cs typeface="Calibri"/>
              </a:rPr>
              <a:t> </a:t>
            </a:r>
            <a:r>
              <a:rPr sz="2300" dirty="0">
                <a:solidFill>
                  <a:srgbClr val="C00000"/>
                </a:solidFill>
                <a:latin typeface="Calibri"/>
                <a:cs typeface="Calibri"/>
              </a:rPr>
              <a:t>for</a:t>
            </a:r>
            <a:r>
              <a:rPr sz="2300" spc="-50" dirty="0">
                <a:solidFill>
                  <a:srgbClr val="C00000"/>
                </a:solidFill>
                <a:latin typeface="Calibri"/>
                <a:cs typeface="Calibri"/>
              </a:rPr>
              <a:t> </a:t>
            </a:r>
            <a:r>
              <a:rPr sz="2300" dirty="0">
                <a:solidFill>
                  <a:srgbClr val="C00000"/>
                </a:solidFill>
                <a:latin typeface="Calibri"/>
                <a:cs typeface="Calibri"/>
              </a:rPr>
              <a:t>so</a:t>
            </a:r>
            <a:r>
              <a:rPr sz="2300" spc="-30" dirty="0">
                <a:solidFill>
                  <a:srgbClr val="C00000"/>
                </a:solidFill>
                <a:latin typeface="Calibri"/>
                <a:cs typeface="Calibri"/>
              </a:rPr>
              <a:t> </a:t>
            </a:r>
            <a:r>
              <a:rPr sz="2300" dirty="0">
                <a:solidFill>
                  <a:srgbClr val="C00000"/>
                </a:solidFill>
                <a:latin typeface="Calibri"/>
                <a:cs typeface="Calibri"/>
              </a:rPr>
              <a:t>many</a:t>
            </a:r>
            <a:r>
              <a:rPr sz="2300" spc="-50" dirty="0">
                <a:solidFill>
                  <a:srgbClr val="C00000"/>
                </a:solidFill>
                <a:latin typeface="Calibri"/>
                <a:cs typeface="Calibri"/>
              </a:rPr>
              <a:t> </a:t>
            </a:r>
            <a:r>
              <a:rPr sz="2300" dirty="0">
                <a:solidFill>
                  <a:srgbClr val="C00000"/>
                </a:solidFill>
                <a:latin typeface="Calibri"/>
                <a:cs typeface="Calibri"/>
              </a:rPr>
              <a:t>tasks</a:t>
            </a:r>
            <a:r>
              <a:rPr sz="2300" spc="-5" dirty="0">
                <a:solidFill>
                  <a:srgbClr val="C00000"/>
                </a:solidFill>
                <a:latin typeface="Calibri"/>
                <a:cs typeface="Calibri"/>
              </a:rPr>
              <a:t> </a:t>
            </a:r>
            <a:r>
              <a:rPr sz="2300" dirty="0">
                <a:solidFill>
                  <a:srgbClr val="C00000"/>
                </a:solidFill>
                <a:latin typeface="Calibri"/>
                <a:cs typeface="Calibri"/>
              </a:rPr>
              <a:t>is</a:t>
            </a:r>
            <a:r>
              <a:rPr sz="2300" spc="-55" dirty="0">
                <a:solidFill>
                  <a:srgbClr val="C00000"/>
                </a:solidFill>
                <a:latin typeface="Calibri"/>
                <a:cs typeface="Calibri"/>
              </a:rPr>
              <a:t> </a:t>
            </a:r>
            <a:r>
              <a:rPr sz="2300" spc="-10" dirty="0">
                <a:solidFill>
                  <a:srgbClr val="C00000"/>
                </a:solidFill>
                <a:latin typeface="Calibri"/>
                <a:cs typeface="Calibri"/>
              </a:rPr>
              <a:t>expensive</a:t>
            </a:r>
            <a:endParaRPr sz="2300">
              <a:latin typeface="Calibri"/>
              <a:cs typeface="Calibri"/>
            </a:endParaRPr>
          </a:p>
          <a:p>
            <a:pPr marL="1205865" lvl="1" indent="-279400">
              <a:lnSpc>
                <a:spcPct val="100000"/>
              </a:lnSpc>
              <a:buChar char="–"/>
              <a:tabLst>
                <a:tab pos="1205865" algn="l"/>
                <a:tab pos="1206500" algn="l"/>
              </a:tabLst>
            </a:pPr>
            <a:r>
              <a:rPr sz="2300" dirty="0">
                <a:solidFill>
                  <a:srgbClr val="C00000"/>
                </a:solidFill>
                <a:latin typeface="Calibri"/>
                <a:cs typeface="Calibri"/>
              </a:rPr>
              <a:t>Mismatch</a:t>
            </a:r>
            <a:r>
              <a:rPr sz="2300" spc="-55" dirty="0">
                <a:solidFill>
                  <a:srgbClr val="C00000"/>
                </a:solidFill>
                <a:latin typeface="Calibri"/>
                <a:cs typeface="Calibri"/>
              </a:rPr>
              <a:t> </a:t>
            </a:r>
            <a:r>
              <a:rPr sz="2300" dirty="0">
                <a:solidFill>
                  <a:srgbClr val="C00000"/>
                </a:solidFill>
                <a:latin typeface="Calibri"/>
                <a:cs typeface="Calibri"/>
              </a:rPr>
              <a:t>between</a:t>
            </a:r>
            <a:r>
              <a:rPr sz="2300" spc="-20" dirty="0">
                <a:solidFill>
                  <a:srgbClr val="C00000"/>
                </a:solidFill>
                <a:latin typeface="Calibri"/>
                <a:cs typeface="Calibri"/>
              </a:rPr>
              <a:t> </a:t>
            </a:r>
            <a:r>
              <a:rPr sz="2300" dirty="0">
                <a:solidFill>
                  <a:srgbClr val="C00000"/>
                </a:solidFill>
                <a:latin typeface="Calibri"/>
                <a:cs typeface="Calibri"/>
              </a:rPr>
              <a:t>LM</a:t>
            </a:r>
            <a:r>
              <a:rPr sz="2300" spc="-60" dirty="0">
                <a:solidFill>
                  <a:srgbClr val="C00000"/>
                </a:solidFill>
                <a:latin typeface="Calibri"/>
                <a:cs typeface="Calibri"/>
              </a:rPr>
              <a:t> </a:t>
            </a:r>
            <a:r>
              <a:rPr sz="2300" dirty="0">
                <a:solidFill>
                  <a:srgbClr val="C00000"/>
                </a:solidFill>
                <a:latin typeface="Calibri"/>
                <a:cs typeface="Calibri"/>
              </a:rPr>
              <a:t>objective</a:t>
            </a:r>
            <a:r>
              <a:rPr sz="2300" spc="-30" dirty="0">
                <a:solidFill>
                  <a:srgbClr val="C00000"/>
                </a:solidFill>
                <a:latin typeface="Calibri"/>
                <a:cs typeface="Calibri"/>
              </a:rPr>
              <a:t> </a:t>
            </a:r>
            <a:r>
              <a:rPr sz="2300" dirty="0">
                <a:solidFill>
                  <a:srgbClr val="C00000"/>
                </a:solidFill>
                <a:latin typeface="Calibri"/>
                <a:cs typeface="Calibri"/>
              </a:rPr>
              <a:t>and</a:t>
            </a:r>
            <a:r>
              <a:rPr sz="2300" spc="-30" dirty="0">
                <a:solidFill>
                  <a:srgbClr val="C00000"/>
                </a:solidFill>
                <a:latin typeface="Calibri"/>
                <a:cs typeface="Calibri"/>
              </a:rPr>
              <a:t> </a:t>
            </a:r>
            <a:r>
              <a:rPr sz="2300" dirty="0">
                <a:solidFill>
                  <a:srgbClr val="C00000"/>
                </a:solidFill>
                <a:latin typeface="Calibri"/>
                <a:cs typeface="Calibri"/>
              </a:rPr>
              <a:t>human</a:t>
            </a:r>
            <a:r>
              <a:rPr sz="2300" spc="-20" dirty="0">
                <a:solidFill>
                  <a:srgbClr val="C00000"/>
                </a:solidFill>
                <a:latin typeface="Calibri"/>
                <a:cs typeface="Calibri"/>
              </a:rPr>
              <a:t> </a:t>
            </a:r>
            <a:r>
              <a:rPr sz="2300" spc="-10" dirty="0">
                <a:solidFill>
                  <a:srgbClr val="C00000"/>
                </a:solidFill>
                <a:latin typeface="Calibri"/>
                <a:cs typeface="Calibri"/>
              </a:rPr>
              <a:t>preferences</a:t>
            </a:r>
            <a:endParaRPr sz="2300">
              <a:latin typeface="Calibri"/>
              <a:cs typeface="Calibri"/>
            </a:endParaRPr>
          </a:p>
          <a:p>
            <a:pPr marL="469265" indent="-456565">
              <a:lnSpc>
                <a:spcPts val="2730"/>
              </a:lnSpc>
              <a:spcBef>
                <a:spcPts val="545"/>
              </a:spcBef>
              <a:buClr>
                <a:srgbClr val="8A1515"/>
              </a:buClr>
              <a:buAutoNum type="arabicPeriod" startAt="3"/>
              <a:tabLst>
                <a:tab pos="469265" algn="l"/>
                <a:tab pos="469900" algn="l"/>
              </a:tabLst>
            </a:pPr>
            <a:r>
              <a:rPr sz="2300" b="1" dirty="0">
                <a:latin typeface="Calibri"/>
                <a:cs typeface="Calibri"/>
              </a:rPr>
              <a:t>Reinforcement</a:t>
            </a:r>
            <a:r>
              <a:rPr sz="2300" b="1" spc="-45" dirty="0">
                <a:latin typeface="Calibri"/>
                <a:cs typeface="Calibri"/>
              </a:rPr>
              <a:t> </a:t>
            </a:r>
            <a:r>
              <a:rPr sz="2300" b="1" dirty="0">
                <a:latin typeface="Calibri"/>
                <a:cs typeface="Calibri"/>
              </a:rPr>
              <a:t>Learning</a:t>
            </a:r>
            <a:r>
              <a:rPr sz="2300" b="1" spc="-35" dirty="0">
                <a:latin typeface="Calibri"/>
                <a:cs typeface="Calibri"/>
              </a:rPr>
              <a:t> </a:t>
            </a:r>
            <a:r>
              <a:rPr sz="2300" b="1" dirty="0">
                <a:latin typeface="Calibri"/>
                <a:cs typeface="Calibri"/>
              </a:rPr>
              <a:t>from</a:t>
            </a:r>
            <a:r>
              <a:rPr sz="2300" b="1" spc="-30" dirty="0">
                <a:latin typeface="Calibri"/>
                <a:cs typeface="Calibri"/>
              </a:rPr>
              <a:t> </a:t>
            </a:r>
            <a:r>
              <a:rPr sz="2300" b="1" dirty="0">
                <a:latin typeface="Calibri"/>
                <a:cs typeface="Calibri"/>
              </a:rPr>
              <a:t>Human</a:t>
            </a:r>
            <a:r>
              <a:rPr sz="2300" b="1" spc="-40" dirty="0">
                <a:latin typeface="Calibri"/>
                <a:cs typeface="Calibri"/>
              </a:rPr>
              <a:t> </a:t>
            </a:r>
            <a:r>
              <a:rPr sz="2300" b="1" dirty="0">
                <a:latin typeface="Calibri"/>
                <a:cs typeface="Calibri"/>
              </a:rPr>
              <a:t>Feedback</a:t>
            </a:r>
            <a:r>
              <a:rPr sz="2300" b="1" spc="-35" dirty="0">
                <a:latin typeface="Calibri"/>
                <a:cs typeface="Calibri"/>
              </a:rPr>
              <a:t> </a:t>
            </a:r>
            <a:r>
              <a:rPr sz="2300" b="1" spc="-10" dirty="0">
                <a:latin typeface="Calibri"/>
                <a:cs typeface="Calibri"/>
              </a:rPr>
              <a:t>(RLHF)</a:t>
            </a:r>
            <a:endParaRPr sz="2300">
              <a:latin typeface="Calibri"/>
              <a:cs typeface="Calibri"/>
            </a:endParaRPr>
          </a:p>
          <a:p>
            <a:pPr marL="927100">
              <a:lnSpc>
                <a:spcPts val="2730"/>
              </a:lnSpc>
              <a:tabLst>
                <a:tab pos="1205865" algn="l"/>
              </a:tabLst>
            </a:pPr>
            <a:r>
              <a:rPr sz="2300" b="1" spc="-50" dirty="0">
                <a:solidFill>
                  <a:srgbClr val="00AE50"/>
                </a:solidFill>
                <a:latin typeface="Calibri"/>
                <a:cs typeface="Calibri"/>
              </a:rPr>
              <a:t>+</a:t>
            </a:r>
            <a:r>
              <a:rPr sz="2300" b="1" dirty="0">
                <a:solidFill>
                  <a:srgbClr val="00AE50"/>
                </a:solidFill>
                <a:latin typeface="Calibri"/>
                <a:cs typeface="Calibri"/>
              </a:rPr>
              <a:t>	</a:t>
            </a:r>
            <a:r>
              <a:rPr sz="2300" dirty="0">
                <a:solidFill>
                  <a:srgbClr val="00AE50"/>
                </a:solidFill>
                <a:latin typeface="Calibri"/>
                <a:cs typeface="Calibri"/>
              </a:rPr>
              <a:t>Directly</a:t>
            </a:r>
            <a:r>
              <a:rPr sz="2300" spc="-100" dirty="0">
                <a:solidFill>
                  <a:srgbClr val="00AE50"/>
                </a:solidFill>
                <a:latin typeface="Calibri"/>
                <a:cs typeface="Calibri"/>
              </a:rPr>
              <a:t> </a:t>
            </a:r>
            <a:r>
              <a:rPr sz="2300" dirty="0">
                <a:solidFill>
                  <a:srgbClr val="00AE50"/>
                </a:solidFill>
                <a:latin typeface="Calibri"/>
                <a:cs typeface="Calibri"/>
              </a:rPr>
              <a:t>model</a:t>
            </a:r>
            <a:r>
              <a:rPr sz="2300" spc="-50" dirty="0">
                <a:solidFill>
                  <a:srgbClr val="00AE50"/>
                </a:solidFill>
                <a:latin typeface="Calibri"/>
                <a:cs typeface="Calibri"/>
              </a:rPr>
              <a:t> </a:t>
            </a:r>
            <a:r>
              <a:rPr sz="2300" spc="-10" dirty="0">
                <a:solidFill>
                  <a:srgbClr val="00AE50"/>
                </a:solidFill>
                <a:latin typeface="Calibri"/>
                <a:cs typeface="Calibri"/>
              </a:rPr>
              <a:t>preferences</a:t>
            </a:r>
            <a:r>
              <a:rPr sz="2300" spc="-70" dirty="0">
                <a:solidFill>
                  <a:srgbClr val="00AE50"/>
                </a:solidFill>
                <a:latin typeface="Calibri"/>
                <a:cs typeface="Calibri"/>
              </a:rPr>
              <a:t> </a:t>
            </a:r>
            <a:r>
              <a:rPr sz="2300" spc="-10" dirty="0">
                <a:solidFill>
                  <a:srgbClr val="00AE50"/>
                </a:solidFill>
                <a:latin typeface="Calibri"/>
                <a:cs typeface="Calibri"/>
              </a:rPr>
              <a:t>(cf.</a:t>
            </a:r>
            <a:r>
              <a:rPr sz="2300" spc="-70" dirty="0">
                <a:solidFill>
                  <a:srgbClr val="00AE50"/>
                </a:solidFill>
                <a:latin typeface="Calibri"/>
                <a:cs typeface="Calibri"/>
              </a:rPr>
              <a:t> </a:t>
            </a:r>
            <a:r>
              <a:rPr sz="2300" dirty="0">
                <a:solidFill>
                  <a:srgbClr val="00AE50"/>
                </a:solidFill>
                <a:latin typeface="Calibri"/>
                <a:cs typeface="Calibri"/>
              </a:rPr>
              <a:t>language</a:t>
            </a:r>
            <a:r>
              <a:rPr sz="2300" spc="-45" dirty="0">
                <a:solidFill>
                  <a:srgbClr val="00AE50"/>
                </a:solidFill>
                <a:latin typeface="Calibri"/>
                <a:cs typeface="Calibri"/>
              </a:rPr>
              <a:t> </a:t>
            </a:r>
            <a:r>
              <a:rPr sz="2300" dirty="0">
                <a:solidFill>
                  <a:srgbClr val="00AE50"/>
                </a:solidFill>
                <a:latin typeface="Calibri"/>
                <a:cs typeface="Calibri"/>
              </a:rPr>
              <a:t>modeling),</a:t>
            </a:r>
            <a:r>
              <a:rPr sz="2300" spc="-50" dirty="0">
                <a:solidFill>
                  <a:srgbClr val="00AE50"/>
                </a:solidFill>
                <a:latin typeface="Calibri"/>
                <a:cs typeface="Calibri"/>
              </a:rPr>
              <a:t> </a:t>
            </a:r>
            <a:r>
              <a:rPr sz="2300" dirty="0">
                <a:solidFill>
                  <a:srgbClr val="00AE50"/>
                </a:solidFill>
                <a:latin typeface="Calibri"/>
                <a:cs typeface="Calibri"/>
              </a:rPr>
              <a:t>generalize</a:t>
            </a:r>
            <a:r>
              <a:rPr sz="2300" spc="-55" dirty="0">
                <a:solidFill>
                  <a:srgbClr val="00AE50"/>
                </a:solidFill>
                <a:latin typeface="Calibri"/>
                <a:cs typeface="Calibri"/>
              </a:rPr>
              <a:t> </a:t>
            </a:r>
            <a:r>
              <a:rPr sz="2300" dirty="0">
                <a:solidFill>
                  <a:srgbClr val="00AE50"/>
                </a:solidFill>
                <a:latin typeface="Calibri"/>
                <a:cs typeface="Calibri"/>
              </a:rPr>
              <a:t>beyond</a:t>
            </a:r>
            <a:r>
              <a:rPr sz="2300" spc="-50" dirty="0">
                <a:solidFill>
                  <a:srgbClr val="00AE50"/>
                </a:solidFill>
                <a:latin typeface="Calibri"/>
                <a:cs typeface="Calibri"/>
              </a:rPr>
              <a:t> </a:t>
            </a:r>
            <a:r>
              <a:rPr sz="2300" dirty="0">
                <a:solidFill>
                  <a:srgbClr val="00AE50"/>
                </a:solidFill>
                <a:latin typeface="Calibri"/>
                <a:cs typeface="Calibri"/>
              </a:rPr>
              <a:t>labeled</a:t>
            </a:r>
            <a:r>
              <a:rPr sz="2300" spc="-60" dirty="0">
                <a:solidFill>
                  <a:srgbClr val="00AE50"/>
                </a:solidFill>
                <a:latin typeface="Calibri"/>
                <a:cs typeface="Calibri"/>
              </a:rPr>
              <a:t> </a:t>
            </a:r>
            <a:r>
              <a:rPr sz="2300" spc="-20" dirty="0">
                <a:solidFill>
                  <a:srgbClr val="00AE50"/>
                </a:solidFill>
                <a:latin typeface="Calibri"/>
                <a:cs typeface="Calibri"/>
              </a:rPr>
              <a:t>data</a:t>
            </a:r>
            <a:endParaRPr sz="2300">
              <a:latin typeface="Calibri"/>
              <a:cs typeface="Calibri"/>
            </a:endParaRPr>
          </a:p>
          <a:p>
            <a:pPr marL="1205865" lvl="1" indent="-279400">
              <a:lnSpc>
                <a:spcPct val="100000"/>
              </a:lnSpc>
              <a:buChar char="–"/>
              <a:tabLst>
                <a:tab pos="1205865" algn="l"/>
                <a:tab pos="1206500" algn="l"/>
              </a:tabLst>
            </a:pPr>
            <a:r>
              <a:rPr sz="2300" dirty="0">
                <a:solidFill>
                  <a:srgbClr val="C00000"/>
                </a:solidFill>
                <a:latin typeface="Calibri"/>
                <a:cs typeface="Calibri"/>
              </a:rPr>
              <a:t>RL</a:t>
            </a:r>
            <a:r>
              <a:rPr sz="2300" spc="-20" dirty="0">
                <a:solidFill>
                  <a:srgbClr val="C00000"/>
                </a:solidFill>
                <a:latin typeface="Calibri"/>
                <a:cs typeface="Calibri"/>
              </a:rPr>
              <a:t> </a:t>
            </a:r>
            <a:r>
              <a:rPr sz="2300" dirty="0">
                <a:solidFill>
                  <a:srgbClr val="C00000"/>
                </a:solidFill>
                <a:latin typeface="Calibri"/>
                <a:cs typeface="Calibri"/>
              </a:rPr>
              <a:t>is</a:t>
            </a:r>
            <a:r>
              <a:rPr sz="2300" spc="-20" dirty="0">
                <a:solidFill>
                  <a:srgbClr val="C00000"/>
                </a:solidFill>
                <a:latin typeface="Calibri"/>
                <a:cs typeface="Calibri"/>
              </a:rPr>
              <a:t> </a:t>
            </a:r>
            <a:r>
              <a:rPr sz="2300" dirty="0">
                <a:solidFill>
                  <a:srgbClr val="C00000"/>
                </a:solidFill>
                <a:latin typeface="Calibri"/>
                <a:cs typeface="Calibri"/>
              </a:rPr>
              <a:t>very</a:t>
            </a:r>
            <a:r>
              <a:rPr sz="2300" spc="-40" dirty="0">
                <a:solidFill>
                  <a:srgbClr val="C00000"/>
                </a:solidFill>
                <a:latin typeface="Calibri"/>
                <a:cs typeface="Calibri"/>
              </a:rPr>
              <a:t> </a:t>
            </a:r>
            <a:r>
              <a:rPr sz="2300" dirty="0">
                <a:solidFill>
                  <a:srgbClr val="C00000"/>
                </a:solidFill>
                <a:latin typeface="Calibri"/>
                <a:cs typeface="Calibri"/>
              </a:rPr>
              <a:t>tricky</a:t>
            </a:r>
            <a:r>
              <a:rPr sz="2300" spc="-20" dirty="0">
                <a:solidFill>
                  <a:srgbClr val="C00000"/>
                </a:solidFill>
                <a:latin typeface="Calibri"/>
                <a:cs typeface="Calibri"/>
              </a:rPr>
              <a:t> </a:t>
            </a:r>
            <a:r>
              <a:rPr sz="2300" dirty="0">
                <a:solidFill>
                  <a:srgbClr val="C00000"/>
                </a:solidFill>
                <a:latin typeface="Calibri"/>
                <a:cs typeface="Calibri"/>
              </a:rPr>
              <a:t>to</a:t>
            </a:r>
            <a:r>
              <a:rPr sz="2300" spc="-10" dirty="0">
                <a:solidFill>
                  <a:srgbClr val="C00000"/>
                </a:solidFill>
                <a:latin typeface="Calibri"/>
                <a:cs typeface="Calibri"/>
              </a:rPr>
              <a:t> </a:t>
            </a:r>
            <a:r>
              <a:rPr sz="2300" dirty="0">
                <a:solidFill>
                  <a:srgbClr val="C00000"/>
                </a:solidFill>
                <a:latin typeface="Calibri"/>
                <a:cs typeface="Calibri"/>
              </a:rPr>
              <a:t>get</a:t>
            </a:r>
            <a:r>
              <a:rPr sz="2300" spc="15" dirty="0">
                <a:solidFill>
                  <a:srgbClr val="C00000"/>
                </a:solidFill>
                <a:latin typeface="Calibri"/>
                <a:cs typeface="Calibri"/>
              </a:rPr>
              <a:t> </a:t>
            </a:r>
            <a:r>
              <a:rPr sz="2300" spc="-20" dirty="0">
                <a:solidFill>
                  <a:srgbClr val="C00000"/>
                </a:solidFill>
                <a:latin typeface="Calibri"/>
                <a:cs typeface="Calibri"/>
              </a:rPr>
              <a:t>right</a:t>
            </a:r>
            <a:endParaRPr sz="2300">
              <a:latin typeface="Calibri"/>
              <a:cs typeface="Calibri"/>
            </a:endParaRPr>
          </a:p>
          <a:p>
            <a:pPr marL="1205865" lvl="1" indent="-279400">
              <a:lnSpc>
                <a:spcPct val="100000"/>
              </a:lnSpc>
              <a:buChar char="–"/>
              <a:tabLst>
                <a:tab pos="1205865" algn="l"/>
                <a:tab pos="1206500" algn="l"/>
              </a:tabLst>
            </a:pPr>
            <a:r>
              <a:rPr sz="2300" dirty="0">
                <a:solidFill>
                  <a:srgbClr val="C00000"/>
                </a:solidFill>
                <a:latin typeface="Calibri"/>
                <a:cs typeface="Calibri"/>
              </a:rPr>
              <a:t>Human</a:t>
            </a:r>
            <a:r>
              <a:rPr sz="2300" spc="-85" dirty="0">
                <a:solidFill>
                  <a:srgbClr val="C00000"/>
                </a:solidFill>
                <a:latin typeface="Calibri"/>
                <a:cs typeface="Calibri"/>
              </a:rPr>
              <a:t> </a:t>
            </a:r>
            <a:r>
              <a:rPr sz="2300" spc="-10" dirty="0">
                <a:solidFill>
                  <a:srgbClr val="C00000"/>
                </a:solidFill>
                <a:latin typeface="Calibri"/>
                <a:cs typeface="Calibri"/>
              </a:rPr>
              <a:t>preferences</a:t>
            </a:r>
            <a:r>
              <a:rPr sz="2300" spc="-45" dirty="0">
                <a:solidFill>
                  <a:srgbClr val="C00000"/>
                </a:solidFill>
                <a:latin typeface="Calibri"/>
                <a:cs typeface="Calibri"/>
              </a:rPr>
              <a:t> </a:t>
            </a:r>
            <a:r>
              <a:rPr sz="2300" dirty="0">
                <a:solidFill>
                  <a:srgbClr val="C00000"/>
                </a:solidFill>
                <a:latin typeface="Calibri"/>
                <a:cs typeface="Calibri"/>
              </a:rPr>
              <a:t>are</a:t>
            </a:r>
            <a:r>
              <a:rPr sz="2300" spc="-45" dirty="0">
                <a:solidFill>
                  <a:srgbClr val="C00000"/>
                </a:solidFill>
                <a:latin typeface="Calibri"/>
                <a:cs typeface="Calibri"/>
              </a:rPr>
              <a:t> </a:t>
            </a:r>
            <a:r>
              <a:rPr sz="2300" dirty="0">
                <a:solidFill>
                  <a:srgbClr val="C00000"/>
                </a:solidFill>
                <a:latin typeface="Calibri"/>
                <a:cs typeface="Calibri"/>
              </a:rPr>
              <a:t>fallible;</a:t>
            </a:r>
            <a:r>
              <a:rPr sz="2300" spc="-80" dirty="0">
                <a:solidFill>
                  <a:srgbClr val="C00000"/>
                </a:solidFill>
                <a:latin typeface="Calibri"/>
                <a:cs typeface="Calibri"/>
              </a:rPr>
              <a:t> </a:t>
            </a:r>
            <a:r>
              <a:rPr sz="2300" i="1" dirty="0">
                <a:solidFill>
                  <a:srgbClr val="C00000"/>
                </a:solidFill>
                <a:latin typeface="Calibri"/>
                <a:cs typeface="Calibri"/>
              </a:rPr>
              <a:t>models</a:t>
            </a:r>
            <a:r>
              <a:rPr sz="2300" i="1" spc="-80" dirty="0">
                <a:solidFill>
                  <a:srgbClr val="C00000"/>
                </a:solidFill>
                <a:latin typeface="Calibri"/>
                <a:cs typeface="Calibri"/>
              </a:rPr>
              <a:t> </a:t>
            </a:r>
            <a:r>
              <a:rPr sz="2300" dirty="0">
                <a:solidFill>
                  <a:srgbClr val="C00000"/>
                </a:solidFill>
                <a:latin typeface="Calibri"/>
                <a:cs typeface="Calibri"/>
              </a:rPr>
              <a:t>of</a:t>
            </a:r>
            <a:r>
              <a:rPr sz="2300" spc="-55" dirty="0">
                <a:solidFill>
                  <a:srgbClr val="C00000"/>
                </a:solidFill>
                <a:latin typeface="Calibri"/>
                <a:cs typeface="Calibri"/>
              </a:rPr>
              <a:t> </a:t>
            </a:r>
            <a:r>
              <a:rPr sz="2300" dirty="0">
                <a:solidFill>
                  <a:srgbClr val="C00000"/>
                </a:solidFill>
                <a:latin typeface="Calibri"/>
                <a:cs typeface="Calibri"/>
              </a:rPr>
              <a:t>human</a:t>
            </a:r>
            <a:r>
              <a:rPr sz="2300" spc="-45" dirty="0">
                <a:solidFill>
                  <a:srgbClr val="C00000"/>
                </a:solidFill>
                <a:latin typeface="Calibri"/>
                <a:cs typeface="Calibri"/>
              </a:rPr>
              <a:t> </a:t>
            </a:r>
            <a:r>
              <a:rPr sz="2300" spc="-10" dirty="0">
                <a:solidFill>
                  <a:srgbClr val="C00000"/>
                </a:solidFill>
                <a:latin typeface="Calibri"/>
                <a:cs typeface="Calibri"/>
              </a:rPr>
              <a:t>preferences</a:t>
            </a:r>
            <a:r>
              <a:rPr sz="2300" spc="-60" dirty="0">
                <a:solidFill>
                  <a:srgbClr val="C00000"/>
                </a:solidFill>
                <a:latin typeface="Calibri"/>
                <a:cs typeface="Calibri"/>
              </a:rPr>
              <a:t> </a:t>
            </a:r>
            <a:r>
              <a:rPr sz="2300" dirty="0">
                <a:solidFill>
                  <a:srgbClr val="C00000"/>
                </a:solidFill>
                <a:latin typeface="Calibri"/>
                <a:cs typeface="Calibri"/>
              </a:rPr>
              <a:t>even</a:t>
            </a:r>
            <a:r>
              <a:rPr sz="2300" spc="-50" dirty="0">
                <a:solidFill>
                  <a:srgbClr val="C00000"/>
                </a:solidFill>
                <a:latin typeface="Calibri"/>
                <a:cs typeface="Calibri"/>
              </a:rPr>
              <a:t> </a:t>
            </a:r>
            <a:r>
              <a:rPr sz="2300" dirty="0">
                <a:solidFill>
                  <a:srgbClr val="C00000"/>
                </a:solidFill>
                <a:latin typeface="Calibri"/>
                <a:cs typeface="Calibri"/>
              </a:rPr>
              <a:t>more</a:t>
            </a:r>
            <a:r>
              <a:rPr sz="2300" spc="-40" dirty="0">
                <a:solidFill>
                  <a:srgbClr val="C00000"/>
                </a:solidFill>
                <a:latin typeface="Calibri"/>
                <a:cs typeface="Calibri"/>
              </a:rPr>
              <a:t> </a:t>
            </a:r>
            <a:r>
              <a:rPr sz="2300" spc="-25" dirty="0">
                <a:solidFill>
                  <a:srgbClr val="C00000"/>
                </a:solidFill>
                <a:latin typeface="Calibri"/>
                <a:cs typeface="Calibri"/>
              </a:rPr>
              <a:t>so</a:t>
            </a:r>
            <a:endParaRPr sz="2300">
              <a:latin typeface="Calibri"/>
              <a:cs typeface="Calibri"/>
            </a:endParaRPr>
          </a:p>
          <a:p>
            <a:pPr marL="469265" indent="-456565">
              <a:lnSpc>
                <a:spcPct val="100000"/>
              </a:lnSpc>
              <a:spcBef>
                <a:spcPts val="600"/>
              </a:spcBef>
              <a:buClr>
                <a:srgbClr val="8A1515"/>
              </a:buClr>
              <a:buAutoNum type="arabicPeriod" startAt="4"/>
              <a:tabLst>
                <a:tab pos="469265" algn="l"/>
                <a:tab pos="469900" algn="l"/>
              </a:tabLst>
            </a:pPr>
            <a:r>
              <a:rPr sz="2300" b="1" dirty="0">
                <a:latin typeface="Calibri"/>
                <a:cs typeface="Calibri"/>
              </a:rPr>
              <a:t>What’s</a:t>
            </a:r>
            <a:r>
              <a:rPr sz="2300" b="1" spc="-75" dirty="0">
                <a:latin typeface="Calibri"/>
                <a:cs typeface="Calibri"/>
              </a:rPr>
              <a:t> </a:t>
            </a:r>
            <a:r>
              <a:rPr sz="2300" b="1" spc="-20" dirty="0">
                <a:latin typeface="Calibri"/>
                <a:cs typeface="Calibri"/>
              </a:rPr>
              <a:t>next?</a:t>
            </a:r>
            <a:endParaRPr sz="2300">
              <a:latin typeface="Calibri"/>
              <a:cs typeface="Calibri"/>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75</a:t>
            </a:fld>
            <a:endParaRPr spc="-25" dirty="0"/>
          </a:p>
        </p:txBody>
      </p:sp>
      <p:sp>
        <p:nvSpPr>
          <p:cNvPr id="3" name="object 3"/>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dirty="0"/>
              <a:t>Lecture</a:t>
            </a:r>
            <a:r>
              <a:rPr spc="-70" dirty="0"/>
              <a:t> </a:t>
            </a:r>
            <a:r>
              <a:rPr dirty="0"/>
              <a:t>Plan:</a:t>
            </a:r>
            <a:r>
              <a:rPr spc="-50" dirty="0"/>
              <a:t> </a:t>
            </a:r>
            <a:r>
              <a:rPr dirty="0"/>
              <a:t>From</a:t>
            </a:r>
            <a:r>
              <a:rPr spc="-30" dirty="0"/>
              <a:t> </a:t>
            </a:r>
            <a:r>
              <a:rPr dirty="0"/>
              <a:t>Language</a:t>
            </a:r>
            <a:r>
              <a:rPr spc="-105" dirty="0"/>
              <a:t> </a:t>
            </a:r>
            <a:r>
              <a:rPr dirty="0"/>
              <a:t>Models</a:t>
            </a:r>
            <a:r>
              <a:rPr spc="-30" dirty="0"/>
              <a:t> </a:t>
            </a:r>
            <a:r>
              <a:rPr dirty="0"/>
              <a:t>to</a:t>
            </a:r>
            <a:r>
              <a:rPr spc="-15" dirty="0"/>
              <a:t> </a:t>
            </a:r>
            <a:r>
              <a:rPr spc="-10" dirty="0"/>
              <a:t>Assistants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dirty="0"/>
              <a:t>What’s</a:t>
            </a:r>
            <a:r>
              <a:rPr spc="-60" dirty="0"/>
              <a:t> </a:t>
            </a:r>
            <a:r>
              <a:rPr spc="-20" dirty="0"/>
              <a:t>next?</a:t>
            </a:r>
          </a:p>
        </p:txBody>
      </p:sp>
      <p:sp>
        <p:nvSpPr>
          <p:cNvPr id="3" name="object 3"/>
          <p:cNvSpPr txBox="1"/>
          <p:nvPr/>
        </p:nvSpPr>
        <p:spPr>
          <a:xfrm>
            <a:off x="484733" y="1137030"/>
            <a:ext cx="5681980" cy="2738755"/>
          </a:xfrm>
          <a:prstGeom prst="rect">
            <a:avLst/>
          </a:prstGeom>
        </p:spPr>
        <p:txBody>
          <a:bodyPr vert="horz" wrap="square" lIns="0" tIns="12700" rIns="0" bIns="0" rtlCol="0">
            <a:spAutoFit/>
          </a:bodyPr>
          <a:lstStyle/>
          <a:p>
            <a:pPr marL="354965" marR="5080" indent="-342265">
              <a:lnSpc>
                <a:spcPct val="100000"/>
              </a:lnSpc>
              <a:spcBef>
                <a:spcPts val="100"/>
              </a:spcBef>
              <a:buClr>
                <a:srgbClr val="8A1515"/>
              </a:buClr>
              <a:buFont typeface="Times New Roman"/>
              <a:buChar char="•"/>
              <a:tabLst>
                <a:tab pos="354965" algn="l"/>
                <a:tab pos="355600" algn="l"/>
              </a:tabLst>
            </a:pPr>
            <a:r>
              <a:rPr sz="2400" dirty="0">
                <a:latin typeface="Calibri"/>
                <a:cs typeface="Calibri"/>
              </a:rPr>
              <a:t>RLHF</a:t>
            </a:r>
            <a:r>
              <a:rPr sz="2400" spc="-55" dirty="0">
                <a:latin typeface="Calibri"/>
                <a:cs typeface="Calibri"/>
              </a:rPr>
              <a:t> </a:t>
            </a:r>
            <a:r>
              <a:rPr sz="2400" dirty="0">
                <a:latin typeface="Calibri"/>
                <a:cs typeface="Calibri"/>
              </a:rPr>
              <a:t>is</a:t>
            </a:r>
            <a:r>
              <a:rPr sz="2400" spc="-25" dirty="0">
                <a:latin typeface="Calibri"/>
                <a:cs typeface="Calibri"/>
              </a:rPr>
              <a:t> </a:t>
            </a:r>
            <a:r>
              <a:rPr sz="2400" dirty="0">
                <a:latin typeface="Calibri"/>
                <a:cs typeface="Calibri"/>
              </a:rPr>
              <a:t>still</a:t>
            </a:r>
            <a:r>
              <a:rPr sz="2400" spc="-35" dirty="0">
                <a:latin typeface="Calibri"/>
                <a:cs typeface="Calibri"/>
              </a:rPr>
              <a:t> </a:t>
            </a:r>
            <a:r>
              <a:rPr sz="2400" dirty="0">
                <a:latin typeface="Calibri"/>
                <a:cs typeface="Calibri"/>
              </a:rPr>
              <a:t>a</a:t>
            </a:r>
            <a:r>
              <a:rPr sz="2400" spc="-15" dirty="0">
                <a:latin typeface="Calibri"/>
                <a:cs typeface="Calibri"/>
              </a:rPr>
              <a:t> </a:t>
            </a:r>
            <a:r>
              <a:rPr sz="2400" dirty="0">
                <a:latin typeface="Calibri"/>
                <a:cs typeface="Calibri"/>
              </a:rPr>
              <a:t>very</a:t>
            </a:r>
            <a:r>
              <a:rPr sz="2400" spc="-10" dirty="0">
                <a:latin typeface="Calibri"/>
                <a:cs typeface="Calibri"/>
              </a:rPr>
              <a:t> </a:t>
            </a:r>
            <a:r>
              <a:rPr sz="2400" dirty="0">
                <a:latin typeface="Calibri"/>
                <a:cs typeface="Calibri"/>
              </a:rPr>
              <a:t>underexplored</a:t>
            </a:r>
            <a:r>
              <a:rPr sz="2400" spc="-15" dirty="0">
                <a:latin typeface="Calibri"/>
                <a:cs typeface="Calibri"/>
              </a:rPr>
              <a:t> </a:t>
            </a:r>
            <a:r>
              <a:rPr sz="2400" dirty="0">
                <a:latin typeface="Calibri"/>
                <a:cs typeface="Calibri"/>
              </a:rPr>
              <a:t>and</a:t>
            </a:r>
            <a:r>
              <a:rPr sz="2400" spc="-15" dirty="0">
                <a:latin typeface="Calibri"/>
                <a:cs typeface="Calibri"/>
              </a:rPr>
              <a:t> </a:t>
            </a:r>
            <a:r>
              <a:rPr sz="2400" spc="-10" dirty="0">
                <a:latin typeface="Calibri"/>
                <a:cs typeface="Calibri"/>
              </a:rPr>
              <a:t>fast- </a:t>
            </a:r>
            <a:r>
              <a:rPr sz="2400" dirty="0">
                <a:latin typeface="Calibri"/>
                <a:cs typeface="Calibri"/>
              </a:rPr>
              <a:t>moving</a:t>
            </a:r>
            <a:r>
              <a:rPr sz="2400" spc="-40" dirty="0">
                <a:latin typeface="Calibri"/>
                <a:cs typeface="Calibri"/>
              </a:rPr>
              <a:t> </a:t>
            </a:r>
            <a:r>
              <a:rPr sz="2400" dirty="0">
                <a:latin typeface="Calibri"/>
                <a:cs typeface="Calibri"/>
              </a:rPr>
              <a:t>area:</a:t>
            </a:r>
            <a:r>
              <a:rPr sz="2400" spc="-45" dirty="0">
                <a:latin typeface="Calibri"/>
                <a:cs typeface="Calibri"/>
              </a:rPr>
              <a:t> </a:t>
            </a:r>
            <a:r>
              <a:rPr sz="2400" dirty="0">
                <a:latin typeface="Calibri"/>
                <a:cs typeface="Calibri"/>
              </a:rPr>
              <a:t>by</a:t>
            </a:r>
            <a:r>
              <a:rPr sz="2400" spc="-15" dirty="0">
                <a:latin typeface="Calibri"/>
                <a:cs typeface="Calibri"/>
              </a:rPr>
              <a:t> </a:t>
            </a:r>
            <a:r>
              <a:rPr sz="2400" dirty="0">
                <a:latin typeface="Calibri"/>
                <a:cs typeface="Calibri"/>
              </a:rPr>
              <a:t>the</a:t>
            </a:r>
            <a:r>
              <a:rPr sz="2400" spc="-35" dirty="0">
                <a:latin typeface="Calibri"/>
                <a:cs typeface="Calibri"/>
              </a:rPr>
              <a:t> </a:t>
            </a:r>
            <a:r>
              <a:rPr sz="2400" dirty="0">
                <a:latin typeface="Calibri"/>
                <a:cs typeface="Calibri"/>
              </a:rPr>
              <a:t>next</a:t>
            </a:r>
            <a:r>
              <a:rPr sz="2400" spc="-15" dirty="0">
                <a:latin typeface="Calibri"/>
                <a:cs typeface="Calibri"/>
              </a:rPr>
              <a:t> </a:t>
            </a:r>
            <a:r>
              <a:rPr sz="2400" dirty="0">
                <a:latin typeface="Calibri"/>
                <a:cs typeface="Calibri"/>
              </a:rPr>
              <a:t>lecture</a:t>
            </a:r>
            <a:r>
              <a:rPr sz="2400" spc="-50" dirty="0">
                <a:latin typeface="Calibri"/>
                <a:cs typeface="Calibri"/>
              </a:rPr>
              <a:t> </a:t>
            </a:r>
            <a:r>
              <a:rPr sz="2400" spc="-10" dirty="0">
                <a:latin typeface="Calibri"/>
                <a:cs typeface="Calibri"/>
              </a:rPr>
              <a:t>(2024) </a:t>
            </a:r>
            <a:r>
              <a:rPr sz="2400" dirty="0">
                <a:latin typeface="Calibri"/>
                <a:cs typeface="Calibri"/>
              </a:rPr>
              <a:t>these</a:t>
            </a:r>
            <a:r>
              <a:rPr sz="2400" spc="-30" dirty="0">
                <a:latin typeface="Calibri"/>
                <a:cs typeface="Calibri"/>
              </a:rPr>
              <a:t> </a:t>
            </a:r>
            <a:r>
              <a:rPr sz="2400" dirty="0">
                <a:latin typeface="Calibri"/>
                <a:cs typeface="Calibri"/>
              </a:rPr>
              <a:t>slides</a:t>
            </a:r>
            <a:r>
              <a:rPr sz="2400" spc="-35" dirty="0">
                <a:latin typeface="Calibri"/>
                <a:cs typeface="Calibri"/>
              </a:rPr>
              <a:t> </a:t>
            </a:r>
            <a:r>
              <a:rPr sz="2400" dirty="0">
                <a:latin typeface="Calibri"/>
                <a:cs typeface="Calibri"/>
              </a:rPr>
              <a:t>may</a:t>
            </a:r>
            <a:r>
              <a:rPr sz="2400" spc="-50" dirty="0">
                <a:latin typeface="Calibri"/>
                <a:cs typeface="Calibri"/>
              </a:rPr>
              <a:t> </a:t>
            </a:r>
            <a:r>
              <a:rPr sz="2400" dirty="0">
                <a:latin typeface="Calibri"/>
                <a:cs typeface="Calibri"/>
              </a:rPr>
              <a:t>look</a:t>
            </a:r>
            <a:r>
              <a:rPr sz="2400" spc="-30" dirty="0">
                <a:latin typeface="Calibri"/>
                <a:cs typeface="Calibri"/>
              </a:rPr>
              <a:t> </a:t>
            </a:r>
            <a:r>
              <a:rPr sz="2400" dirty="0">
                <a:latin typeface="Calibri"/>
                <a:cs typeface="Calibri"/>
              </a:rPr>
              <a:t>completely</a:t>
            </a:r>
            <a:r>
              <a:rPr sz="2400" spc="-45" dirty="0">
                <a:latin typeface="Calibri"/>
                <a:cs typeface="Calibri"/>
              </a:rPr>
              <a:t> </a:t>
            </a:r>
            <a:r>
              <a:rPr sz="2400" spc="-10" dirty="0">
                <a:latin typeface="Calibri"/>
                <a:cs typeface="Calibri"/>
              </a:rPr>
              <a:t>different!</a:t>
            </a:r>
            <a:endParaRPr sz="2400">
              <a:latin typeface="Calibri"/>
              <a:cs typeface="Calibri"/>
            </a:endParaRPr>
          </a:p>
          <a:p>
            <a:pPr marL="354965" marR="465455" indent="-342265">
              <a:lnSpc>
                <a:spcPct val="100000"/>
              </a:lnSpc>
              <a:spcBef>
                <a:spcPts val="600"/>
              </a:spcBef>
              <a:buClr>
                <a:srgbClr val="8A1515"/>
              </a:buClr>
              <a:buFont typeface="Times New Roman"/>
              <a:buChar char="•"/>
              <a:tabLst>
                <a:tab pos="354965" algn="l"/>
                <a:tab pos="355600" algn="l"/>
              </a:tabLst>
            </a:pPr>
            <a:r>
              <a:rPr sz="2400" dirty="0">
                <a:latin typeface="Calibri"/>
                <a:cs typeface="Calibri"/>
              </a:rPr>
              <a:t>RLHF</a:t>
            </a:r>
            <a:r>
              <a:rPr sz="2400" spc="-55" dirty="0">
                <a:latin typeface="Calibri"/>
                <a:cs typeface="Calibri"/>
              </a:rPr>
              <a:t> </a:t>
            </a:r>
            <a:r>
              <a:rPr sz="2400" dirty="0">
                <a:latin typeface="Calibri"/>
                <a:cs typeface="Calibri"/>
              </a:rPr>
              <a:t>gets</a:t>
            </a:r>
            <a:r>
              <a:rPr sz="2400" spc="-35" dirty="0">
                <a:latin typeface="Calibri"/>
                <a:cs typeface="Calibri"/>
              </a:rPr>
              <a:t> </a:t>
            </a:r>
            <a:r>
              <a:rPr sz="2400" dirty="0">
                <a:latin typeface="Calibri"/>
                <a:cs typeface="Calibri"/>
              </a:rPr>
              <a:t>you</a:t>
            </a:r>
            <a:r>
              <a:rPr sz="2400" spc="-10" dirty="0">
                <a:latin typeface="Calibri"/>
                <a:cs typeface="Calibri"/>
              </a:rPr>
              <a:t> </a:t>
            </a:r>
            <a:r>
              <a:rPr sz="2400" dirty="0">
                <a:latin typeface="Calibri"/>
                <a:cs typeface="Calibri"/>
              </a:rPr>
              <a:t>further</a:t>
            </a:r>
            <a:r>
              <a:rPr sz="2400" spc="-15" dirty="0">
                <a:latin typeface="Calibri"/>
                <a:cs typeface="Calibri"/>
              </a:rPr>
              <a:t> </a:t>
            </a:r>
            <a:r>
              <a:rPr sz="2400" dirty="0">
                <a:latin typeface="Calibri"/>
                <a:cs typeface="Calibri"/>
              </a:rPr>
              <a:t>than</a:t>
            </a:r>
            <a:r>
              <a:rPr sz="2400" spc="-5" dirty="0">
                <a:latin typeface="Calibri"/>
                <a:cs typeface="Calibri"/>
              </a:rPr>
              <a:t> </a:t>
            </a:r>
            <a:r>
              <a:rPr sz="2400" spc="-10" dirty="0">
                <a:latin typeface="Calibri"/>
                <a:cs typeface="Calibri"/>
              </a:rPr>
              <a:t>instruction </a:t>
            </a:r>
            <a:r>
              <a:rPr sz="2400" dirty="0">
                <a:latin typeface="Calibri"/>
                <a:cs typeface="Calibri"/>
              </a:rPr>
              <a:t>finetuning,</a:t>
            </a:r>
            <a:r>
              <a:rPr sz="2400" spc="-60" dirty="0">
                <a:latin typeface="Calibri"/>
                <a:cs typeface="Calibri"/>
              </a:rPr>
              <a:t> </a:t>
            </a:r>
            <a:r>
              <a:rPr sz="2400" dirty="0">
                <a:latin typeface="Calibri"/>
                <a:cs typeface="Calibri"/>
              </a:rPr>
              <a:t>but</a:t>
            </a:r>
            <a:r>
              <a:rPr sz="2400" spc="-45" dirty="0">
                <a:latin typeface="Calibri"/>
                <a:cs typeface="Calibri"/>
              </a:rPr>
              <a:t> </a:t>
            </a:r>
            <a:r>
              <a:rPr sz="2400" dirty="0">
                <a:latin typeface="Calibri"/>
                <a:cs typeface="Calibri"/>
              </a:rPr>
              <a:t>is</a:t>
            </a:r>
            <a:r>
              <a:rPr sz="2400" spc="-45" dirty="0">
                <a:latin typeface="Calibri"/>
                <a:cs typeface="Calibri"/>
              </a:rPr>
              <a:t> </a:t>
            </a:r>
            <a:r>
              <a:rPr sz="2400" dirty="0">
                <a:latin typeface="Calibri"/>
                <a:cs typeface="Calibri"/>
              </a:rPr>
              <a:t>(still!)</a:t>
            </a:r>
            <a:r>
              <a:rPr sz="2400" spc="-75" dirty="0">
                <a:latin typeface="Calibri"/>
                <a:cs typeface="Calibri"/>
              </a:rPr>
              <a:t> </a:t>
            </a:r>
            <a:r>
              <a:rPr sz="2400" dirty="0">
                <a:latin typeface="Calibri"/>
                <a:cs typeface="Calibri"/>
              </a:rPr>
              <a:t>data</a:t>
            </a:r>
            <a:r>
              <a:rPr sz="2400" spc="-40" dirty="0">
                <a:latin typeface="Calibri"/>
                <a:cs typeface="Calibri"/>
              </a:rPr>
              <a:t> </a:t>
            </a:r>
            <a:r>
              <a:rPr sz="2400" spc="-10" dirty="0">
                <a:latin typeface="Calibri"/>
                <a:cs typeface="Calibri"/>
              </a:rPr>
              <a:t>expensive.</a:t>
            </a:r>
            <a:endParaRPr sz="2400">
              <a:latin typeface="Calibri"/>
              <a:cs typeface="Calibri"/>
            </a:endParaRPr>
          </a:p>
          <a:p>
            <a:pPr marL="354965" marR="436245" indent="-342265">
              <a:lnSpc>
                <a:spcPct val="100000"/>
              </a:lnSpc>
              <a:spcBef>
                <a:spcPts val="605"/>
              </a:spcBef>
              <a:buClr>
                <a:srgbClr val="8A1515"/>
              </a:buClr>
              <a:buFont typeface="Times New Roman"/>
              <a:buChar char="•"/>
              <a:tabLst>
                <a:tab pos="354965" algn="l"/>
                <a:tab pos="355600" algn="l"/>
              </a:tabLst>
            </a:pPr>
            <a:r>
              <a:rPr sz="2400" dirty="0">
                <a:latin typeface="Calibri"/>
                <a:cs typeface="Calibri"/>
              </a:rPr>
              <a:t>Recent</a:t>
            </a:r>
            <a:r>
              <a:rPr sz="2400" spc="-65" dirty="0">
                <a:latin typeface="Calibri"/>
                <a:cs typeface="Calibri"/>
              </a:rPr>
              <a:t> </a:t>
            </a:r>
            <a:r>
              <a:rPr sz="2400" dirty="0">
                <a:latin typeface="Calibri"/>
                <a:cs typeface="Calibri"/>
              </a:rPr>
              <a:t>work aims</a:t>
            </a:r>
            <a:r>
              <a:rPr sz="2400" spc="-55" dirty="0">
                <a:latin typeface="Calibri"/>
                <a:cs typeface="Calibri"/>
              </a:rPr>
              <a:t> </a:t>
            </a:r>
            <a:r>
              <a:rPr sz="2400" dirty="0">
                <a:latin typeface="Calibri"/>
                <a:cs typeface="Calibri"/>
              </a:rPr>
              <a:t>to</a:t>
            </a:r>
            <a:r>
              <a:rPr sz="2400" spc="-25" dirty="0">
                <a:latin typeface="Calibri"/>
                <a:cs typeface="Calibri"/>
              </a:rPr>
              <a:t> </a:t>
            </a:r>
            <a:r>
              <a:rPr sz="2400" dirty="0">
                <a:latin typeface="Calibri"/>
                <a:cs typeface="Calibri"/>
              </a:rPr>
              <a:t>alleviate</a:t>
            </a:r>
            <a:r>
              <a:rPr sz="2400" spc="-25" dirty="0">
                <a:latin typeface="Calibri"/>
                <a:cs typeface="Calibri"/>
              </a:rPr>
              <a:t> </a:t>
            </a:r>
            <a:r>
              <a:rPr sz="2400" dirty="0">
                <a:latin typeface="Calibri"/>
                <a:cs typeface="Calibri"/>
              </a:rPr>
              <a:t>such</a:t>
            </a:r>
            <a:r>
              <a:rPr sz="2400" spc="-5" dirty="0">
                <a:latin typeface="Calibri"/>
                <a:cs typeface="Calibri"/>
              </a:rPr>
              <a:t> </a:t>
            </a:r>
            <a:r>
              <a:rPr sz="2400" spc="-20" dirty="0">
                <a:latin typeface="Calibri"/>
                <a:cs typeface="Calibri"/>
              </a:rPr>
              <a:t>data </a:t>
            </a:r>
            <a:r>
              <a:rPr sz="2400" spc="-10" dirty="0">
                <a:latin typeface="Calibri"/>
                <a:cs typeface="Calibri"/>
              </a:rPr>
              <a:t>requirements:</a:t>
            </a:r>
            <a:endParaRPr sz="2400">
              <a:latin typeface="Calibri"/>
              <a:cs typeface="Calibri"/>
            </a:endParaRPr>
          </a:p>
        </p:txBody>
      </p:sp>
      <p:pic>
        <p:nvPicPr>
          <p:cNvPr id="4" name="object 4"/>
          <p:cNvPicPr/>
          <p:nvPr/>
        </p:nvPicPr>
        <p:blipFill>
          <a:blip r:embed="rId2" cstate="print"/>
          <a:stretch>
            <a:fillRect/>
          </a:stretch>
        </p:blipFill>
        <p:spPr>
          <a:xfrm>
            <a:off x="5942076" y="2209800"/>
            <a:ext cx="6172200" cy="141732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76</a:t>
            </a:fld>
            <a:endParaRPr spc="-25"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4733" y="240919"/>
            <a:ext cx="2235200" cy="513715"/>
          </a:xfrm>
          <a:prstGeom prst="rect">
            <a:avLst/>
          </a:prstGeom>
        </p:spPr>
        <p:txBody>
          <a:bodyPr vert="horz" wrap="square" lIns="0" tIns="12700" rIns="0" bIns="0" rtlCol="0">
            <a:spAutoFit/>
          </a:bodyPr>
          <a:lstStyle/>
          <a:p>
            <a:pPr marL="12700">
              <a:lnSpc>
                <a:spcPct val="100000"/>
              </a:lnSpc>
              <a:spcBef>
                <a:spcPts val="100"/>
              </a:spcBef>
            </a:pPr>
            <a:r>
              <a:rPr dirty="0"/>
              <a:t>What’s</a:t>
            </a:r>
            <a:r>
              <a:rPr spc="-65" dirty="0"/>
              <a:t> </a:t>
            </a:r>
            <a:r>
              <a:rPr spc="-10" dirty="0"/>
              <a:t>next?</a:t>
            </a: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77</a:t>
            </a:fld>
            <a:endParaRPr spc="-25" dirty="0"/>
          </a:p>
        </p:txBody>
      </p:sp>
      <p:sp>
        <p:nvSpPr>
          <p:cNvPr id="3" name="object 3"/>
          <p:cNvSpPr txBox="1"/>
          <p:nvPr/>
        </p:nvSpPr>
        <p:spPr>
          <a:xfrm>
            <a:off x="484733" y="1137030"/>
            <a:ext cx="5681980" cy="3181350"/>
          </a:xfrm>
          <a:prstGeom prst="rect">
            <a:avLst/>
          </a:prstGeom>
        </p:spPr>
        <p:txBody>
          <a:bodyPr vert="horz" wrap="square" lIns="0" tIns="12700" rIns="0" bIns="0" rtlCol="0">
            <a:spAutoFit/>
          </a:bodyPr>
          <a:lstStyle/>
          <a:p>
            <a:pPr marL="354965" marR="5080" indent="-342265">
              <a:lnSpc>
                <a:spcPct val="100000"/>
              </a:lnSpc>
              <a:spcBef>
                <a:spcPts val="100"/>
              </a:spcBef>
              <a:buClr>
                <a:srgbClr val="8A1515"/>
              </a:buClr>
              <a:buFont typeface="Times New Roman"/>
              <a:buChar char="•"/>
              <a:tabLst>
                <a:tab pos="354965" algn="l"/>
                <a:tab pos="355600" algn="l"/>
              </a:tabLst>
            </a:pPr>
            <a:r>
              <a:rPr sz="2400" dirty="0">
                <a:latin typeface="Calibri"/>
                <a:cs typeface="Calibri"/>
              </a:rPr>
              <a:t>RLHF</a:t>
            </a:r>
            <a:r>
              <a:rPr sz="2400" spc="-55" dirty="0">
                <a:latin typeface="Calibri"/>
                <a:cs typeface="Calibri"/>
              </a:rPr>
              <a:t> </a:t>
            </a:r>
            <a:r>
              <a:rPr sz="2400" dirty="0">
                <a:latin typeface="Calibri"/>
                <a:cs typeface="Calibri"/>
              </a:rPr>
              <a:t>is</a:t>
            </a:r>
            <a:r>
              <a:rPr sz="2400" spc="-25" dirty="0">
                <a:latin typeface="Calibri"/>
                <a:cs typeface="Calibri"/>
              </a:rPr>
              <a:t> </a:t>
            </a:r>
            <a:r>
              <a:rPr sz="2400" dirty="0">
                <a:latin typeface="Calibri"/>
                <a:cs typeface="Calibri"/>
              </a:rPr>
              <a:t>still</a:t>
            </a:r>
            <a:r>
              <a:rPr sz="2400" spc="-35" dirty="0">
                <a:latin typeface="Calibri"/>
                <a:cs typeface="Calibri"/>
              </a:rPr>
              <a:t> </a:t>
            </a:r>
            <a:r>
              <a:rPr sz="2400" dirty="0">
                <a:latin typeface="Calibri"/>
                <a:cs typeface="Calibri"/>
              </a:rPr>
              <a:t>a</a:t>
            </a:r>
            <a:r>
              <a:rPr sz="2400" spc="-15" dirty="0">
                <a:latin typeface="Calibri"/>
                <a:cs typeface="Calibri"/>
              </a:rPr>
              <a:t> </a:t>
            </a:r>
            <a:r>
              <a:rPr sz="2400" dirty="0">
                <a:latin typeface="Calibri"/>
                <a:cs typeface="Calibri"/>
              </a:rPr>
              <a:t>very</a:t>
            </a:r>
            <a:r>
              <a:rPr sz="2400" spc="-10" dirty="0">
                <a:latin typeface="Calibri"/>
                <a:cs typeface="Calibri"/>
              </a:rPr>
              <a:t> </a:t>
            </a:r>
            <a:r>
              <a:rPr sz="2400" dirty="0">
                <a:latin typeface="Calibri"/>
                <a:cs typeface="Calibri"/>
              </a:rPr>
              <a:t>underexplored</a:t>
            </a:r>
            <a:r>
              <a:rPr sz="2400" spc="-15" dirty="0">
                <a:latin typeface="Calibri"/>
                <a:cs typeface="Calibri"/>
              </a:rPr>
              <a:t> </a:t>
            </a:r>
            <a:r>
              <a:rPr sz="2400" dirty="0">
                <a:latin typeface="Calibri"/>
                <a:cs typeface="Calibri"/>
              </a:rPr>
              <a:t>and</a:t>
            </a:r>
            <a:r>
              <a:rPr sz="2400" spc="-15" dirty="0">
                <a:latin typeface="Calibri"/>
                <a:cs typeface="Calibri"/>
              </a:rPr>
              <a:t> </a:t>
            </a:r>
            <a:r>
              <a:rPr sz="2400" spc="-10" dirty="0">
                <a:latin typeface="Calibri"/>
                <a:cs typeface="Calibri"/>
              </a:rPr>
              <a:t>fast- </a:t>
            </a:r>
            <a:r>
              <a:rPr sz="2400" dirty="0">
                <a:latin typeface="Calibri"/>
                <a:cs typeface="Calibri"/>
              </a:rPr>
              <a:t>moving</a:t>
            </a:r>
            <a:r>
              <a:rPr sz="2400" spc="-40" dirty="0">
                <a:latin typeface="Calibri"/>
                <a:cs typeface="Calibri"/>
              </a:rPr>
              <a:t> </a:t>
            </a:r>
            <a:r>
              <a:rPr sz="2400" dirty="0">
                <a:latin typeface="Calibri"/>
                <a:cs typeface="Calibri"/>
              </a:rPr>
              <a:t>area:</a:t>
            </a:r>
            <a:r>
              <a:rPr sz="2400" spc="-45" dirty="0">
                <a:latin typeface="Calibri"/>
                <a:cs typeface="Calibri"/>
              </a:rPr>
              <a:t> </a:t>
            </a:r>
            <a:r>
              <a:rPr sz="2400" dirty="0">
                <a:latin typeface="Calibri"/>
                <a:cs typeface="Calibri"/>
              </a:rPr>
              <a:t>by</a:t>
            </a:r>
            <a:r>
              <a:rPr sz="2400" spc="-15" dirty="0">
                <a:latin typeface="Calibri"/>
                <a:cs typeface="Calibri"/>
              </a:rPr>
              <a:t> </a:t>
            </a:r>
            <a:r>
              <a:rPr sz="2400" dirty="0">
                <a:latin typeface="Calibri"/>
                <a:cs typeface="Calibri"/>
              </a:rPr>
              <a:t>the</a:t>
            </a:r>
            <a:r>
              <a:rPr sz="2400" spc="-35" dirty="0">
                <a:latin typeface="Calibri"/>
                <a:cs typeface="Calibri"/>
              </a:rPr>
              <a:t> </a:t>
            </a:r>
            <a:r>
              <a:rPr sz="2400" dirty="0">
                <a:latin typeface="Calibri"/>
                <a:cs typeface="Calibri"/>
              </a:rPr>
              <a:t>next</a:t>
            </a:r>
            <a:r>
              <a:rPr sz="2400" spc="-15" dirty="0">
                <a:latin typeface="Calibri"/>
                <a:cs typeface="Calibri"/>
              </a:rPr>
              <a:t> </a:t>
            </a:r>
            <a:r>
              <a:rPr sz="2400" dirty="0">
                <a:latin typeface="Calibri"/>
                <a:cs typeface="Calibri"/>
              </a:rPr>
              <a:t>lecture</a:t>
            </a:r>
            <a:r>
              <a:rPr sz="2400" spc="-50" dirty="0">
                <a:latin typeface="Calibri"/>
                <a:cs typeface="Calibri"/>
              </a:rPr>
              <a:t> </a:t>
            </a:r>
            <a:r>
              <a:rPr sz="2400" spc="-10" dirty="0">
                <a:latin typeface="Calibri"/>
                <a:cs typeface="Calibri"/>
              </a:rPr>
              <a:t>(2024) </a:t>
            </a:r>
            <a:r>
              <a:rPr sz="2400" dirty="0">
                <a:latin typeface="Calibri"/>
                <a:cs typeface="Calibri"/>
              </a:rPr>
              <a:t>these</a:t>
            </a:r>
            <a:r>
              <a:rPr sz="2400" spc="-30" dirty="0">
                <a:latin typeface="Calibri"/>
                <a:cs typeface="Calibri"/>
              </a:rPr>
              <a:t> </a:t>
            </a:r>
            <a:r>
              <a:rPr sz="2400" dirty="0">
                <a:latin typeface="Calibri"/>
                <a:cs typeface="Calibri"/>
              </a:rPr>
              <a:t>slides</a:t>
            </a:r>
            <a:r>
              <a:rPr sz="2400" spc="-35" dirty="0">
                <a:latin typeface="Calibri"/>
                <a:cs typeface="Calibri"/>
              </a:rPr>
              <a:t> </a:t>
            </a:r>
            <a:r>
              <a:rPr sz="2400" dirty="0">
                <a:latin typeface="Calibri"/>
                <a:cs typeface="Calibri"/>
              </a:rPr>
              <a:t>may</a:t>
            </a:r>
            <a:r>
              <a:rPr sz="2400" spc="-50" dirty="0">
                <a:latin typeface="Calibri"/>
                <a:cs typeface="Calibri"/>
              </a:rPr>
              <a:t> </a:t>
            </a:r>
            <a:r>
              <a:rPr sz="2400" dirty="0">
                <a:latin typeface="Calibri"/>
                <a:cs typeface="Calibri"/>
              </a:rPr>
              <a:t>look</a:t>
            </a:r>
            <a:r>
              <a:rPr sz="2400" spc="-30" dirty="0">
                <a:latin typeface="Calibri"/>
                <a:cs typeface="Calibri"/>
              </a:rPr>
              <a:t> </a:t>
            </a:r>
            <a:r>
              <a:rPr sz="2400" dirty="0">
                <a:latin typeface="Calibri"/>
                <a:cs typeface="Calibri"/>
              </a:rPr>
              <a:t>completely</a:t>
            </a:r>
            <a:r>
              <a:rPr sz="2400" spc="-45" dirty="0">
                <a:latin typeface="Calibri"/>
                <a:cs typeface="Calibri"/>
              </a:rPr>
              <a:t> </a:t>
            </a:r>
            <a:r>
              <a:rPr sz="2400" spc="-10" dirty="0">
                <a:latin typeface="Calibri"/>
                <a:cs typeface="Calibri"/>
              </a:rPr>
              <a:t>different!</a:t>
            </a:r>
            <a:endParaRPr sz="2400">
              <a:latin typeface="Calibri"/>
              <a:cs typeface="Calibri"/>
            </a:endParaRPr>
          </a:p>
          <a:p>
            <a:pPr marL="354965" marR="465455" indent="-342265">
              <a:lnSpc>
                <a:spcPct val="100000"/>
              </a:lnSpc>
              <a:spcBef>
                <a:spcPts val="600"/>
              </a:spcBef>
              <a:buClr>
                <a:srgbClr val="8A1515"/>
              </a:buClr>
              <a:buFont typeface="Times New Roman"/>
              <a:buChar char="•"/>
              <a:tabLst>
                <a:tab pos="354965" algn="l"/>
                <a:tab pos="355600" algn="l"/>
              </a:tabLst>
            </a:pPr>
            <a:r>
              <a:rPr sz="2400" dirty="0">
                <a:latin typeface="Calibri"/>
                <a:cs typeface="Calibri"/>
              </a:rPr>
              <a:t>RLHF</a:t>
            </a:r>
            <a:r>
              <a:rPr sz="2400" spc="-55" dirty="0">
                <a:latin typeface="Calibri"/>
                <a:cs typeface="Calibri"/>
              </a:rPr>
              <a:t> </a:t>
            </a:r>
            <a:r>
              <a:rPr sz="2400" dirty="0">
                <a:latin typeface="Calibri"/>
                <a:cs typeface="Calibri"/>
              </a:rPr>
              <a:t>gets</a:t>
            </a:r>
            <a:r>
              <a:rPr sz="2400" spc="-35" dirty="0">
                <a:latin typeface="Calibri"/>
                <a:cs typeface="Calibri"/>
              </a:rPr>
              <a:t> </a:t>
            </a:r>
            <a:r>
              <a:rPr sz="2400" dirty="0">
                <a:latin typeface="Calibri"/>
                <a:cs typeface="Calibri"/>
              </a:rPr>
              <a:t>you</a:t>
            </a:r>
            <a:r>
              <a:rPr sz="2400" spc="-10" dirty="0">
                <a:latin typeface="Calibri"/>
                <a:cs typeface="Calibri"/>
              </a:rPr>
              <a:t> </a:t>
            </a:r>
            <a:r>
              <a:rPr sz="2400" dirty="0">
                <a:latin typeface="Calibri"/>
                <a:cs typeface="Calibri"/>
              </a:rPr>
              <a:t>further</a:t>
            </a:r>
            <a:r>
              <a:rPr sz="2400" spc="-15" dirty="0">
                <a:latin typeface="Calibri"/>
                <a:cs typeface="Calibri"/>
              </a:rPr>
              <a:t> </a:t>
            </a:r>
            <a:r>
              <a:rPr sz="2400" dirty="0">
                <a:latin typeface="Calibri"/>
                <a:cs typeface="Calibri"/>
              </a:rPr>
              <a:t>than</a:t>
            </a:r>
            <a:r>
              <a:rPr sz="2400" spc="-5" dirty="0">
                <a:latin typeface="Calibri"/>
                <a:cs typeface="Calibri"/>
              </a:rPr>
              <a:t> </a:t>
            </a:r>
            <a:r>
              <a:rPr sz="2400" spc="-10" dirty="0">
                <a:latin typeface="Calibri"/>
                <a:cs typeface="Calibri"/>
              </a:rPr>
              <a:t>instruction </a:t>
            </a:r>
            <a:r>
              <a:rPr sz="2400" dirty="0">
                <a:latin typeface="Calibri"/>
                <a:cs typeface="Calibri"/>
              </a:rPr>
              <a:t>finetuning,</a:t>
            </a:r>
            <a:r>
              <a:rPr sz="2400" spc="-60" dirty="0">
                <a:latin typeface="Calibri"/>
                <a:cs typeface="Calibri"/>
              </a:rPr>
              <a:t> </a:t>
            </a:r>
            <a:r>
              <a:rPr sz="2400" dirty="0">
                <a:latin typeface="Calibri"/>
                <a:cs typeface="Calibri"/>
              </a:rPr>
              <a:t>but</a:t>
            </a:r>
            <a:r>
              <a:rPr sz="2400" spc="-45" dirty="0">
                <a:latin typeface="Calibri"/>
                <a:cs typeface="Calibri"/>
              </a:rPr>
              <a:t> </a:t>
            </a:r>
            <a:r>
              <a:rPr sz="2400" dirty="0">
                <a:latin typeface="Calibri"/>
                <a:cs typeface="Calibri"/>
              </a:rPr>
              <a:t>is</a:t>
            </a:r>
            <a:r>
              <a:rPr sz="2400" spc="-45" dirty="0">
                <a:latin typeface="Calibri"/>
                <a:cs typeface="Calibri"/>
              </a:rPr>
              <a:t> </a:t>
            </a:r>
            <a:r>
              <a:rPr sz="2400" dirty="0">
                <a:latin typeface="Calibri"/>
                <a:cs typeface="Calibri"/>
              </a:rPr>
              <a:t>(still!)</a:t>
            </a:r>
            <a:r>
              <a:rPr sz="2400" spc="-75" dirty="0">
                <a:latin typeface="Calibri"/>
                <a:cs typeface="Calibri"/>
              </a:rPr>
              <a:t> </a:t>
            </a:r>
            <a:r>
              <a:rPr sz="2400" dirty="0">
                <a:latin typeface="Calibri"/>
                <a:cs typeface="Calibri"/>
              </a:rPr>
              <a:t>data</a:t>
            </a:r>
            <a:r>
              <a:rPr sz="2400" spc="-40" dirty="0">
                <a:latin typeface="Calibri"/>
                <a:cs typeface="Calibri"/>
              </a:rPr>
              <a:t> </a:t>
            </a:r>
            <a:r>
              <a:rPr sz="2400" spc="-10" dirty="0">
                <a:latin typeface="Calibri"/>
                <a:cs typeface="Calibri"/>
              </a:rPr>
              <a:t>expensive.</a:t>
            </a:r>
            <a:endParaRPr sz="2400">
              <a:latin typeface="Calibri"/>
              <a:cs typeface="Calibri"/>
            </a:endParaRPr>
          </a:p>
          <a:p>
            <a:pPr marL="354965" marR="436245" indent="-342265">
              <a:lnSpc>
                <a:spcPct val="100000"/>
              </a:lnSpc>
              <a:spcBef>
                <a:spcPts val="605"/>
              </a:spcBef>
              <a:buClr>
                <a:srgbClr val="8A1515"/>
              </a:buClr>
              <a:buFont typeface="Times New Roman"/>
              <a:buChar char="•"/>
              <a:tabLst>
                <a:tab pos="354965" algn="l"/>
                <a:tab pos="355600" algn="l"/>
              </a:tabLst>
            </a:pPr>
            <a:r>
              <a:rPr sz="2400" dirty="0">
                <a:latin typeface="Calibri"/>
                <a:cs typeface="Calibri"/>
              </a:rPr>
              <a:t>Recent</a:t>
            </a:r>
            <a:r>
              <a:rPr sz="2400" spc="-65" dirty="0">
                <a:latin typeface="Calibri"/>
                <a:cs typeface="Calibri"/>
              </a:rPr>
              <a:t> </a:t>
            </a:r>
            <a:r>
              <a:rPr sz="2400" dirty="0">
                <a:latin typeface="Calibri"/>
                <a:cs typeface="Calibri"/>
              </a:rPr>
              <a:t>work aims</a:t>
            </a:r>
            <a:r>
              <a:rPr sz="2400" spc="-55" dirty="0">
                <a:latin typeface="Calibri"/>
                <a:cs typeface="Calibri"/>
              </a:rPr>
              <a:t> </a:t>
            </a:r>
            <a:r>
              <a:rPr sz="2400" dirty="0">
                <a:latin typeface="Calibri"/>
                <a:cs typeface="Calibri"/>
              </a:rPr>
              <a:t>to</a:t>
            </a:r>
            <a:r>
              <a:rPr sz="2400" spc="-25" dirty="0">
                <a:latin typeface="Calibri"/>
                <a:cs typeface="Calibri"/>
              </a:rPr>
              <a:t> </a:t>
            </a:r>
            <a:r>
              <a:rPr sz="2400" dirty="0">
                <a:latin typeface="Calibri"/>
                <a:cs typeface="Calibri"/>
              </a:rPr>
              <a:t>alleviate</a:t>
            </a:r>
            <a:r>
              <a:rPr sz="2400" spc="-25" dirty="0">
                <a:latin typeface="Calibri"/>
                <a:cs typeface="Calibri"/>
              </a:rPr>
              <a:t> </a:t>
            </a:r>
            <a:r>
              <a:rPr sz="2400" dirty="0">
                <a:latin typeface="Calibri"/>
                <a:cs typeface="Calibri"/>
              </a:rPr>
              <a:t>such</a:t>
            </a:r>
            <a:r>
              <a:rPr sz="2400" spc="-5" dirty="0">
                <a:latin typeface="Calibri"/>
                <a:cs typeface="Calibri"/>
              </a:rPr>
              <a:t> </a:t>
            </a:r>
            <a:r>
              <a:rPr sz="2400" spc="-20" dirty="0">
                <a:latin typeface="Calibri"/>
                <a:cs typeface="Calibri"/>
              </a:rPr>
              <a:t>data </a:t>
            </a:r>
            <a:r>
              <a:rPr sz="2400" spc="-10" dirty="0">
                <a:latin typeface="Calibri"/>
                <a:cs typeface="Calibri"/>
              </a:rPr>
              <a:t>requirements:</a:t>
            </a:r>
            <a:endParaRPr sz="2400">
              <a:latin typeface="Calibri"/>
              <a:cs typeface="Calibri"/>
            </a:endParaRPr>
          </a:p>
          <a:p>
            <a:pPr marL="812165" lvl="1" indent="-457200">
              <a:lnSpc>
                <a:spcPct val="100000"/>
              </a:lnSpc>
              <a:spcBef>
                <a:spcPts val="600"/>
              </a:spcBef>
              <a:buClr>
                <a:srgbClr val="007A92"/>
              </a:buClr>
              <a:buFont typeface="Times New Roman"/>
              <a:buChar char="•"/>
              <a:tabLst>
                <a:tab pos="812165" algn="l"/>
                <a:tab pos="813435" algn="l"/>
              </a:tabLst>
            </a:pPr>
            <a:r>
              <a:rPr sz="2400" dirty="0">
                <a:latin typeface="Calibri"/>
                <a:cs typeface="Calibri"/>
              </a:rPr>
              <a:t>RL</a:t>
            </a:r>
            <a:r>
              <a:rPr sz="2400" spc="-65" dirty="0">
                <a:latin typeface="Calibri"/>
                <a:cs typeface="Calibri"/>
              </a:rPr>
              <a:t> </a:t>
            </a:r>
            <a:r>
              <a:rPr sz="2400" dirty="0">
                <a:latin typeface="Calibri"/>
                <a:cs typeface="Calibri"/>
              </a:rPr>
              <a:t>from</a:t>
            </a:r>
            <a:r>
              <a:rPr sz="2400" spc="-40" dirty="0">
                <a:latin typeface="Calibri"/>
                <a:cs typeface="Calibri"/>
              </a:rPr>
              <a:t> </a:t>
            </a:r>
            <a:r>
              <a:rPr sz="2400" b="1" dirty="0">
                <a:latin typeface="Calibri"/>
                <a:cs typeface="Calibri"/>
              </a:rPr>
              <a:t>AI</a:t>
            </a:r>
            <a:r>
              <a:rPr sz="2400" b="1" spc="-45" dirty="0">
                <a:latin typeface="Calibri"/>
                <a:cs typeface="Calibri"/>
              </a:rPr>
              <a:t> </a:t>
            </a:r>
            <a:r>
              <a:rPr sz="2400" b="1" dirty="0">
                <a:latin typeface="Calibri"/>
                <a:cs typeface="Calibri"/>
              </a:rPr>
              <a:t>feedback</a:t>
            </a:r>
            <a:r>
              <a:rPr sz="2400" b="1" spc="5" dirty="0">
                <a:latin typeface="Calibri"/>
                <a:cs typeface="Calibri"/>
              </a:rPr>
              <a:t> </a:t>
            </a:r>
            <a:r>
              <a:rPr sz="2400" dirty="0">
                <a:latin typeface="Calibri"/>
                <a:cs typeface="Calibri"/>
              </a:rPr>
              <a:t>[</a:t>
            </a:r>
            <a:r>
              <a:rPr sz="2400" u="sng" dirty="0">
                <a:solidFill>
                  <a:srgbClr val="007A92"/>
                </a:solidFill>
                <a:uFill>
                  <a:solidFill>
                    <a:srgbClr val="007A92"/>
                  </a:solidFill>
                </a:uFill>
                <a:latin typeface="Calibri"/>
                <a:cs typeface="Calibri"/>
              </a:rPr>
              <a:t>Bai</a:t>
            </a:r>
            <a:r>
              <a:rPr sz="2400" u="sng" spc="-4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4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40" dirty="0">
                <a:solidFill>
                  <a:srgbClr val="007A92"/>
                </a:solidFill>
                <a:uFill>
                  <a:solidFill>
                    <a:srgbClr val="007A92"/>
                  </a:solidFill>
                </a:uFill>
                <a:latin typeface="Calibri"/>
                <a:cs typeface="Calibri"/>
              </a:rPr>
              <a:t> </a:t>
            </a:r>
            <a:r>
              <a:rPr sz="2400" u="sng" spc="-10" dirty="0">
                <a:solidFill>
                  <a:srgbClr val="007A92"/>
                </a:solidFill>
                <a:uFill>
                  <a:solidFill>
                    <a:srgbClr val="007A92"/>
                  </a:solidFill>
                </a:uFill>
                <a:latin typeface="Calibri"/>
                <a:cs typeface="Calibri"/>
              </a:rPr>
              <a:t>2022</a:t>
            </a:r>
            <a:r>
              <a:rPr sz="2400" spc="-10" dirty="0">
                <a:latin typeface="Calibri"/>
                <a:cs typeface="Calibri"/>
              </a:rPr>
              <a:t>]</a:t>
            </a:r>
            <a:endParaRPr sz="2400">
              <a:latin typeface="Calibri"/>
              <a:cs typeface="Calibri"/>
            </a:endParaRPr>
          </a:p>
        </p:txBody>
      </p:sp>
      <p:sp>
        <p:nvSpPr>
          <p:cNvPr id="4" name="object 4"/>
          <p:cNvSpPr txBox="1"/>
          <p:nvPr/>
        </p:nvSpPr>
        <p:spPr>
          <a:xfrm>
            <a:off x="7073010" y="848613"/>
            <a:ext cx="4547870" cy="5596890"/>
          </a:xfrm>
          <a:prstGeom prst="rect">
            <a:avLst/>
          </a:prstGeom>
        </p:spPr>
        <p:txBody>
          <a:bodyPr vert="horz" wrap="square" lIns="0" tIns="12065" rIns="0" bIns="0" rtlCol="0">
            <a:spAutoFit/>
          </a:bodyPr>
          <a:lstStyle/>
          <a:p>
            <a:pPr marL="12700">
              <a:lnSpc>
                <a:spcPct val="100000"/>
              </a:lnSpc>
              <a:spcBef>
                <a:spcPts val="95"/>
              </a:spcBef>
            </a:pPr>
            <a:r>
              <a:rPr sz="2200" b="1" dirty="0">
                <a:latin typeface="Calibri"/>
                <a:cs typeface="Calibri"/>
              </a:rPr>
              <a:t>Human:</a:t>
            </a:r>
            <a:r>
              <a:rPr sz="2200" b="1" spc="-75" dirty="0">
                <a:latin typeface="Calibri"/>
                <a:cs typeface="Calibri"/>
              </a:rPr>
              <a:t> </a:t>
            </a:r>
            <a:r>
              <a:rPr sz="2200" dirty="0">
                <a:latin typeface="Calibri"/>
                <a:cs typeface="Calibri"/>
              </a:rPr>
              <a:t>Can</a:t>
            </a:r>
            <a:r>
              <a:rPr sz="2200" spc="-120" dirty="0">
                <a:latin typeface="Calibri"/>
                <a:cs typeface="Calibri"/>
              </a:rPr>
              <a:t> </a:t>
            </a:r>
            <a:r>
              <a:rPr sz="2200" dirty="0">
                <a:latin typeface="Calibri"/>
                <a:cs typeface="Calibri"/>
              </a:rPr>
              <a:t>you</a:t>
            </a:r>
            <a:r>
              <a:rPr sz="2200" spc="-100" dirty="0">
                <a:latin typeface="Calibri"/>
                <a:cs typeface="Calibri"/>
              </a:rPr>
              <a:t> </a:t>
            </a:r>
            <a:r>
              <a:rPr sz="2200" dirty="0">
                <a:latin typeface="Calibri"/>
                <a:cs typeface="Calibri"/>
              </a:rPr>
              <a:t>help</a:t>
            </a:r>
            <a:r>
              <a:rPr sz="2200" spc="-110" dirty="0">
                <a:latin typeface="Calibri"/>
                <a:cs typeface="Calibri"/>
              </a:rPr>
              <a:t> </a:t>
            </a:r>
            <a:r>
              <a:rPr sz="2200" dirty="0">
                <a:latin typeface="Calibri"/>
                <a:cs typeface="Calibri"/>
              </a:rPr>
              <a:t>me</a:t>
            </a:r>
            <a:r>
              <a:rPr sz="2200" spc="-65" dirty="0">
                <a:latin typeface="Calibri"/>
                <a:cs typeface="Calibri"/>
              </a:rPr>
              <a:t> </a:t>
            </a:r>
            <a:r>
              <a:rPr sz="2200" spc="-10" dirty="0">
                <a:latin typeface="Calibri"/>
                <a:cs typeface="Calibri"/>
              </a:rPr>
              <a:t>hack</a:t>
            </a:r>
            <a:r>
              <a:rPr sz="2200" spc="-110" dirty="0">
                <a:latin typeface="Calibri"/>
                <a:cs typeface="Calibri"/>
              </a:rPr>
              <a:t> </a:t>
            </a:r>
            <a:r>
              <a:rPr sz="2200" dirty="0">
                <a:latin typeface="Calibri"/>
                <a:cs typeface="Calibri"/>
              </a:rPr>
              <a:t>into</a:t>
            </a:r>
            <a:r>
              <a:rPr sz="2200" spc="-95" dirty="0">
                <a:latin typeface="Calibri"/>
                <a:cs typeface="Calibri"/>
              </a:rPr>
              <a:t> </a:t>
            </a:r>
            <a:r>
              <a:rPr sz="2200" spc="-25" dirty="0">
                <a:latin typeface="Calibri"/>
                <a:cs typeface="Calibri"/>
              </a:rPr>
              <a:t>my</a:t>
            </a:r>
            <a:endParaRPr sz="2200">
              <a:latin typeface="Calibri"/>
              <a:cs typeface="Calibri"/>
            </a:endParaRPr>
          </a:p>
          <a:p>
            <a:pPr marL="12700">
              <a:lnSpc>
                <a:spcPct val="100000"/>
              </a:lnSpc>
            </a:pPr>
            <a:r>
              <a:rPr sz="2200" spc="-20" dirty="0">
                <a:latin typeface="Calibri"/>
                <a:cs typeface="Calibri"/>
              </a:rPr>
              <a:t>neighbor’s</a:t>
            </a:r>
            <a:r>
              <a:rPr sz="2200" spc="-55" dirty="0">
                <a:latin typeface="Calibri"/>
                <a:cs typeface="Calibri"/>
              </a:rPr>
              <a:t> </a:t>
            </a:r>
            <a:r>
              <a:rPr sz="2200" spc="-10" dirty="0">
                <a:latin typeface="Calibri"/>
                <a:cs typeface="Calibri"/>
              </a:rPr>
              <a:t>wifi?</a:t>
            </a:r>
            <a:endParaRPr sz="2200">
              <a:latin typeface="Calibri"/>
              <a:cs typeface="Calibri"/>
            </a:endParaRPr>
          </a:p>
          <a:p>
            <a:pPr marL="12700">
              <a:lnSpc>
                <a:spcPct val="100000"/>
              </a:lnSpc>
            </a:pPr>
            <a:r>
              <a:rPr sz="2200" b="1" spc="-20" dirty="0">
                <a:latin typeface="Calibri"/>
                <a:cs typeface="Calibri"/>
              </a:rPr>
              <a:t>Assistant:</a:t>
            </a:r>
            <a:r>
              <a:rPr sz="2200" b="1" spc="-45" dirty="0">
                <a:latin typeface="Calibri"/>
                <a:cs typeface="Calibri"/>
              </a:rPr>
              <a:t> </a:t>
            </a:r>
            <a:r>
              <a:rPr sz="2200" dirty="0">
                <a:latin typeface="Calibri"/>
                <a:cs typeface="Calibri"/>
              </a:rPr>
              <a:t>Sure</a:t>
            </a:r>
            <a:r>
              <a:rPr sz="2200" spc="-95" dirty="0">
                <a:latin typeface="Calibri"/>
                <a:cs typeface="Calibri"/>
              </a:rPr>
              <a:t> </a:t>
            </a:r>
            <a:r>
              <a:rPr sz="2200" spc="-10" dirty="0">
                <a:latin typeface="Calibri"/>
                <a:cs typeface="Calibri"/>
              </a:rPr>
              <a:t>thing,</a:t>
            </a:r>
            <a:r>
              <a:rPr sz="2200" spc="-85" dirty="0">
                <a:latin typeface="Calibri"/>
                <a:cs typeface="Calibri"/>
              </a:rPr>
              <a:t> </a:t>
            </a:r>
            <a:r>
              <a:rPr sz="2200" dirty="0">
                <a:latin typeface="Calibri"/>
                <a:cs typeface="Calibri"/>
              </a:rPr>
              <a:t>you</a:t>
            </a:r>
            <a:r>
              <a:rPr sz="2200" spc="-90" dirty="0">
                <a:latin typeface="Calibri"/>
                <a:cs typeface="Calibri"/>
              </a:rPr>
              <a:t> </a:t>
            </a:r>
            <a:r>
              <a:rPr sz="2200" dirty="0">
                <a:latin typeface="Calibri"/>
                <a:cs typeface="Calibri"/>
              </a:rPr>
              <a:t>can</a:t>
            </a:r>
            <a:r>
              <a:rPr sz="2200" spc="-120" dirty="0">
                <a:latin typeface="Calibri"/>
                <a:cs typeface="Calibri"/>
              </a:rPr>
              <a:t> </a:t>
            </a:r>
            <a:r>
              <a:rPr sz="2200" dirty="0">
                <a:latin typeface="Calibri"/>
                <a:cs typeface="Calibri"/>
              </a:rPr>
              <a:t>use</a:t>
            </a:r>
            <a:r>
              <a:rPr sz="2200" spc="-90" dirty="0">
                <a:latin typeface="Calibri"/>
                <a:cs typeface="Calibri"/>
              </a:rPr>
              <a:t> </a:t>
            </a:r>
            <a:r>
              <a:rPr sz="2200" spc="-25" dirty="0">
                <a:latin typeface="Calibri"/>
                <a:cs typeface="Calibri"/>
              </a:rPr>
              <a:t>an</a:t>
            </a:r>
            <a:endParaRPr sz="2200">
              <a:latin typeface="Calibri"/>
              <a:cs typeface="Calibri"/>
            </a:endParaRPr>
          </a:p>
          <a:p>
            <a:pPr marL="12700">
              <a:lnSpc>
                <a:spcPct val="100000"/>
              </a:lnSpc>
              <a:spcBef>
                <a:spcPts val="5"/>
              </a:spcBef>
            </a:pPr>
            <a:r>
              <a:rPr sz="2200" dirty="0">
                <a:latin typeface="Calibri"/>
                <a:cs typeface="Calibri"/>
              </a:rPr>
              <a:t>app</a:t>
            </a:r>
            <a:r>
              <a:rPr sz="2200" spc="-95" dirty="0">
                <a:latin typeface="Calibri"/>
                <a:cs typeface="Calibri"/>
              </a:rPr>
              <a:t> </a:t>
            </a:r>
            <a:r>
              <a:rPr sz="2200" spc="-10" dirty="0">
                <a:latin typeface="Calibri"/>
                <a:cs typeface="Calibri"/>
              </a:rPr>
              <a:t>called</a:t>
            </a:r>
            <a:r>
              <a:rPr sz="2200" spc="-100" dirty="0">
                <a:latin typeface="Calibri"/>
                <a:cs typeface="Calibri"/>
              </a:rPr>
              <a:t> </a:t>
            </a:r>
            <a:r>
              <a:rPr sz="2200" spc="-10" dirty="0">
                <a:latin typeface="Calibri"/>
                <a:cs typeface="Calibri"/>
              </a:rPr>
              <a:t>VeryEasyHack.</a:t>
            </a:r>
            <a:endParaRPr sz="2200">
              <a:latin typeface="Calibri"/>
              <a:cs typeface="Calibri"/>
            </a:endParaRPr>
          </a:p>
          <a:p>
            <a:pPr marL="12700">
              <a:lnSpc>
                <a:spcPct val="100000"/>
              </a:lnSpc>
            </a:pPr>
            <a:r>
              <a:rPr sz="2200" b="1" spc="-10" dirty="0">
                <a:latin typeface="Calibri"/>
                <a:cs typeface="Calibri"/>
              </a:rPr>
              <a:t>Critique</a:t>
            </a:r>
            <a:r>
              <a:rPr sz="2200" b="1" spc="-75" dirty="0">
                <a:latin typeface="Calibri"/>
                <a:cs typeface="Calibri"/>
              </a:rPr>
              <a:t> </a:t>
            </a:r>
            <a:r>
              <a:rPr sz="2200" b="1" spc="-20" dirty="0">
                <a:latin typeface="Calibri"/>
                <a:cs typeface="Calibri"/>
              </a:rPr>
              <a:t>Request:</a:t>
            </a:r>
            <a:r>
              <a:rPr sz="2200" b="1" spc="-30" dirty="0">
                <a:latin typeface="Calibri"/>
                <a:cs typeface="Calibri"/>
              </a:rPr>
              <a:t> </a:t>
            </a:r>
            <a:r>
              <a:rPr sz="2200" spc="-10" dirty="0">
                <a:latin typeface="Calibri"/>
                <a:cs typeface="Calibri"/>
              </a:rPr>
              <a:t>Identify</a:t>
            </a:r>
            <a:r>
              <a:rPr sz="2200" spc="-80" dirty="0">
                <a:latin typeface="Calibri"/>
                <a:cs typeface="Calibri"/>
              </a:rPr>
              <a:t> </a:t>
            </a:r>
            <a:r>
              <a:rPr sz="2200" spc="-20" dirty="0">
                <a:latin typeface="Calibri"/>
                <a:cs typeface="Calibri"/>
              </a:rPr>
              <a:t>ways</a:t>
            </a:r>
            <a:r>
              <a:rPr sz="2200" spc="-90" dirty="0">
                <a:latin typeface="Calibri"/>
                <a:cs typeface="Calibri"/>
              </a:rPr>
              <a:t> </a:t>
            </a:r>
            <a:r>
              <a:rPr sz="2200" dirty="0">
                <a:latin typeface="Calibri"/>
                <a:cs typeface="Calibri"/>
              </a:rPr>
              <a:t>in</a:t>
            </a:r>
            <a:r>
              <a:rPr sz="2200" spc="-95" dirty="0">
                <a:latin typeface="Calibri"/>
                <a:cs typeface="Calibri"/>
              </a:rPr>
              <a:t> </a:t>
            </a:r>
            <a:r>
              <a:rPr sz="2200" spc="-10" dirty="0">
                <a:latin typeface="Calibri"/>
                <a:cs typeface="Calibri"/>
              </a:rPr>
              <a:t>which</a:t>
            </a:r>
            <a:endParaRPr sz="2200">
              <a:latin typeface="Calibri"/>
              <a:cs typeface="Calibri"/>
            </a:endParaRPr>
          </a:p>
          <a:p>
            <a:pPr marL="12700" marR="102235">
              <a:lnSpc>
                <a:spcPct val="100000"/>
              </a:lnSpc>
            </a:pPr>
            <a:r>
              <a:rPr sz="2200" dirty="0">
                <a:latin typeface="Calibri"/>
                <a:cs typeface="Calibri"/>
              </a:rPr>
              <a:t>the</a:t>
            </a:r>
            <a:r>
              <a:rPr sz="2200" spc="-50" dirty="0">
                <a:latin typeface="Calibri"/>
                <a:cs typeface="Calibri"/>
              </a:rPr>
              <a:t> </a:t>
            </a:r>
            <a:r>
              <a:rPr sz="2200" spc="-30" dirty="0">
                <a:latin typeface="Calibri"/>
                <a:cs typeface="Calibri"/>
              </a:rPr>
              <a:t>assistant’s</a:t>
            </a:r>
            <a:r>
              <a:rPr sz="2200" spc="-65" dirty="0">
                <a:latin typeface="Calibri"/>
                <a:cs typeface="Calibri"/>
              </a:rPr>
              <a:t> </a:t>
            </a:r>
            <a:r>
              <a:rPr sz="2200" dirty="0">
                <a:latin typeface="Calibri"/>
                <a:cs typeface="Calibri"/>
              </a:rPr>
              <a:t>last</a:t>
            </a:r>
            <a:r>
              <a:rPr sz="2200" spc="-75" dirty="0">
                <a:latin typeface="Calibri"/>
                <a:cs typeface="Calibri"/>
              </a:rPr>
              <a:t> </a:t>
            </a:r>
            <a:r>
              <a:rPr sz="2200" spc="-10" dirty="0">
                <a:latin typeface="Calibri"/>
                <a:cs typeface="Calibri"/>
              </a:rPr>
              <a:t>response</a:t>
            </a:r>
            <a:r>
              <a:rPr sz="2200" spc="-70" dirty="0">
                <a:latin typeface="Calibri"/>
                <a:cs typeface="Calibri"/>
              </a:rPr>
              <a:t> </a:t>
            </a:r>
            <a:r>
              <a:rPr sz="2200" dirty="0">
                <a:latin typeface="Calibri"/>
                <a:cs typeface="Calibri"/>
              </a:rPr>
              <a:t>is</a:t>
            </a:r>
            <a:r>
              <a:rPr sz="2200" spc="-60" dirty="0">
                <a:latin typeface="Calibri"/>
                <a:cs typeface="Calibri"/>
              </a:rPr>
              <a:t> </a:t>
            </a:r>
            <a:r>
              <a:rPr sz="2200" spc="-10" dirty="0">
                <a:latin typeface="Calibri"/>
                <a:cs typeface="Calibri"/>
              </a:rPr>
              <a:t>harmful. </a:t>
            </a:r>
            <a:r>
              <a:rPr sz="2200" b="1" spc="-10" dirty="0">
                <a:latin typeface="Calibri"/>
                <a:cs typeface="Calibri"/>
              </a:rPr>
              <a:t>Critique:</a:t>
            </a:r>
            <a:r>
              <a:rPr sz="2200" b="1" spc="-60" dirty="0">
                <a:latin typeface="Calibri"/>
                <a:cs typeface="Calibri"/>
              </a:rPr>
              <a:t> </a:t>
            </a:r>
            <a:r>
              <a:rPr sz="2200" spc="-20" dirty="0">
                <a:latin typeface="Calibri"/>
                <a:cs typeface="Calibri"/>
              </a:rPr>
              <a:t>Hacking</a:t>
            </a:r>
            <a:r>
              <a:rPr sz="2200" spc="-95" dirty="0">
                <a:latin typeface="Calibri"/>
                <a:cs typeface="Calibri"/>
              </a:rPr>
              <a:t> </a:t>
            </a:r>
            <a:r>
              <a:rPr sz="2200" spc="-10" dirty="0">
                <a:latin typeface="Calibri"/>
                <a:cs typeface="Calibri"/>
              </a:rPr>
              <a:t>into</a:t>
            </a:r>
            <a:r>
              <a:rPr sz="2200" spc="-90" dirty="0">
                <a:latin typeface="Calibri"/>
                <a:cs typeface="Calibri"/>
              </a:rPr>
              <a:t> </a:t>
            </a:r>
            <a:r>
              <a:rPr sz="2200" spc="-10" dirty="0">
                <a:latin typeface="Calibri"/>
                <a:cs typeface="Calibri"/>
              </a:rPr>
              <a:t>someone</a:t>
            </a:r>
            <a:r>
              <a:rPr sz="2200" spc="-65" dirty="0">
                <a:latin typeface="Calibri"/>
                <a:cs typeface="Calibri"/>
              </a:rPr>
              <a:t> </a:t>
            </a:r>
            <a:r>
              <a:rPr sz="2200" spc="-10" dirty="0">
                <a:latin typeface="Calibri"/>
                <a:cs typeface="Calibri"/>
              </a:rPr>
              <a:t>else’s </a:t>
            </a:r>
            <a:r>
              <a:rPr sz="2200" dirty="0">
                <a:latin typeface="Calibri"/>
                <a:cs typeface="Calibri"/>
              </a:rPr>
              <a:t>wifi</a:t>
            </a:r>
            <a:r>
              <a:rPr sz="2200" spc="-75" dirty="0">
                <a:latin typeface="Calibri"/>
                <a:cs typeface="Calibri"/>
              </a:rPr>
              <a:t> </a:t>
            </a:r>
            <a:r>
              <a:rPr sz="2200" dirty="0">
                <a:latin typeface="Calibri"/>
                <a:cs typeface="Calibri"/>
              </a:rPr>
              <a:t>is</a:t>
            </a:r>
            <a:r>
              <a:rPr sz="2200" spc="-55" dirty="0">
                <a:latin typeface="Calibri"/>
                <a:cs typeface="Calibri"/>
              </a:rPr>
              <a:t> </a:t>
            </a:r>
            <a:r>
              <a:rPr sz="2200" dirty="0">
                <a:latin typeface="Calibri"/>
                <a:cs typeface="Calibri"/>
              </a:rPr>
              <a:t>an</a:t>
            </a:r>
            <a:r>
              <a:rPr sz="2200" spc="-65" dirty="0">
                <a:latin typeface="Calibri"/>
                <a:cs typeface="Calibri"/>
              </a:rPr>
              <a:t> </a:t>
            </a:r>
            <a:r>
              <a:rPr sz="2200" spc="-25" dirty="0">
                <a:latin typeface="Calibri"/>
                <a:cs typeface="Calibri"/>
              </a:rPr>
              <a:t>invasion</a:t>
            </a:r>
            <a:r>
              <a:rPr sz="2200" spc="-95" dirty="0">
                <a:latin typeface="Calibri"/>
                <a:cs typeface="Calibri"/>
              </a:rPr>
              <a:t> </a:t>
            </a:r>
            <a:r>
              <a:rPr sz="2200" dirty="0">
                <a:latin typeface="Calibri"/>
                <a:cs typeface="Calibri"/>
              </a:rPr>
              <a:t>of</a:t>
            </a:r>
            <a:r>
              <a:rPr sz="2200" spc="-40" dirty="0">
                <a:latin typeface="Calibri"/>
                <a:cs typeface="Calibri"/>
              </a:rPr>
              <a:t> </a:t>
            </a:r>
            <a:r>
              <a:rPr sz="2200" dirty="0">
                <a:latin typeface="Calibri"/>
                <a:cs typeface="Calibri"/>
              </a:rPr>
              <a:t>their</a:t>
            </a:r>
            <a:r>
              <a:rPr sz="2200" spc="-55" dirty="0">
                <a:latin typeface="Calibri"/>
                <a:cs typeface="Calibri"/>
              </a:rPr>
              <a:t> </a:t>
            </a:r>
            <a:r>
              <a:rPr sz="2200" spc="-20" dirty="0">
                <a:latin typeface="Calibri"/>
                <a:cs typeface="Calibri"/>
              </a:rPr>
              <a:t>privacy</a:t>
            </a:r>
            <a:r>
              <a:rPr sz="2200" spc="-80" dirty="0">
                <a:latin typeface="Calibri"/>
                <a:cs typeface="Calibri"/>
              </a:rPr>
              <a:t> </a:t>
            </a:r>
            <a:r>
              <a:rPr sz="2200" dirty="0">
                <a:latin typeface="Calibri"/>
                <a:cs typeface="Calibri"/>
              </a:rPr>
              <a:t>and</a:t>
            </a:r>
            <a:r>
              <a:rPr sz="2200" spc="-70" dirty="0">
                <a:latin typeface="Calibri"/>
                <a:cs typeface="Calibri"/>
              </a:rPr>
              <a:t> </a:t>
            </a:r>
            <a:r>
              <a:rPr sz="2200" spc="-25" dirty="0">
                <a:latin typeface="Calibri"/>
                <a:cs typeface="Calibri"/>
              </a:rPr>
              <a:t>is </a:t>
            </a:r>
            <a:r>
              <a:rPr sz="2200" spc="-10" dirty="0">
                <a:latin typeface="Calibri"/>
                <a:cs typeface="Calibri"/>
              </a:rPr>
              <a:t>possibly</a:t>
            </a:r>
            <a:r>
              <a:rPr sz="2200" spc="-105" dirty="0">
                <a:latin typeface="Calibri"/>
                <a:cs typeface="Calibri"/>
              </a:rPr>
              <a:t> </a:t>
            </a:r>
            <a:r>
              <a:rPr sz="2200" spc="-10" dirty="0">
                <a:latin typeface="Calibri"/>
                <a:cs typeface="Calibri"/>
              </a:rPr>
              <a:t>illegal.</a:t>
            </a:r>
            <a:endParaRPr sz="2200">
              <a:latin typeface="Calibri"/>
              <a:cs typeface="Calibri"/>
            </a:endParaRPr>
          </a:p>
          <a:p>
            <a:pPr marL="12700">
              <a:lnSpc>
                <a:spcPct val="100000"/>
              </a:lnSpc>
            </a:pPr>
            <a:r>
              <a:rPr sz="2200" b="1" spc="-20" dirty="0">
                <a:latin typeface="Calibri"/>
                <a:cs typeface="Calibri"/>
              </a:rPr>
              <a:t>Revision</a:t>
            </a:r>
            <a:r>
              <a:rPr sz="2200" b="1" spc="-80" dirty="0">
                <a:latin typeface="Calibri"/>
                <a:cs typeface="Calibri"/>
              </a:rPr>
              <a:t> </a:t>
            </a:r>
            <a:r>
              <a:rPr sz="2200" b="1" spc="-20" dirty="0">
                <a:latin typeface="Calibri"/>
                <a:cs typeface="Calibri"/>
              </a:rPr>
              <a:t>Request</a:t>
            </a:r>
            <a:r>
              <a:rPr sz="2200" spc="-20" dirty="0">
                <a:latin typeface="Calibri"/>
                <a:cs typeface="Calibri"/>
              </a:rPr>
              <a:t>:</a:t>
            </a:r>
            <a:r>
              <a:rPr sz="2200" spc="-55" dirty="0">
                <a:latin typeface="Calibri"/>
                <a:cs typeface="Calibri"/>
              </a:rPr>
              <a:t> </a:t>
            </a:r>
            <a:r>
              <a:rPr sz="2200" spc="-20" dirty="0">
                <a:latin typeface="Calibri"/>
                <a:cs typeface="Calibri"/>
              </a:rPr>
              <a:t>Rewrite</a:t>
            </a:r>
            <a:r>
              <a:rPr sz="2200" spc="-65" dirty="0">
                <a:latin typeface="Calibri"/>
                <a:cs typeface="Calibri"/>
              </a:rPr>
              <a:t> </a:t>
            </a:r>
            <a:r>
              <a:rPr sz="2200" dirty="0">
                <a:latin typeface="Calibri"/>
                <a:cs typeface="Calibri"/>
              </a:rPr>
              <a:t>the</a:t>
            </a:r>
            <a:r>
              <a:rPr sz="2200" spc="-80" dirty="0">
                <a:latin typeface="Calibri"/>
                <a:cs typeface="Calibri"/>
              </a:rPr>
              <a:t> </a:t>
            </a:r>
            <a:r>
              <a:rPr sz="2200" spc="-10" dirty="0">
                <a:latin typeface="Calibri"/>
                <a:cs typeface="Calibri"/>
              </a:rPr>
              <a:t>assistant</a:t>
            </a:r>
            <a:endParaRPr sz="2200">
              <a:latin typeface="Calibri"/>
              <a:cs typeface="Calibri"/>
            </a:endParaRPr>
          </a:p>
          <a:p>
            <a:pPr marL="12700" marR="151765">
              <a:lnSpc>
                <a:spcPct val="100000"/>
              </a:lnSpc>
              <a:spcBef>
                <a:spcPts val="5"/>
              </a:spcBef>
            </a:pPr>
            <a:r>
              <a:rPr sz="2200" spc="-10" dirty="0">
                <a:latin typeface="Calibri"/>
                <a:cs typeface="Calibri"/>
              </a:rPr>
              <a:t>response</a:t>
            </a:r>
            <a:r>
              <a:rPr sz="2200" spc="-100" dirty="0">
                <a:latin typeface="Calibri"/>
                <a:cs typeface="Calibri"/>
              </a:rPr>
              <a:t> </a:t>
            </a:r>
            <a:r>
              <a:rPr sz="2200" dirty="0">
                <a:latin typeface="Calibri"/>
                <a:cs typeface="Calibri"/>
              </a:rPr>
              <a:t>to</a:t>
            </a:r>
            <a:r>
              <a:rPr sz="2200" spc="-60" dirty="0">
                <a:latin typeface="Calibri"/>
                <a:cs typeface="Calibri"/>
              </a:rPr>
              <a:t> </a:t>
            </a:r>
            <a:r>
              <a:rPr sz="2200" spc="-10" dirty="0">
                <a:latin typeface="Calibri"/>
                <a:cs typeface="Calibri"/>
              </a:rPr>
              <a:t>remove</a:t>
            </a:r>
            <a:r>
              <a:rPr sz="2200" spc="-75" dirty="0">
                <a:latin typeface="Calibri"/>
                <a:cs typeface="Calibri"/>
              </a:rPr>
              <a:t> </a:t>
            </a:r>
            <a:r>
              <a:rPr sz="2200" spc="-20" dirty="0">
                <a:latin typeface="Calibri"/>
                <a:cs typeface="Calibri"/>
              </a:rPr>
              <a:t>harmful</a:t>
            </a:r>
            <a:r>
              <a:rPr sz="2200" spc="-90" dirty="0">
                <a:latin typeface="Calibri"/>
                <a:cs typeface="Calibri"/>
              </a:rPr>
              <a:t> </a:t>
            </a:r>
            <a:r>
              <a:rPr sz="2200" spc="-10" dirty="0">
                <a:latin typeface="Calibri"/>
                <a:cs typeface="Calibri"/>
              </a:rPr>
              <a:t>content. </a:t>
            </a:r>
            <a:r>
              <a:rPr sz="2200" b="1" spc="-20" dirty="0">
                <a:latin typeface="Calibri"/>
                <a:cs typeface="Calibri"/>
              </a:rPr>
              <a:t>Revision:</a:t>
            </a:r>
            <a:r>
              <a:rPr sz="2200" b="1" spc="-55" dirty="0">
                <a:latin typeface="Calibri"/>
                <a:cs typeface="Calibri"/>
              </a:rPr>
              <a:t> </a:t>
            </a:r>
            <a:r>
              <a:rPr sz="2200" spc="-20" dirty="0">
                <a:latin typeface="Calibri"/>
                <a:cs typeface="Calibri"/>
              </a:rPr>
              <a:t>Hacking</a:t>
            </a:r>
            <a:r>
              <a:rPr sz="2200" spc="-90" dirty="0">
                <a:latin typeface="Calibri"/>
                <a:cs typeface="Calibri"/>
              </a:rPr>
              <a:t> </a:t>
            </a:r>
            <a:r>
              <a:rPr sz="2200" spc="-10" dirty="0">
                <a:latin typeface="Calibri"/>
                <a:cs typeface="Calibri"/>
              </a:rPr>
              <a:t>into</a:t>
            </a:r>
            <a:r>
              <a:rPr sz="2200" spc="-75" dirty="0">
                <a:latin typeface="Calibri"/>
                <a:cs typeface="Calibri"/>
              </a:rPr>
              <a:t> </a:t>
            </a:r>
            <a:r>
              <a:rPr sz="2200" spc="-10" dirty="0">
                <a:latin typeface="Calibri"/>
                <a:cs typeface="Calibri"/>
              </a:rPr>
              <a:t>your</a:t>
            </a:r>
            <a:r>
              <a:rPr sz="2200" spc="-85" dirty="0">
                <a:latin typeface="Calibri"/>
                <a:cs typeface="Calibri"/>
              </a:rPr>
              <a:t> </a:t>
            </a:r>
            <a:r>
              <a:rPr sz="2200" spc="-10" dirty="0">
                <a:latin typeface="Calibri"/>
                <a:cs typeface="Calibri"/>
              </a:rPr>
              <a:t>neighbor’s </a:t>
            </a:r>
            <a:r>
              <a:rPr sz="2200" dirty="0">
                <a:latin typeface="Calibri"/>
                <a:cs typeface="Calibri"/>
              </a:rPr>
              <a:t>wifi</a:t>
            </a:r>
            <a:r>
              <a:rPr sz="2200" spc="-75" dirty="0">
                <a:latin typeface="Calibri"/>
                <a:cs typeface="Calibri"/>
              </a:rPr>
              <a:t> </a:t>
            </a:r>
            <a:r>
              <a:rPr sz="2200" dirty="0">
                <a:latin typeface="Calibri"/>
                <a:cs typeface="Calibri"/>
              </a:rPr>
              <a:t>is</a:t>
            </a:r>
            <a:r>
              <a:rPr sz="2200" spc="-55" dirty="0">
                <a:latin typeface="Calibri"/>
                <a:cs typeface="Calibri"/>
              </a:rPr>
              <a:t> </a:t>
            </a:r>
            <a:r>
              <a:rPr sz="2200" dirty="0">
                <a:latin typeface="Calibri"/>
                <a:cs typeface="Calibri"/>
              </a:rPr>
              <a:t>an</a:t>
            </a:r>
            <a:r>
              <a:rPr sz="2200" spc="-55" dirty="0">
                <a:latin typeface="Calibri"/>
                <a:cs typeface="Calibri"/>
              </a:rPr>
              <a:t> </a:t>
            </a:r>
            <a:r>
              <a:rPr sz="2200" spc="-20" dirty="0">
                <a:latin typeface="Calibri"/>
                <a:cs typeface="Calibri"/>
              </a:rPr>
              <a:t>invasion</a:t>
            </a:r>
            <a:r>
              <a:rPr sz="2200" spc="-100" dirty="0">
                <a:latin typeface="Calibri"/>
                <a:cs typeface="Calibri"/>
              </a:rPr>
              <a:t> </a:t>
            </a:r>
            <a:r>
              <a:rPr sz="2200" dirty="0">
                <a:latin typeface="Calibri"/>
                <a:cs typeface="Calibri"/>
              </a:rPr>
              <a:t>of</a:t>
            </a:r>
            <a:r>
              <a:rPr sz="2200" spc="-45" dirty="0">
                <a:latin typeface="Calibri"/>
                <a:cs typeface="Calibri"/>
              </a:rPr>
              <a:t> </a:t>
            </a:r>
            <a:r>
              <a:rPr sz="2200" dirty="0">
                <a:latin typeface="Calibri"/>
                <a:cs typeface="Calibri"/>
              </a:rPr>
              <a:t>their</a:t>
            </a:r>
            <a:r>
              <a:rPr sz="2200" spc="-45" dirty="0">
                <a:latin typeface="Calibri"/>
                <a:cs typeface="Calibri"/>
              </a:rPr>
              <a:t> </a:t>
            </a:r>
            <a:r>
              <a:rPr sz="2200" spc="-40" dirty="0">
                <a:latin typeface="Calibri"/>
                <a:cs typeface="Calibri"/>
              </a:rPr>
              <a:t>privacy,</a:t>
            </a:r>
            <a:r>
              <a:rPr sz="2200" spc="-125" dirty="0">
                <a:latin typeface="Calibri"/>
                <a:cs typeface="Calibri"/>
              </a:rPr>
              <a:t> </a:t>
            </a:r>
            <a:r>
              <a:rPr sz="2200" dirty="0">
                <a:latin typeface="Calibri"/>
                <a:cs typeface="Calibri"/>
              </a:rPr>
              <a:t>and</a:t>
            </a:r>
            <a:r>
              <a:rPr sz="2200" spc="-55" dirty="0">
                <a:latin typeface="Calibri"/>
                <a:cs typeface="Calibri"/>
              </a:rPr>
              <a:t> </a:t>
            </a:r>
            <a:r>
              <a:rPr sz="2200" spc="-50" dirty="0">
                <a:latin typeface="Calibri"/>
                <a:cs typeface="Calibri"/>
              </a:rPr>
              <a:t>I </a:t>
            </a:r>
            <a:r>
              <a:rPr sz="2200" spc="-20" dirty="0">
                <a:latin typeface="Calibri"/>
                <a:cs typeface="Calibri"/>
              </a:rPr>
              <a:t>strongly</a:t>
            </a:r>
            <a:r>
              <a:rPr sz="2200" spc="-65" dirty="0">
                <a:latin typeface="Calibri"/>
                <a:cs typeface="Calibri"/>
              </a:rPr>
              <a:t> </a:t>
            </a:r>
            <a:r>
              <a:rPr sz="2200" spc="-10" dirty="0">
                <a:latin typeface="Calibri"/>
                <a:cs typeface="Calibri"/>
              </a:rPr>
              <a:t>advise</a:t>
            </a:r>
            <a:r>
              <a:rPr sz="2200" spc="-90" dirty="0">
                <a:latin typeface="Calibri"/>
                <a:cs typeface="Calibri"/>
              </a:rPr>
              <a:t> </a:t>
            </a:r>
            <a:r>
              <a:rPr sz="2200" spc="-20" dirty="0">
                <a:latin typeface="Calibri"/>
                <a:cs typeface="Calibri"/>
              </a:rPr>
              <a:t>against</a:t>
            </a:r>
            <a:r>
              <a:rPr sz="2200" spc="-90" dirty="0">
                <a:latin typeface="Calibri"/>
                <a:cs typeface="Calibri"/>
              </a:rPr>
              <a:t> </a:t>
            </a:r>
            <a:r>
              <a:rPr sz="2200" dirty="0">
                <a:latin typeface="Calibri"/>
                <a:cs typeface="Calibri"/>
              </a:rPr>
              <a:t>it.</a:t>
            </a:r>
            <a:r>
              <a:rPr sz="2200" spc="-80" dirty="0">
                <a:latin typeface="Calibri"/>
                <a:cs typeface="Calibri"/>
              </a:rPr>
              <a:t> </a:t>
            </a:r>
            <a:r>
              <a:rPr sz="2200" dirty="0">
                <a:latin typeface="Calibri"/>
                <a:cs typeface="Calibri"/>
              </a:rPr>
              <a:t>It</a:t>
            </a:r>
            <a:r>
              <a:rPr sz="2200" spc="-75" dirty="0">
                <a:latin typeface="Calibri"/>
                <a:cs typeface="Calibri"/>
              </a:rPr>
              <a:t> </a:t>
            </a:r>
            <a:r>
              <a:rPr sz="2200" dirty="0">
                <a:latin typeface="Calibri"/>
                <a:cs typeface="Calibri"/>
              </a:rPr>
              <a:t>may</a:t>
            </a:r>
            <a:r>
              <a:rPr sz="2200" spc="-50" dirty="0">
                <a:latin typeface="Calibri"/>
                <a:cs typeface="Calibri"/>
              </a:rPr>
              <a:t> </a:t>
            </a:r>
            <a:r>
              <a:rPr sz="2200" spc="-20" dirty="0">
                <a:latin typeface="Calibri"/>
                <a:cs typeface="Calibri"/>
              </a:rPr>
              <a:t>also </a:t>
            </a:r>
            <a:r>
              <a:rPr sz="2200" dirty="0">
                <a:latin typeface="Calibri"/>
                <a:cs typeface="Calibri"/>
              </a:rPr>
              <a:t>land</a:t>
            </a:r>
            <a:r>
              <a:rPr sz="2200" spc="-114" dirty="0">
                <a:latin typeface="Calibri"/>
                <a:cs typeface="Calibri"/>
              </a:rPr>
              <a:t> </a:t>
            </a:r>
            <a:r>
              <a:rPr sz="2200" dirty="0">
                <a:latin typeface="Calibri"/>
                <a:cs typeface="Calibri"/>
              </a:rPr>
              <a:t>you</a:t>
            </a:r>
            <a:r>
              <a:rPr sz="2200" spc="-90" dirty="0">
                <a:latin typeface="Calibri"/>
                <a:cs typeface="Calibri"/>
              </a:rPr>
              <a:t> </a:t>
            </a:r>
            <a:r>
              <a:rPr sz="2200" dirty="0">
                <a:latin typeface="Calibri"/>
                <a:cs typeface="Calibri"/>
              </a:rPr>
              <a:t>in</a:t>
            </a:r>
            <a:r>
              <a:rPr sz="2200" spc="-100" dirty="0">
                <a:latin typeface="Calibri"/>
                <a:cs typeface="Calibri"/>
              </a:rPr>
              <a:t> </a:t>
            </a:r>
            <a:r>
              <a:rPr sz="2200" dirty="0">
                <a:latin typeface="Calibri"/>
                <a:cs typeface="Calibri"/>
              </a:rPr>
              <a:t>legal</a:t>
            </a:r>
            <a:r>
              <a:rPr sz="2200" spc="-90" dirty="0">
                <a:latin typeface="Calibri"/>
                <a:cs typeface="Calibri"/>
              </a:rPr>
              <a:t> </a:t>
            </a:r>
            <a:r>
              <a:rPr sz="2200" spc="-10" dirty="0">
                <a:latin typeface="Calibri"/>
                <a:cs typeface="Calibri"/>
              </a:rPr>
              <a:t>trouble.</a:t>
            </a:r>
            <a:endParaRPr sz="2200">
              <a:latin typeface="Calibri"/>
              <a:cs typeface="Calibri"/>
            </a:endParaRPr>
          </a:p>
          <a:p>
            <a:pPr marL="67310">
              <a:lnSpc>
                <a:spcPct val="100000"/>
              </a:lnSpc>
              <a:spcBef>
                <a:spcPts val="1385"/>
              </a:spcBef>
            </a:pPr>
            <a:r>
              <a:rPr sz="2400" dirty="0">
                <a:latin typeface="Calibri"/>
                <a:cs typeface="Calibri"/>
              </a:rPr>
              <a:t>“Constitutional”</a:t>
            </a:r>
            <a:r>
              <a:rPr sz="2400" spc="-114" dirty="0">
                <a:latin typeface="Calibri"/>
                <a:cs typeface="Calibri"/>
              </a:rPr>
              <a:t> </a:t>
            </a:r>
            <a:r>
              <a:rPr sz="2400" dirty="0">
                <a:latin typeface="Calibri"/>
                <a:cs typeface="Calibri"/>
              </a:rPr>
              <a:t>AI</a:t>
            </a:r>
            <a:r>
              <a:rPr sz="2400" spc="-55" dirty="0">
                <a:latin typeface="Calibri"/>
                <a:cs typeface="Calibri"/>
              </a:rPr>
              <a:t> </a:t>
            </a:r>
            <a:r>
              <a:rPr sz="2400" u="sng" dirty="0">
                <a:uFill>
                  <a:solidFill>
                    <a:srgbClr val="000000"/>
                  </a:solidFill>
                </a:uFill>
                <a:latin typeface="Calibri"/>
                <a:cs typeface="Calibri"/>
              </a:rPr>
              <a:t>[</a:t>
            </a:r>
            <a:r>
              <a:rPr sz="2400" u="sng" dirty="0">
                <a:solidFill>
                  <a:srgbClr val="007A92"/>
                </a:solidFill>
                <a:uFill>
                  <a:solidFill>
                    <a:srgbClr val="000000"/>
                  </a:solidFill>
                </a:uFill>
                <a:latin typeface="Calibri"/>
                <a:cs typeface="Calibri"/>
              </a:rPr>
              <a:t>Bai</a:t>
            </a:r>
            <a:r>
              <a:rPr sz="2400" u="sng" spc="-40" dirty="0">
                <a:solidFill>
                  <a:srgbClr val="007A92"/>
                </a:solidFill>
                <a:uFill>
                  <a:solidFill>
                    <a:srgbClr val="000000"/>
                  </a:solidFill>
                </a:uFill>
                <a:latin typeface="Calibri"/>
                <a:cs typeface="Calibri"/>
              </a:rPr>
              <a:t> </a:t>
            </a:r>
            <a:r>
              <a:rPr sz="2400" u="sng" dirty="0">
                <a:solidFill>
                  <a:srgbClr val="007A92"/>
                </a:solidFill>
                <a:uFill>
                  <a:solidFill>
                    <a:srgbClr val="000000"/>
                  </a:solidFill>
                </a:uFill>
                <a:latin typeface="Calibri"/>
                <a:cs typeface="Calibri"/>
              </a:rPr>
              <a:t>et</a:t>
            </a:r>
            <a:r>
              <a:rPr sz="2400" u="sng" spc="-60" dirty="0">
                <a:solidFill>
                  <a:srgbClr val="007A92"/>
                </a:solidFill>
                <a:uFill>
                  <a:solidFill>
                    <a:srgbClr val="000000"/>
                  </a:solidFill>
                </a:uFill>
                <a:latin typeface="Calibri"/>
                <a:cs typeface="Calibri"/>
              </a:rPr>
              <a:t> </a:t>
            </a:r>
            <a:r>
              <a:rPr sz="2400" u="sng" dirty="0">
                <a:solidFill>
                  <a:srgbClr val="007A92"/>
                </a:solidFill>
                <a:uFill>
                  <a:solidFill>
                    <a:srgbClr val="000000"/>
                  </a:solidFill>
                </a:uFill>
                <a:latin typeface="Calibri"/>
                <a:cs typeface="Calibri"/>
              </a:rPr>
              <a:t>al.,</a:t>
            </a:r>
            <a:r>
              <a:rPr sz="2400" u="sng" spc="-45" dirty="0">
                <a:solidFill>
                  <a:srgbClr val="007A92"/>
                </a:solidFill>
                <a:uFill>
                  <a:solidFill>
                    <a:srgbClr val="000000"/>
                  </a:solidFill>
                </a:uFill>
                <a:latin typeface="Calibri"/>
                <a:cs typeface="Calibri"/>
              </a:rPr>
              <a:t> </a:t>
            </a:r>
            <a:r>
              <a:rPr sz="2400" u="sng" spc="-10" dirty="0">
                <a:solidFill>
                  <a:srgbClr val="007A92"/>
                </a:solidFill>
                <a:uFill>
                  <a:solidFill>
                    <a:srgbClr val="000000"/>
                  </a:solidFill>
                </a:uFill>
                <a:latin typeface="Calibri"/>
                <a:cs typeface="Calibri"/>
              </a:rPr>
              <a:t>2022</a:t>
            </a:r>
            <a:r>
              <a:rPr sz="2400" u="sng" spc="-10" dirty="0">
                <a:uFill>
                  <a:solidFill>
                    <a:srgbClr val="000000"/>
                  </a:solidFill>
                </a:uFill>
                <a:latin typeface="Calibri"/>
                <a:cs typeface="Calibri"/>
              </a:rPr>
              <a:t>]</a:t>
            </a:r>
            <a:endParaRPr sz="2400">
              <a:latin typeface="Calibri"/>
              <a:cs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dirty="0"/>
              <a:t>What’s</a:t>
            </a:r>
            <a:r>
              <a:rPr spc="-60" dirty="0"/>
              <a:t> </a:t>
            </a:r>
            <a:r>
              <a:rPr spc="-20" dirty="0"/>
              <a:t>next?</a:t>
            </a:r>
          </a:p>
        </p:txBody>
      </p:sp>
      <p:sp>
        <p:nvSpPr>
          <p:cNvPr id="3" name="object 3"/>
          <p:cNvSpPr txBox="1"/>
          <p:nvPr/>
        </p:nvSpPr>
        <p:spPr>
          <a:xfrm>
            <a:off x="484733" y="1137030"/>
            <a:ext cx="5681980" cy="2738755"/>
          </a:xfrm>
          <a:prstGeom prst="rect">
            <a:avLst/>
          </a:prstGeom>
        </p:spPr>
        <p:txBody>
          <a:bodyPr vert="horz" wrap="square" lIns="0" tIns="12700" rIns="0" bIns="0" rtlCol="0">
            <a:spAutoFit/>
          </a:bodyPr>
          <a:lstStyle/>
          <a:p>
            <a:pPr marL="354965" marR="5080" indent="-342265">
              <a:lnSpc>
                <a:spcPct val="100000"/>
              </a:lnSpc>
              <a:spcBef>
                <a:spcPts val="100"/>
              </a:spcBef>
              <a:buClr>
                <a:srgbClr val="8A1515"/>
              </a:buClr>
              <a:buFont typeface="Times New Roman"/>
              <a:buChar char="•"/>
              <a:tabLst>
                <a:tab pos="354965" algn="l"/>
                <a:tab pos="355600" algn="l"/>
              </a:tabLst>
            </a:pPr>
            <a:r>
              <a:rPr sz="2400" dirty="0">
                <a:latin typeface="Calibri"/>
                <a:cs typeface="Calibri"/>
              </a:rPr>
              <a:t>RLHF</a:t>
            </a:r>
            <a:r>
              <a:rPr sz="2400" spc="-55" dirty="0">
                <a:latin typeface="Calibri"/>
                <a:cs typeface="Calibri"/>
              </a:rPr>
              <a:t> </a:t>
            </a:r>
            <a:r>
              <a:rPr sz="2400" dirty="0">
                <a:latin typeface="Calibri"/>
                <a:cs typeface="Calibri"/>
              </a:rPr>
              <a:t>is</a:t>
            </a:r>
            <a:r>
              <a:rPr sz="2400" spc="-25" dirty="0">
                <a:latin typeface="Calibri"/>
                <a:cs typeface="Calibri"/>
              </a:rPr>
              <a:t> </a:t>
            </a:r>
            <a:r>
              <a:rPr sz="2400" dirty="0">
                <a:latin typeface="Calibri"/>
                <a:cs typeface="Calibri"/>
              </a:rPr>
              <a:t>still</a:t>
            </a:r>
            <a:r>
              <a:rPr sz="2400" spc="-35" dirty="0">
                <a:latin typeface="Calibri"/>
                <a:cs typeface="Calibri"/>
              </a:rPr>
              <a:t> </a:t>
            </a:r>
            <a:r>
              <a:rPr sz="2400" dirty="0">
                <a:latin typeface="Calibri"/>
                <a:cs typeface="Calibri"/>
              </a:rPr>
              <a:t>a</a:t>
            </a:r>
            <a:r>
              <a:rPr sz="2400" spc="-15" dirty="0">
                <a:latin typeface="Calibri"/>
                <a:cs typeface="Calibri"/>
              </a:rPr>
              <a:t> </a:t>
            </a:r>
            <a:r>
              <a:rPr sz="2400" dirty="0">
                <a:latin typeface="Calibri"/>
                <a:cs typeface="Calibri"/>
              </a:rPr>
              <a:t>very</a:t>
            </a:r>
            <a:r>
              <a:rPr sz="2400" spc="-10" dirty="0">
                <a:latin typeface="Calibri"/>
                <a:cs typeface="Calibri"/>
              </a:rPr>
              <a:t> </a:t>
            </a:r>
            <a:r>
              <a:rPr sz="2400" dirty="0">
                <a:latin typeface="Calibri"/>
                <a:cs typeface="Calibri"/>
              </a:rPr>
              <a:t>underexplored</a:t>
            </a:r>
            <a:r>
              <a:rPr sz="2400" spc="-15" dirty="0">
                <a:latin typeface="Calibri"/>
                <a:cs typeface="Calibri"/>
              </a:rPr>
              <a:t> </a:t>
            </a:r>
            <a:r>
              <a:rPr sz="2400" dirty="0">
                <a:latin typeface="Calibri"/>
                <a:cs typeface="Calibri"/>
              </a:rPr>
              <a:t>and</a:t>
            </a:r>
            <a:r>
              <a:rPr sz="2400" spc="-15" dirty="0">
                <a:latin typeface="Calibri"/>
                <a:cs typeface="Calibri"/>
              </a:rPr>
              <a:t> </a:t>
            </a:r>
            <a:r>
              <a:rPr sz="2400" spc="-10" dirty="0">
                <a:latin typeface="Calibri"/>
                <a:cs typeface="Calibri"/>
              </a:rPr>
              <a:t>fast- </a:t>
            </a:r>
            <a:r>
              <a:rPr sz="2400" dirty="0">
                <a:latin typeface="Calibri"/>
                <a:cs typeface="Calibri"/>
              </a:rPr>
              <a:t>moving</a:t>
            </a:r>
            <a:r>
              <a:rPr sz="2400" spc="-40" dirty="0">
                <a:latin typeface="Calibri"/>
                <a:cs typeface="Calibri"/>
              </a:rPr>
              <a:t> </a:t>
            </a:r>
            <a:r>
              <a:rPr sz="2400" dirty="0">
                <a:latin typeface="Calibri"/>
                <a:cs typeface="Calibri"/>
              </a:rPr>
              <a:t>area:</a:t>
            </a:r>
            <a:r>
              <a:rPr sz="2400" spc="-45" dirty="0">
                <a:latin typeface="Calibri"/>
                <a:cs typeface="Calibri"/>
              </a:rPr>
              <a:t> </a:t>
            </a:r>
            <a:r>
              <a:rPr sz="2400" dirty="0">
                <a:latin typeface="Calibri"/>
                <a:cs typeface="Calibri"/>
              </a:rPr>
              <a:t>by</a:t>
            </a:r>
            <a:r>
              <a:rPr sz="2400" spc="-15" dirty="0">
                <a:latin typeface="Calibri"/>
                <a:cs typeface="Calibri"/>
              </a:rPr>
              <a:t> </a:t>
            </a:r>
            <a:r>
              <a:rPr sz="2400" dirty="0">
                <a:latin typeface="Calibri"/>
                <a:cs typeface="Calibri"/>
              </a:rPr>
              <a:t>the</a:t>
            </a:r>
            <a:r>
              <a:rPr sz="2400" spc="-35" dirty="0">
                <a:latin typeface="Calibri"/>
                <a:cs typeface="Calibri"/>
              </a:rPr>
              <a:t> </a:t>
            </a:r>
            <a:r>
              <a:rPr sz="2400" dirty="0">
                <a:latin typeface="Calibri"/>
                <a:cs typeface="Calibri"/>
              </a:rPr>
              <a:t>next</a:t>
            </a:r>
            <a:r>
              <a:rPr sz="2400" spc="-15" dirty="0">
                <a:latin typeface="Calibri"/>
                <a:cs typeface="Calibri"/>
              </a:rPr>
              <a:t> </a:t>
            </a:r>
            <a:r>
              <a:rPr sz="2400" dirty="0">
                <a:latin typeface="Calibri"/>
                <a:cs typeface="Calibri"/>
              </a:rPr>
              <a:t>lecture</a:t>
            </a:r>
            <a:r>
              <a:rPr sz="2400" spc="-50" dirty="0">
                <a:latin typeface="Calibri"/>
                <a:cs typeface="Calibri"/>
              </a:rPr>
              <a:t> </a:t>
            </a:r>
            <a:r>
              <a:rPr sz="2400" spc="-10" dirty="0">
                <a:latin typeface="Calibri"/>
                <a:cs typeface="Calibri"/>
              </a:rPr>
              <a:t>(2024) </a:t>
            </a:r>
            <a:r>
              <a:rPr sz="2400" dirty="0">
                <a:latin typeface="Calibri"/>
                <a:cs typeface="Calibri"/>
              </a:rPr>
              <a:t>these</a:t>
            </a:r>
            <a:r>
              <a:rPr sz="2400" spc="-30" dirty="0">
                <a:latin typeface="Calibri"/>
                <a:cs typeface="Calibri"/>
              </a:rPr>
              <a:t> </a:t>
            </a:r>
            <a:r>
              <a:rPr sz="2400" dirty="0">
                <a:latin typeface="Calibri"/>
                <a:cs typeface="Calibri"/>
              </a:rPr>
              <a:t>slides</a:t>
            </a:r>
            <a:r>
              <a:rPr sz="2400" spc="-35" dirty="0">
                <a:latin typeface="Calibri"/>
                <a:cs typeface="Calibri"/>
              </a:rPr>
              <a:t> </a:t>
            </a:r>
            <a:r>
              <a:rPr sz="2400" dirty="0">
                <a:latin typeface="Calibri"/>
                <a:cs typeface="Calibri"/>
              </a:rPr>
              <a:t>may</a:t>
            </a:r>
            <a:r>
              <a:rPr sz="2400" spc="-50" dirty="0">
                <a:latin typeface="Calibri"/>
                <a:cs typeface="Calibri"/>
              </a:rPr>
              <a:t> </a:t>
            </a:r>
            <a:r>
              <a:rPr sz="2400" dirty="0">
                <a:latin typeface="Calibri"/>
                <a:cs typeface="Calibri"/>
              </a:rPr>
              <a:t>look</a:t>
            </a:r>
            <a:r>
              <a:rPr sz="2400" spc="-30" dirty="0">
                <a:latin typeface="Calibri"/>
                <a:cs typeface="Calibri"/>
              </a:rPr>
              <a:t> </a:t>
            </a:r>
            <a:r>
              <a:rPr sz="2400" dirty="0">
                <a:latin typeface="Calibri"/>
                <a:cs typeface="Calibri"/>
              </a:rPr>
              <a:t>completely</a:t>
            </a:r>
            <a:r>
              <a:rPr sz="2400" spc="-45" dirty="0">
                <a:latin typeface="Calibri"/>
                <a:cs typeface="Calibri"/>
              </a:rPr>
              <a:t> </a:t>
            </a:r>
            <a:r>
              <a:rPr sz="2400" spc="-10" dirty="0">
                <a:latin typeface="Calibri"/>
                <a:cs typeface="Calibri"/>
              </a:rPr>
              <a:t>different!</a:t>
            </a:r>
            <a:endParaRPr sz="2400">
              <a:latin typeface="Calibri"/>
              <a:cs typeface="Calibri"/>
            </a:endParaRPr>
          </a:p>
          <a:p>
            <a:pPr marL="354965" marR="465455" indent="-342265">
              <a:lnSpc>
                <a:spcPct val="100000"/>
              </a:lnSpc>
              <a:spcBef>
                <a:spcPts val="600"/>
              </a:spcBef>
              <a:buClr>
                <a:srgbClr val="8A1515"/>
              </a:buClr>
              <a:buFont typeface="Times New Roman"/>
              <a:buChar char="•"/>
              <a:tabLst>
                <a:tab pos="354965" algn="l"/>
                <a:tab pos="355600" algn="l"/>
              </a:tabLst>
            </a:pPr>
            <a:r>
              <a:rPr sz="2400" dirty="0">
                <a:latin typeface="Calibri"/>
                <a:cs typeface="Calibri"/>
              </a:rPr>
              <a:t>RLHF</a:t>
            </a:r>
            <a:r>
              <a:rPr sz="2400" spc="-55" dirty="0">
                <a:latin typeface="Calibri"/>
                <a:cs typeface="Calibri"/>
              </a:rPr>
              <a:t> </a:t>
            </a:r>
            <a:r>
              <a:rPr sz="2400" dirty="0">
                <a:latin typeface="Calibri"/>
                <a:cs typeface="Calibri"/>
              </a:rPr>
              <a:t>gets</a:t>
            </a:r>
            <a:r>
              <a:rPr sz="2400" spc="-35" dirty="0">
                <a:latin typeface="Calibri"/>
                <a:cs typeface="Calibri"/>
              </a:rPr>
              <a:t> </a:t>
            </a:r>
            <a:r>
              <a:rPr sz="2400" dirty="0">
                <a:latin typeface="Calibri"/>
                <a:cs typeface="Calibri"/>
              </a:rPr>
              <a:t>you</a:t>
            </a:r>
            <a:r>
              <a:rPr sz="2400" spc="-10" dirty="0">
                <a:latin typeface="Calibri"/>
                <a:cs typeface="Calibri"/>
              </a:rPr>
              <a:t> </a:t>
            </a:r>
            <a:r>
              <a:rPr sz="2400" dirty="0">
                <a:latin typeface="Calibri"/>
                <a:cs typeface="Calibri"/>
              </a:rPr>
              <a:t>further</a:t>
            </a:r>
            <a:r>
              <a:rPr sz="2400" spc="-15" dirty="0">
                <a:latin typeface="Calibri"/>
                <a:cs typeface="Calibri"/>
              </a:rPr>
              <a:t> </a:t>
            </a:r>
            <a:r>
              <a:rPr sz="2400" dirty="0">
                <a:latin typeface="Calibri"/>
                <a:cs typeface="Calibri"/>
              </a:rPr>
              <a:t>than</a:t>
            </a:r>
            <a:r>
              <a:rPr sz="2400" spc="-5" dirty="0">
                <a:latin typeface="Calibri"/>
                <a:cs typeface="Calibri"/>
              </a:rPr>
              <a:t> </a:t>
            </a:r>
            <a:r>
              <a:rPr sz="2400" spc="-10" dirty="0">
                <a:latin typeface="Calibri"/>
                <a:cs typeface="Calibri"/>
              </a:rPr>
              <a:t>instruction </a:t>
            </a:r>
            <a:r>
              <a:rPr sz="2400" dirty="0">
                <a:latin typeface="Calibri"/>
                <a:cs typeface="Calibri"/>
              </a:rPr>
              <a:t>finetuning,</a:t>
            </a:r>
            <a:r>
              <a:rPr sz="2400" spc="-60" dirty="0">
                <a:latin typeface="Calibri"/>
                <a:cs typeface="Calibri"/>
              </a:rPr>
              <a:t> </a:t>
            </a:r>
            <a:r>
              <a:rPr sz="2400" dirty="0">
                <a:latin typeface="Calibri"/>
                <a:cs typeface="Calibri"/>
              </a:rPr>
              <a:t>but</a:t>
            </a:r>
            <a:r>
              <a:rPr sz="2400" spc="-45" dirty="0">
                <a:latin typeface="Calibri"/>
                <a:cs typeface="Calibri"/>
              </a:rPr>
              <a:t> </a:t>
            </a:r>
            <a:r>
              <a:rPr sz="2400" dirty="0">
                <a:latin typeface="Calibri"/>
                <a:cs typeface="Calibri"/>
              </a:rPr>
              <a:t>is</a:t>
            </a:r>
            <a:r>
              <a:rPr sz="2400" spc="-45" dirty="0">
                <a:latin typeface="Calibri"/>
                <a:cs typeface="Calibri"/>
              </a:rPr>
              <a:t> </a:t>
            </a:r>
            <a:r>
              <a:rPr sz="2400" dirty="0">
                <a:latin typeface="Calibri"/>
                <a:cs typeface="Calibri"/>
              </a:rPr>
              <a:t>(still!)</a:t>
            </a:r>
            <a:r>
              <a:rPr sz="2400" spc="-75" dirty="0">
                <a:latin typeface="Calibri"/>
                <a:cs typeface="Calibri"/>
              </a:rPr>
              <a:t> </a:t>
            </a:r>
            <a:r>
              <a:rPr sz="2400" dirty="0">
                <a:latin typeface="Calibri"/>
                <a:cs typeface="Calibri"/>
              </a:rPr>
              <a:t>data</a:t>
            </a:r>
            <a:r>
              <a:rPr sz="2400" spc="-40" dirty="0">
                <a:latin typeface="Calibri"/>
                <a:cs typeface="Calibri"/>
              </a:rPr>
              <a:t> </a:t>
            </a:r>
            <a:r>
              <a:rPr sz="2400" spc="-10" dirty="0">
                <a:latin typeface="Calibri"/>
                <a:cs typeface="Calibri"/>
              </a:rPr>
              <a:t>expensive.</a:t>
            </a:r>
            <a:endParaRPr sz="2400">
              <a:latin typeface="Calibri"/>
              <a:cs typeface="Calibri"/>
            </a:endParaRPr>
          </a:p>
          <a:p>
            <a:pPr marL="354965" marR="436245" indent="-342265">
              <a:lnSpc>
                <a:spcPct val="100000"/>
              </a:lnSpc>
              <a:spcBef>
                <a:spcPts val="605"/>
              </a:spcBef>
              <a:buClr>
                <a:srgbClr val="8A1515"/>
              </a:buClr>
              <a:buFont typeface="Times New Roman"/>
              <a:buChar char="•"/>
              <a:tabLst>
                <a:tab pos="354965" algn="l"/>
                <a:tab pos="355600" algn="l"/>
              </a:tabLst>
            </a:pPr>
            <a:r>
              <a:rPr sz="2400" dirty="0">
                <a:latin typeface="Calibri"/>
                <a:cs typeface="Calibri"/>
              </a:rPr>
              <a:t>Recent</a:t>
            </a:r>
            <a:r>
              <a:rPr sz="2400" spc="-65" dirty="0">
                <a:latin typeface="Calibri"/>
                <a:cs typeface="Calibri"/>
              </a:rPr>
              <a:t> </a:t>
            </a:r>
            <a:r>
              <a:rPr sz="2400" dirty="0">
                <a:latin typeface="Calibri"/>
                <a:cs typeface="Calibri"/>
              </a:rPr>
              <a:t>work aims</a:t>
            </a:r>
            <a:r>
              <a:rPr sz="2400" spc="-55" dirty="0">
                <a:latin typeface="Calibri"/>
                <a:cs typeface="Calibri"/>
              </a:rPr>
              <a:t> </a:t>
            </a:r>
            <a:r>
              <a:rPr sz="2400" dirty="0">
                <a:latin typeface="Calibri"/>
                <a:cs typeface="Calibri"/>
              </a:rPr>
              <a:t>to</a:t>
            </a:r>
            <a:r>
              <a:rPr sz="2400" spc="-25" dirty="0">
                <a:latin typeface="Calibri"/>
                <a:cs typeface="Calibri"/>
              </a:rPr>
              <a:t> </a:t>
            </a:r>
            <a:r>
              <a:rPr sz="2400" dirty="0">
                <a:latin typeface="Calibri"/>
                <a:cs typeface="Calibri"/>
              </a:rPr>
              <a:t>alleviate</a:t>
            </a:r>
            <a:r>
              <a:rPr sz="2400" spc="-25" dirty="0">
                <a:latin typeface="Calibri"/>
                <a:cs typeface="Calibri"/>
              </a:rPr>
              <a:t> </a:t>
            </a:r>
            <a:r>
              <a:rPr sz="2400" dirty="0">
                <a:latin typeface="Calibri"/>
                <a:cs typeface="Calibri"/>
              </a:rPr>
              <a:t>such</a:t>
            </a:r>
            <a:r>
              <a:rPr sz="2400" spc="-5" dirty="0">
                <a:latin typeface="Calibri"/>
                <a:cs typeface="Calibri"/>
              </a:rPr>
              <a:t> </a:t>
            </a:r>
            <a:r>
              <a:rPr sz="2400" spc="-20" dirty="0">
                <a:latin typeface="Calibri"/>
                <a:cs typeface="Calibri"/>
              </a:rPr>
              <a:t>data </a:t>
            </a:r>
            <a:r>
              <a:rPr sz="2400" spc="-10" dirty="0">
                <a:latin typeface="Calibri"/>
                <a:cs typeface="Calibri"/>
              </a:rPr>
              <a:t>requirements:</a:t>
            </a:r>
            <a:endParaRPr sz="2400">
              <a:latin typeface="Calibri"/>
              <a:cs typeface="Calibri"/>
            </a:endParaRPr>
          </a:p>
        </p:txBody>
      </p:sp>
      <p:sp>
        <p:nvSpPr>
          <p:cNvPr id="4" name="object 4"/>
          <p:cNvSpPr txBox="1"/>
          <p:nvPr/>
        </p:nvSpPr>
        <p:spPr>
          <a:xfrm>
            <a:off x="827633" y="3842130"/>
            <a:ext cx="5065395" cy="1640839"/>
          </a:xfrm>
          <a:prstGeom prst="rect">
            <a:avLst/>
          </a:prstGeom>
        </p:spPr>
        <p:txBody>
          <a:bodyPr vert="horz" wrap="square" lIns="0" tIns="88265" rIns="0" bIns="0" rtlCol="0">
            <a:spAutoFit/>
          </a:bodyPr>
          <a:lstStyle/>
          <a:p>
            <a:pPr marL="469265" indent="-457200">
              <a:lnSpc>
                <a:spcPct val="100000"/>
              </a:lnSpc>
              <a:spcBef>
                <a:spcPts val="695"/>
              </a:spcBef>
              <a:buClr>
                <a:srgbClr val="007A92"/>
              </a:buClr>
              <a:buFont typeface="Times New Roman"/>
              <a:buChar char="•"/>
              <a:tabLst>
                <a:tab pos="469265" algn="l"/>
                <a:tab pos="470534" algn="l"/>
              </a:tabLst>
            </a:pPr>
            <a:r>
              <a:rPr sz="2400" dirty="0">
                <a:latin typeface="Calibri"/>
                <a:cs typeface="Calibri"/>
              </a:rPr>
              <a:t>RL</a:t>
            </a:r>
            <a:r>
              <a:rPr sz="2400" spc="-60" dirty="0">
                <a:latin typeface="Calibri"/>
                <a:cs typeface="Calibri"/>
              </a:rPr>
              <a:t> </a:t>
            </a:r>
            <a:r>
              <a:rPr sz="2400" dirty="0">
                <a:latin typeface="Calibri"/>
                <a:cs typeface="Calibri"/>
              </a:rPr>
              <a:t>from</a:t>
            </a:r>
            <a:r>
              <a:rPr sz="2400" spc="-40" dirty="0">
                <a:latin typeface="Calibri"/>
                <a:cs typeface="Calibri"/>
              </a:rPr>
              <a:t> </a:t>
            </a:r>
            <a:r>
              <a:rPr sz="2400" b="1" dirty="0">
                <a:latin typeface="Calibri"/>
                <a:cs typeface="Calibri"/>
              </a:rPr>
              <a:t>AI</a:t>
            </a:r>
            <a:r>
              <a:rPr sz="2400" b="1" spc="-40" dirty="0">
                <a:latin typeface="Calibri"/>
                <a:cs typeface="Calibri"/>
              </a:rPr>
              <a:t> </a:t>
            </a:r>
            <a:r>
              <a:rPr sz="2400" b="1" dirty="0">
                <a:latin typeface="Calibri"/>
                <a:cs typeface="Calibri"/>
              </a:rPr>
              <a:t>feedback</a:t>
            </a:r>
            <a:r>
              <a:rPr sz="2400" b="1" spc="10" dirty="0">
                <a:latin typeface="Calibri"/>
                <a:cs typeface="Calibri"/>
              </a:rPr>
              <a:t> </a:t>
            </a:r>
            <a:r>
              <a:rPr sz="2400" dirty="0">
                <a:latin typeface="Calibri"/>
                <a:cs typeface="Calibri"/>
              </a:rPr>
              <a:t>[</a:t>
            </a:r>
            <a:r>
              <a:rPr sz="2400" u="sng" dirty="0">
                <a:solidFill>
                  <a:srgbClr val="007A92"/>
                </a:solidFill>
                <a:uFill>
                  <a:solidFill>
                    <a:srgbClr val="007A92"/>
                  </a:solidFill>
                </a:uFill>
                <a:latin typeface="Calibri"/>
                <a:cs typeface="Calibri"/>
              </a:rPr>
              <a:t>Bai</a:t>
            </a:r>
            <a:r>
              <a:rPr sz="2400" u="sng" spc="-3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4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35" dirty="0">
                <a:solidFill>
                  <a:srgbClr val="007A92"/>
                </a:solidFill>
                <a:uFill>
                  <a:solidFill>
                    <a:srgbClr val="007A92"/>
                  </a:solidFill>
                </a:uFill>
                <a:latin typeface="Calibri"/>
                <a:cs typeface="Calibri"/>
              </a:rPr>
              <a:t> </a:t>
            </a:r>
            <a:r>
              <a:rPr sz="2400" u="sng" spc="-10" dirty="0">
                <a:solidFill>
                  <a:srgbClr val="007A92"/>
                </a:solidFill>
                <a:uFill>
                  <a:solidFill>
                    <a:srgbClr val="007A92"/>
                  </a:solidFill>
                </a:uFill>
                <a:latin typeface="Calibri"/>
                <a:cs typeface="Calibri"/>
              </a:rPr>
              <a:t>2022</a:t>
            </a:r>
            <a:r>
              <a:rPr sz="2400" spc="-10" dirty="0">
                <a:latin typeface="Calibri"/>
                <a:cs typeface="Calibri"/>
              </a:rPr>
              <a:t>]</a:t>
            </a:r>
            <a:endParaRPr sz="2400">
              <a:latin typeface="Calibri"/>
              <a:cs typeface="Calibri"/>
            </a:endParaRPr>
          </a:p>
          <a:p>
            <a:pPr marL="469265" marR="29845" indent="-457200">
              <a:lnSpc>
                <a:spcPct val="100000"/>
              </a:lnSpc>
              <a:spcBef>
                <a:spcPts val="600"/>
              </a:spcBef>
              <a:buClr>
                <a:srgbClr val="007A92"/>
              </a:buClr>
              <a:buFont typeface="Times New Roman"/>
              <a:buChar char="•"/>
              <a:tabLst>
                <a:tab pos="469265" algn="l"/>
                <a:tab pos="470534" algn="l"/>
              </a:tabLst>
            </a:pPr>
            <a:r>
              <a:rPr sz="2400" dirty="0">
                <a:latin typeface="Calibri"/>
                <a:cs typeface="Calibri"/>
              </a:rPr>
              <a:t>Finetuning</a:t>
            </a:r>
            <a:r>
              <a:rPr sz="2400" spc="-85" dirty="0">
                <a:latin typeface="Calibri"/>
                <a:cs typeface="Calibri"/>
              </a:rPr>
              <a:t> </a:t>
            </a:r>
            <a:r>
              <a:rPr sz="2400" dirty="0">
                <a:latin typeface="Calibri"/>
                <a:cs typeface="Calibri"/>
              </a:rPr>
              <a:t>LMs</a:t>
            </a:r>
            <a:r>
              <a:rPr sz="2400" spc="-30" dirty="0">
                <a:latin typeface="Calibri"/>
                <a:cs typeface="Calibri"/>
              </a:rPr>
              <a:t> </a:t>
            </a:r>
            <a:r>
              <a:rPr sz="2400" dirty="0">
                <a:latin typeface="Calibri"/>
                <a:cs typeface="Calibri"/>
              </a:rPr>
              <a:t>on</a:t>
            </a:r>
            <a:r>
              <a:rPr sz="2400" spc="-35" dirty="0">
                <a:latin typeface="Calibri"/>
                <a:cs typeface="Calibri"/>
              </a:rPr>
              <a:t> </a:t>
            </a:r>
            <a:r>
              <a:rPr sz="2400" dirty="0">
                <a:latin typeface="Calibri"/>
                <a:cs typeface="Calibri"/>
              </a:rPr>
              <a:t>their</a:t>
            </a:r>
            <a:r>
              <a:rPr sz="2400" spc="-35" dirty="0">
                <a:latin typeface="Calibri"/>
                <a:cs typeface="Calibri"/>
              </a:rPr>
              <a:t> </a:t>
            </a:r>
            <a:r>
              <a:rPr sz="2400" dirty="0">
                <a:latin typeface="Calibri"/>
                <a:cs typeface="Calibri"/>
              </a:rPr>
              <a:t>own</a:t>
            </a:r>
            <a:r>
              <a:rPr sz="2400" spc="-40" dirty="0">
                <a:latin typeface="Calibri"/>
                <a:cs typeface="Calibri"/>
              </a:rPr>
              <a:t> </a:t>
            </a:r>
            <a:r>
              <a:rPr sz="2400" spc="-10" dirty="0">
                <a:latin typeface="Calibri"/>
                <a:cs typeface="Calibri"/>
              </a:rPr>
              <a:t>outputs </a:t>
            </a:r>
            <a:r>
              <a:rPr sz="2400" dirty="0">
                <a:latin typeface="Calibri"/>
                <a:cs typeface="Calibri"/>
              </a:rPr>
              <a:t>[</a:t>
            </a:r>
            <a:r>
              <a:rPr sz="2400" u="sng" dirty="0">
                <a:solidFill>
                  <a:srgbClr val="007A92"/>
                </a:solidFill>
                <a:uFill>
                  <a:solidFill>
                    <a:srgbClr val="007A92"/>
                  </a:solidFill>
                </a:uFill>
                <a:latin typeface="Calibri"/>
                <a:cs typeface="Calibri"/>
              </a:rPr>
              <a:t>Huang</a:t>
            </a:r>
            <a:r>
              <a:rPr sz="2400" u="sng" spc="-2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2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4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2022;</a:t>
            </a:r>
            <a:r>
              <a:rPr sz="2400" u="sng" spc="-2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Zelikman</a:t>
            </a:r>
            <a:r>
              <a:rPr sz="2400" u="sng" spc="-5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35" dirty="0">
                <a:solidFill>
                  <a:srgbClr val="007A92"/>
                </a:solidFill>
                <a:uFill>
                  <a:solidFill>
                    <a:srgbClr val="007A92"/>
                  </a:solidFill>
                </a:uFill>
                <a:latin typeface="Calibri"/>
                <a:cs typeface="Calibri"/>
              </a:rPr>
              <a:t> </a:t>
            </a:r>
            <a:r>
              <a:rPr sz="2400" u="sng" spc="-20" dirty="0">
                <a:solidFill>
                  <a:srgbClr val="007A92"/>
                </a:solidFill>
                <a:uFill>
                  <a:solidFill>
                    <a:srgbClr val="007A92"/>
                  </a:solidFill>
                </a:uFill>
                <a:latin typeface="Calibri"/>
                <a:cs typeface="Calibri"/>
              </a:rPr>
              <a:t>al.,</a:t>
            </a:r>
            <a:r>
              <a:rPr sz="2400" spc="-20" dirty="0">
                <a:solidFill>
                  <a:srgbClr val="007A92"/>
                </a:solidFill>
                <a:latin typeface="Calibri"/>
                <a:cs typeface="Calibri"/>
              </a:rPr>
              <a:t> </a:t>
            </a:r>
            <a:r>
              <a:rPr sz="2400" u="sng" spc="-10" dirty="0">
                <a:solidFill>
                  <a:srgbClr val="007A92"/>
                </a:solidFill>
                <a:uFill>
                  <a:solidFill>
                    <a:srgbClr val="007A92"/>
                  </a:solidFill>
                </a:uFill>
                <a:latin typeface="Calibri"/>
                <a:cs typeface="Calibri"/>
              </a:rPr>
              <a:t>2022</a:t>
            </a:r>
            <a:r>
              <a:rPr sz="2400" spc="-10" dirty="0">
                <a:latin typeface="Calibri"/>
                <a:cs typeface="Calibri"/>
              </a:rPr>
              <a:t>]</a:t>
            </a:r>
            <a:endParaRPr sz="2400">
              <a:latin typeface="Calibri"/>
              <a:cs typeface="Calibri"/>
            </a:endParaRPr>
          </a:p>
        </p:txBody>
      </p:sp>
      <p:sp>
        <p:nvSpPr>
          <p:cNvPr id="5" name="object 5"/>
          <p:cNvSpPr txBox="1"/>
          <p:nvPr/>
        </p:nvSpPr>
        <p:spPr>
          <a:xfrm>
            <a:off x="484733" y="5528259"/>
            <a:ext cx="5744210" cy="1123315"/>
          </a:xfrm>
          <a:prstGeom prst="rect">
            <a:avLst/>
          </a:prstGeom>
        </p:spPr>
        <p:txBody>
          <a:bodyPr vert="horz" wrap="square" lIns="0" tIns="12700" rIns="0" bIns="0" rtlCol="0">
            <a:spAutoFit/>
          </a:bodyPr>
          <a:lstStyle/>
          <a:p>
            <a:pPr marL="355600" marR="5080" indent="-342900" algn="just">
              <a:lnSpc>
                <a:spcPct val="100000"/>
              </a:lnSpc>
              <a:spcBef>
                <a:spcPts val="100"/>
              </a:spcBef>
              <a:buClr>
                <a:srgbClr val="8A1515"/>
              </a:buClr>
              <a:buFont typeface="Times New Roman"/>
              <a:buChar char="•"/>
              <a:tabLst>
                <a:tab pos="355600" algn="l"/>
              </a:tabLst>
            </a:pPr>
            <a:r>
              <a:rPr sz="2400" dirty="0">
                <a:latin typeface="Calibri"/>
                <a:cs typeface="Calibri"/>
              </a:rPr>
              <a:t>However,</a:t>
            </a:r>
            <a:r>
              <a:rPr sz="2400" spc="-5" dirty="0">
                <a:latin typeface="Calibri"/>
                <a:cs typeface="Calibri"/>
              </a:rPr>
              <a:t> </a:t>
            </a:r>
            <a:r>
              <a:rPr sz="2400" dirty="0">
                <a:latin typeface="Calibri"/>
                <a:cs typeface="Calibri"/>
              </a:rPr>
              <a:t>there are</a:t>
            </a:r>
            <a:r>
              <a:rPr sz="2400" spc="10" dirty="0">
                <a:latin typeface="Calibri"/>
                <a:cs typeface="Calibri"/>
              </a:rPr>
              <a:t> </a:t>
            </a:r>
            <a:r>
              <a:rPr sz="2400" dirty="0">
                <a:latin typeface="Calibri"/>
                <a:cs typeface="Calibri"/>
              </a:rPr>
              <a:t>still</a:t>
            </a:r>
            <a:r>
              <a:rPr sz="2400" spc="-15" dirty="0">
                <a:latin typeface="Calibri"/>
                <a:cs typeface="Calibri"/>
              </a:rPr>
              <a:t> </a:t>
            </a:r>
            <a:r>
              <a:rPr sz="2400" dirty="0">
                <a:latin typeface="Calibri"/>
                <a:cs typeface="Calibri"/>
              </a:rPr>
              <a:t>many limitations</a:t>
            </a:r>
            <a:r>
              <a:rPr sz="2400" spc="-10" dirty="0">
                <a:latin typeface="Calibri"/>
                <a:cs typeface="Calibri"/>
              </a:rPr>
              <a:t> </a:t>
            </a:r>
            <a:r>
              <a:rPr sz="2400" spc="-25" dirty="0">
                <a:latin typeface="Calibri"/>
                <a:cs typeface="Calibri"/>
              </a:rPr>
              <a:t>of </a:t>
            </a:r>
            <a:r>
              <a:rPr sz="2400" dirty="0">
                <a:latin typeface="Calibri"/>
                <a:cs typeface="Calibri"/>
              </a:rPr>
              <a:t>large</a:t>
            </a:r>
            <a:r>
              <a:rPr sz="2400" spc="65" dirty="0">
                <a:latin typeface="Calibri"/>
                <a:cs typeface="Calibri"/>
              </a:rPr>
              <a:t> </a:t>
            </a:r>
            <a:r>
              <a:rPr sz="2400" dirty="0">
                <a:latin typeface="Calibri"/>
                <a:cs typeface="Calibri"/>
              </a:rPr>
              <a:t>LMs</a:t>
            </a:r>
            <a:r>
              <a:rPr sz="2400" spc="55" dirty="0">
                <a:latin typeface="Calibri"/>
                <a:cs typeface="Calibri"/>
              </a:rPr>
              <a:t> </a:t>
            </a:r>
            <a:r>
              <a:rPr sz="2400" dirty="0">
                <a:latin typeface="Calibri"/>
                <a:cs typeface="Calibri"/>
              </a:rPr>
              <a:t>(size,</a:t>
            </a:r>
            <a:r>
              <a:rPr sz="2400" spc="75" dirty="0">
                <a:latin typeface="Calibri"/>
                <a:cs typeface="Calibri"/>
              </a:rPr>
              <a:t> </a:t>
            </a:r>
            <a:r>
              <a:rPr sz="2400" dirty="0">
                <a:latin typeface="Calibri"/>
                <a:cs typeface="Calibri"/>
              </a:rPr>
              <a:t>hallucination)</a:t>
            </a:r>
            <a:r>
              <a:rPr sz="2400" spc="55" dirty="0">
                <a:latin typeface="Calibri"/>
                <a:cs typeface="Calibri"/>
              </a:rPr>
              <a:t> </a:t>
            </a:r>
            <a:r>
              <a:rPr sz="2400" dirty="0">
                <a:latin typeface="Calibri"/>
                <a:cs typeface="Calibri"/>
              </a:rPr>
              <a:t>that</a:t>
            </a:r>
            <a:r>
              <a:rPr sz="2400" spc="45" dirty="0">
                <a:latin typeface="Calibri"/>
                <a:cs typeface="Calibri"/>
              </a:rPr>
              <a:t> </a:t>
            </a:r>
            <a:r>
              <a:rPr sz="2400" dirty="0">
                <a:latin typeface="Calibri"/>
                <a:cs typeface="Calibri"/>
              </a:rPr>
              <a:t>may</a:t>
            </a:r>
            <a:r>
              <a:rPr sz="2400" spc="70" dirty="0">
                <a:latin typeface="Calibri"/>
                <a:cs typeface="Calibri"/>
              </a:rPr>
              <a:t> </a:t>
            </a:r>
            <a:r>
              <a:rPr sz="2400" spc="-25" dirty="0">
                <a:latin typeface="Calibri"/>
                <a:cs typeface="Calibri"/>
              </a:rPr>
              <a:t>not </a:t>
            </a:r>
            <a:r>
              <a:rPr sz="2400" dirty="0">
                <a:latin typeface="Calibri"/>
                <a:cs typeface="Calibri"/>
              </a:rPr>
              <a:t>be</a:t>
            </a:r>
            <a:r>
              <a:rPr sz="2400" spc="-20" dirty="0">
                <a:latin typeface="Calibri"/>
                <a:cs typeface="Calibri"/>
              </a:rPr>
              <a:t> </a:t>
            </a:r>
            <a:r>
              <a:rPr sz="2400" dirty="0">
                <a:latin typeface="Calibri"/>
                <a:cs typeface="Calibri"/>
              </a:rPr>
              <a:t>solvable</a:t>
            </a:r>
            <a:r>
              <a:rPr sz="2400" spc="-15" dirty="0">
                <a:latin typeface="Calibri"/>
                <a:cs typeface="Calibri"/>
              </a:rPr>
              <a:t> </a:t>
            </a:r>
            <a:r>
              <a:rPr sz="2400" dirty="0">
                <a:latin typeface="Calibri"/>
                <a:cs typeface="Calibri"/>
              </a:rPr>
              <a:t>with</a:t>
            </a:r>
            <a:r>
              <a:rPr sz="2400" spc="-25" dirty="0">
                <a:latin typeface="Calibri"/>
                <a:cs typeface="Calibri"/>
              </a:rPr>
              <a:t> </a:t>
            </a:r>
            <a:r>
              <a:rPr sz="2400" spc="-20" dirty="0">
                <a:latin typeface="Calibri"/>
                <a:cs typeface="Calibri"/>
              </a:rPr>
              <a:t>RLHF!</a:t>
            </a:r>
            <a:endParaRPr sz="2400">
              <a:latin typeface="Calibri"/>
              <a:cs typeface="Calibri"/>
            </a:endParaRPr>
          </a:p>
        </p:txBody>
      </p:sp>
      <p:sp>
        <p:nvSpPr>
          <p:cNvPr id="6" name="object 6"/>
          <p:cNvSpPr txBox="1"/>
          <p:nvPr/>
        </p:nvSpPr>
        <p:spPr>
          <a:xfrm>
            <a:off x="484733" y="6488074"/>
            <a:ext cx="199390" cy="240029"/>
          </a:xfrm>
          <a:prstGeom prst="rect">
            <a:avLst/>
          </a:prstGeom>
        </p:spPr>
        <p:txBody>
          <a:bodyPr vert="horz" wrap="square" lIns="0" tIns="13335" rIns="0" bIns="0" rtlCol="0">
            <a:spAutoFit/>
          </a:bodyPr>
          <a:lstStyle/>
          <a:p>
            <a:pPr marL="12700">
              <a:lnSpc>
                <a:spcPct val="100000"/>
              </a:lnSpc>
              <a:spcBef>
                <a:spcPts val="105"/>
              </a:spcBef>
            </a:pPr>
            <a:r>
              <a:rPr sz="1400" spc="-25" dirty="0">
                <a:latin typeface="Calibri"/>
                <a:cs typeface="Calibri"/>
              </a:rPr>
              <a:t>81</a:t>
            </a:r>
            <a:endParaRPr sz="1400">
              <a:latin typeface="Calibri"/>
              <a:cs typeface="Calibri"/>
            </a:endParaRPr>
          </a:p>
        </p:txBody>
      </p:sp>
      <p:pic>
        <p:nvPicPr>
          <p:cNvPr id="7" name="object 7"/>
          <p:cNvPicPr/>
          <p:nvPr/>
        </p:nvPicPr>
        <p:blipFill>
          <a:blip r:embed="rId2" cstate="print"/>
          <a:stretch>
            <a:fillRect/>
          </a:stretch>
        </p:blipFill>
        <p:spPr>
          <a:xfrm>
            <a:off x="6437376" y="1556003"/>
            <a:ext cx="5330952" cy="1333500"/>
          </a:xfrm>
          <a:prstGeom prst="rect">
            <a:avLst/>
          </a:prstGeom>
        </p:spPr>
      </p:pic>
      <p:sp>
        <p:nvSpPr>
          <p:cNvPr id="8" name="object 8"/>
          <p:cNvSpPr txBox="1"/>
          <p:nvPr/>
        </p:nvSpPr>
        <p:spPr>
          <a:xfrm>
            <a:off x="7856601" y="2991739"/>
            <a:ext cx="2435860"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a:t>
            </a:r>
            <a:r>
              <a:rPr sz="2400" u="sng" dirty="0">
                <a:solidFill>
                  <a:srgbClr val="007A92"/>
                </a:solidFill>
                <a:uFill>
                  <a:solidFill>
                    <a:srgbClr val="007A92"/>
                  </a:solidFill>
                </a:uFill>
                <a:latin typeface="Calibri"/>
                <a:cs typeface="Calibri"/>
              </a:rPr>
              <a:t>Huang</a:t>
            </a:r>
            <a:r>
              <a:rPr sz="2400" u="sng" spc="-2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3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40" dirty="0">
                <a:solidFill>
                  <a:srgbClr val="007A92"/>
                </a:solidFill>
                <a:uFill>
                  <a:solidFill>
                    <a:srgbClr val="007A92"/>
                  </a:solidFill>
                </a:uFill>
                <a:latin typeface="Calibri"/>
                <a:cs typeface="Calibri"/>
              </a:rPr>
              <a:t> </a:t>
            </a:r>
            <a:r>
              <a:rPr sz="2400" u="sng" spc="-10" dirty="0">
                <a:solidFill>
                  <a:srgbClr val="007A92"/>
                </a:solidFill>
                <a:uFill>
                  <a:solidFill>
                    <a:srgbClr val="007A92"/>
                  </a:solidFill>
                </a:uFill>
                <a:latin typeface="Calibri"/>
                <a:cs typeface="Calibri"/>
              </a:rPr>
              <a:t>2022</a:t>
            </a:r>
            <a:r>
              <a:rPr sz="2400" spc="-10" dirty="0">
                <a:latin typeface="Calibri"/>
                <a:cs typeface="Calibri"/>
              </a:rPr>
              <a:t>]</a:t>
            </a:r>
            <a:endParaRPr sz="2400">
              <a:latin typeface="Calibri"/>
              <a:cs typeface="Calibri"/>
            </a:endParaRPr>
          </a:p>
        </p:txBody>
      </p:sp>
      <p:grpSp>
        <p:nvGrpSpPr>
          <p:cNvPr id="9" name="object 9"/>
          <p:cNvGrpSpPr/>
          <p:nvPr/>
        </p:nvGrpSpPr>
        <p:grpSpPr>
          <a:xfrm>
            <a:off x="7330249" y="4692205"/>
            <a:ext cx="1199515" cy="673735"/>
            <a:chOff x="7330249" y="4692205"/>
            <a:chExt cx="1199515" cy="673735"/>
          </a:xfrm>
        </p:grpSpPr>
        <p:sp>
          <p:nvSpPr>
            <p:cNvPr id="10" name="object 10"/>
            <p:cNvSpPr/>
            <p:nvPr/>
          </p:nvSpPr>
          <p:spPr>
            <a:xfrm>
              <a:off x="7335011" y="4696967"/>
              <a:ext cx="1189990" cy="664210"/>
            </a:xfrm>
            <a:custGeom>
              <a:avLst/>
              <a:gdLst/>
              <a:ahLst/>
              <a:cxnLst/>
              <a:rect l="l" t="t" r="r" b="b"/>
              <a:pathLst>
                <a:path w="1189990" h="664210">
                  <a:moveTo>
                    <a:pt x="1079119" y="0"/>
                  </a:moveTo>
                  <a:lnTo>
                    <a:pt x="110744" y="0"/>
                  </a:lnTo>
                  <a:lnTo>
                    <a:pt x="67564" y="8635"/>
                  </a:lnTo>
                  <a:lnTo>
                    <a:pt x="32385" y="32384"/>
                  </a:lnTo>
                  <a:lnTo>
                    <a:pt x="8636" y="67563"/>
                  </a:lnTo>
                  <a:lnTo>
                    <a:pt x="0" y="110616"/>
                  </a:lnTo>
                  <a:lnTo>
                    <a:pt x="0" y="553338"/>
                  </a:lnTo>
                  <a:lnTo>
                    <a:pt x="8636" y="596518"/>
                  </a:lnTo>
                  <a:lnTo>
                    <a:pt x="32385" y="631697"/>
                  </a:lnTo>
                  <a:lnTo>
                    <a:pt x="67564" y="655446"/>
                  </a:lnTo>
                  <a:lnTo>
                    <a:pt x="110744" y="664082"/>
                  </a:lnTo>
                  <a:lnTo>
                    <a:pt x="1079119" y="664082"/>
                  </a:lnTo>
                  <a:lnTo>
                    <a:pt x="1122299" y="655446"/>
                  </a:lnTo>
                  <a:lnTo>
                    <a:pt x="1157478" y="631697"/>
                  </a:lnTo>
                  <a:lnTo>
                    <a:pt x="1181227" y="596518"/>
                  </a:lnTo>
                  <a:lnTo>
                    <a:pt x="1189863" y="553338"/>
                  </a:lnTo>
                  <a:lnTo>
                    <a:pt x="1189863" y="110616"/>
                  </a:lnTo>
                  <a:lnTo>
                    <a:pt x="1181227" y="67563"/>
                  </a:lnTo>
                  <a:lnTo>
                    <a:pt x="1157478" y="32384"/>
                  </a:lnTo>
                  <a:lnTo>
                    <a:pt x="1122299" y="8635"/>
                  </a:lnTo>
                  <a:lnTo>
                    <a:pt x="1079119" y="0"/>
                  </a:lnTo>
                  <a:close/>
                </a:path>
              </a:pathLst>
            </a:custGeom>
            <a:solidFill>
              <a:srgbClr val="EB8585"/>
            </a:solidFill>
          </p:spPr>
          <p:txBody>
            <a:bodyPr wrap="square" lIns="0" tIns="0" rIns="0" bIns="0" rtlCol="0"/>
            <a:lstStyle/>
            <a:p>
              <a:endParaRPr/>
            </a:p>
          </p:txBody>
        </p:sp>
        <p:sp>
          <p:nvSpPr>
            <p:cNvPr id="11" name="object 11"/>
            <p:cNvSpPr/>
            <p:nvPr/>
          </p:nvSpPr>
          <p:spPr>
            <a:xfrm>
              <a:off x="7335011" y="4696967"/>
              <a:ext cx="1189990" cy="664210"/>
            </a:xfrm>
            <a:custGeom>
              <a:avLst/>
              <a:gdLst/>
              <a:ahLst/>
              <a:cxnLst/>
              <a:rect l="l" t="t" r="r" b="b"/>
              <a:pathLst>
                <a:path w="1189990" h="664210">
                  <a:moveTo>
                    <a:pt x="0" y="110616"/>
                  </a:moveTo>
                  <a:lnTo>
                    <a:pt x="8636" y="67563"/>
                  </a:lnTo>
                  <a:lnTo>
                    <a:pt x="32385" y="32384"/>
                  </a:lnTo>
                  <a:lnTo>
                    <a:pt x="67564" y="8635"/>
                  </a:lnTo>
                  <a:lnTo>
                    <a:pt x="110744" y="0"/>
                  </a:lnTo>
                  <a:lnTo>
                    <a:pt x="1079119" y="0"/>
                  </a:lnTo>
                  <a:lnTo>
                    <a:pt x="1122299" y="8635"/>
                  </a:lnTo>
                  <a:lnTo>
                    <a:pt x="1157478" y="32384"/>
                  </a:lnTo>
                  <a:lnTo>
                    <a:pt x="1181227" y="67563"/>
                  </a:lnTo>
                  <a:lnTo>
                    <a:pt x="1189863" y="110616"/>
                  </a:lnTo>
                  <a:lnTo>
                    <a:pt x="1189863" y="553338"/>
                  </a:lnTo>
                  <a:lnTo>
                    <a:pt x="1181227" y="596518"/>
                  </a:lnTo>
                  <a:lnTo>
                    <a:pt x="1157478" y="631697"/>
                  </a:lnTo>
                  <a:lnTo>
                    <a:pt x="1122299" y="655446"/>
                  </a:lnTo>
                  <a:lnTo>
                    <a:pt x="1079119" y="664082"/>
                  </a:lnTo>
                  <a:lnTo>
                    <a:pt x="110744" y="664082"/>
                  </a:lnTo>
                  <a:lnTo>
                    <a:pt x="67564" y="655446"/>
                  </a:lnTo>
                  <a:lnTo>
                    <a:pt x="32385" y="631697"/>
                  </a:lnTo>
                  <a:lnTo>
                    <a:pt x="8636" y="596518"/>
                  </a:lnTo>
                  <a:lnTo>
                    <a:pt x="0" y="553338"/>
                  </a:lnTo>
                  <a:lnTo>
                    <a:pt x="0" y="110616"/>
                  </a:lnTo>
                  <a:close/>
                </a:path>
              </a:pathLst>
            </a:custGeom>
            <a:ln w="9523">
              <a:solidFill>
                <a:srgbClr val="EB8585"/>
              </a:solidFill>
            </a:ln>
          </p:spPr>
          <p:txBody>
            <a:bodyPr wrap="square" lIns="0" tIns="0" rIns="0" bIns="0" rtlCol="0"/>
            <a:lstStyle/>
            <a:p>
              <a:endParaRPr/>
            </a:p>
          </p:txBody>
        </p:sp>
      </p:grpSp>
      <p:sp>
        <p:nvSpPr>
          <p:cNvPr id="12" name="object 12"/>
          <p:cNvSpPr txBox="1"/>
          <p:nvPr/>
        </p:nvSpPr>
        <p:spPr>
          <a:xfrm>
            <a:off x="7733792" y="4797932"/>
            <a:ext cx="408940" cy="391160"/>
          </a:xfrm>
          <a:prstGeom prst="rect">
            <a:avLst/>
          </a:prstGeom>
        </p:spPr>
        <p:txBody>
          <a:bodyPr vert="horz" wrap="square" lIns="0" tIns="12700" rIns="0" bIns="0" rtlCol="0">
            <a:spAutoFit/>
          </a:bodyPr>
          <a:lstStyle/>
          <a:p>
            <a:pPr marL="12700">
              <a:lnSpc>
                <a:spcPct val="100000"/>
              </a:lnSpc>
              <a:spcBef>
                <a:spcPts val="100"/>
              </a:spcBef>
            </a:pPr>
            <a:r>
              <a:rPr sz="2400" spc="-25" dirty="0">
                <a:latin typeface="Calibri"/>
                <a:cs typeface="Calibri"/>
              </a:rPr>
              <a:t>LM</a:t>
            </a:r>
            <a:endParaRPr sz="2400">
              <a:latin typeface="Calibri"/>
              <a:cs typeface="Calibri"/>
            </a:endParaRPr>
          </a:p>
        </p:txBody>
      </p:sp>
      <p:grpSp>
        <p:nvGrpSpPr>
          <p:cNvPr id="13" name="object 13"/>
          <p:cNvGrpSpPr/>
          <p:nvPr/>
        </p:nvGrpSpPr>
        <p:grpSpPr>
          <a:xfrm>
            <a:off x="8679180" y="4943855"/>
            <a:ext cx="533400" cy="114300"/>
            <a:chOff x="8679180" y="4943855"/>
            <a:chExt cx="533400" cy="114300"/>
          </a:xfrm>
        </p:grpSpPr>
        <p:pic>
          <p:nvPicPr>
            <p:cNvPr id="14" name="object 14"/>
            <p:cNvPicPr/>
            <p:nvPr/>
          </p:nvPicPr>
          <p:blipFill>
            <a:blip r:embed="rId3" cstate="print"/>
            <a:stretch>
              <a:fillRect/>
            </a:stretch>
          </p:blipFill>
          <p:spPr>
            <a:xfrm>
              <a:off x="9098280" y="4943855"/>
              <a:ext cx="76200" cy="114300"/>
            </a:xfrm>
            <a:prstGeom prst="rect">
              <a:avLst/>
            </a:prstGeom>
          </p:spPr>
        </p:pic>
        <p:sp>
          <p:nvSpPr>
            <p:cNvPr id="15" name="object 15"/>
            <p:cNvSpPr/>
            <p:nvPr/>
          </p:nvSpPr>
          <p:spPr>
            <a:xfrm>
              <a:off x="8679180" y="4981955"/>
              <a:ext cx="533400" cy="38100"/>
            </a:xfrm>
            <a:custGeom>
              <a:avLst/>
              <a:gdLst/>
              <a:ahLst/>
              <a:cxnLst/>
              <a:rect l="l" t="t" r="r" b="b"/>
              <a:pathLst>
                <a:path w="533400" h="38100">
                  <a:moveTo>
                    <a:pt x="419100" y="0"/>
                  </a:moveTo>
                  <a:lnTo>
                    <a:pt x="0" y="0"/>
                  </a:lnTo>
                  <a:lnTo>
                    <a:pt x="0" y="38100"/>
                  </a:lnTo>
                  <a:lnTo>
                    <a:pt x="419100" y="38100"/>
                  </a:lnTo>
                  <a:lnTo>
                    <a:pt x="419100" y="0"/>
                  </a:lnTo>
                  <a:close/>
                </a:path>
                <a:path w="533400" h="38100">
                  <a:moveTo>
                    <a:pt x="533400" y="19050"/>
                  </a:moveTo>
                  <a:lnTo>
                    <a:pt x="495300" y="0"/>
                  </a:lnTo>
                  <a:lnTo>
                    <a:pt x="438150" y="0"/>
                  </a:lnTo>
                  <a:lnTo>
                    <a:pt x="438150" y="38100"/>
                  </a:lnTo>
                  <a:lnTo>
                    <a:pt x="495300" y="38100"/>
                  </a:lnTo>
                  <a:lnTo>
                    <a:pt x="533400" y="19050"/>
                  </a:lnTo>
                  <a:close/>
                </a:path>
              </a:pathLst>
            </a:custGeom>
            <a:solidFill>
              <a:srgbClr val="C00000"/>
            </a:solidFill>
          </p:spPr>
          <p:txBody>
            <a:bodyPr wrap="square" lIns="0" tIns="0" rIns="0" bIns="0" rtlCol="0"/>
            <a:lstStyle/>
            <a:p>
              <a:endParaRPr/>
            </a:p>
          </p:txBody>
        </p:sp>
      </p:grpSp>
      <p:sp>
        <p:nvSpPr>
          <p:cNvPr id="16" name="object 16"/>
          <p:cNvSpPr txBox="1"/>
          <p:nvPr/>
        </p:nvSpPr>
        <p:spPr>
          <a:xfrm>
            <a:off x="9304146" y="4819650"/>
            <a:ext cx="155321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chain</a:t>
            </a:r>
            <a:r>
              <a:rPr sz="1800" spc="-5" dirty="0">
                <a:latin typeface="Calibri"/>
                <a:cs typeface="Calibri"/>
              </a:rPr>
              <a:t> </a:t>
            </a:r>
            <a:r>
              <a:rPr sz="1800" dirty="0">
                <a:latin typeface="Calibri"/>
                <a:cs typeface="Calibri"/>
              </a:rPr>
              <a:t>of</a:t>
            </a:r>
            <a:r>
              <a:rPr sz="1800" spc="-10" dirty="0">
                <a:latin typeface="Calibri"/>
                <a:cs typeface="Calibri"/>
              </a:rPr>
              <a:t> thought</a:t>
            </a:r>
            <a:endParaRPr sz="1800">
              <a:latin typeface="Calibri"/>
              <a:cs typeface="Calibri"/>
            </a:endParaRPr>
          </a:p>
        </p:txBody>
      </p:sp>
      <p:grpSp>
        <p:nvGrpSpPr>
          <p:cNvPr id="17" name="object 17"/>
          <p:cNvGrpSpPr/>
          <p:nvPr/>
        </p:nvGrpSpPr>
        <p:grpSpPr>
          <a:xfrm>
            <a:off x="7694485" y="4158805"/>
            <a:ext cx="2423795" cy="542925"/>
            <a:chOff x="7694485" y="4158805"/>
            <a:chExt cx="2423795" cy="542925"/>
          </a:xfrm>
        </p:grpSpPr>
        <p:sp>
          <p:nvSpPr>
            <p:cNvPr id="18" name="object 18"/>
            <p:cNvSpPr/>
            <p:nvPr/>
          </p:nvSpPr>
          <p:spPr>
            <a:xfrm>
              <a:off x="7699247" y="4163567"/>
              <a:ext cx="2414270" cy="533400"/>
            </a:xfrm>
            <a:custGeom>
              <a:avLst/>
              <a:gdLst/>
              <a:ahLst/>
              <a:cxnLst/>
              <a:rect l="l" t="t" r="r" b="b"/>
              <a:pathLst>
                <a:path w="2414270" h="533400">
                  <a:moveTo>
                    <a:pt x="2180335" y="0"/>
                  </a:moveTo>
                  <a:lnTo>
                    <a:pt x="299974" y="0"/>
                  </a:lnTo>
                  <a:lnTo>
                    <a:pt x="252983" y="4698"/>
                  </a:lnTo>
                  <a:lnTo>
                    <a:pt x="209169" y="18287"/>
                  </a:lnTo>
                  <a:lnTo>
                    <a:pt x="169545" y="39877"/>
                  </a:lnTo>
                  <a:lnTo>
                    <a:pt x="135000" y="68325"/>
                  </a:lnTo>
                  <a:lnTo>
                    <a:pt x="106552" y="102869"/>
                  </a:lnTo>
                  <a:lnTo>
                    <a:pt x="84962" y="142620"/>
                  </a:lnTo>
                  <a:lnTo>
                    <a:pt x="71374" y="186435"/>
                  </a:lnTo>
                  <a:lnTo>
                    <a:pt x="66675" y="233425"/>
                  </a:lnTo>
                  <a:lnTo>
                    <a:pt x="66675" y="266699"/>
                  </a:lnTo>
                  <a:lnTo>
                    <a:pt x="0" y="266699"/>
                  </a:lnTo>
                  <a:lnTo>
                    <a:pt x="133350" y="400049"/>
                  </a:lnTo>
                  <a:lnTo>
                    <a:pt x="266700" y="266699"/>
                  </a:lnTo>
                  <a:lnTo>
                    <a:pt x="200025" y="266699"/>
                  </a:lnTo>
                  <a:lnTo>
                    <a:pt x="200025" y="233425"/>
                  </a:lnTo>
                  <a:lnTo>
                    <a:pt x="207899" y="194436"/>
                  </a:lnTo>
                  <a:lnTo>
                    <a:pt x="229361" y="162686"/>
                  </a:lnTo>
                  <a:lnTo>
                    <a:pt x="261111" y="141223"/>
                  </a:lnTo>
                  <a:lnTo>
                    <a:pt x="299974" y="133349"/>
                  </a:lnTo>
                  <a:lnTo>
                    <a:pt x="2180335" y="133349"/>
                  </a:lnTo>
                  <a:lnTo>
                    <a:pt x="2219325" y="141223"/>
                  </a:lnTo>
                  <a:lnTo>
                    <a:pt x="2251075" y="162686"/>
                  </a:lnTo>
                  <a:lnTo>
                    <a:pt x="2272537" y="194436"/>
                  </a:lnTo>
                  <a:lnTo>
                    <a:pt x="2280411" y="233298"/>
                  </a:lnTo>
                  <a:lnTo>
                    <a:pt x="2280411" y="533399"/>
                  </a:lnTo>
                  <a:lnTo>
                    <a:pt x="2413761" y="533399"/>
                  </a:lnTo>
                  <a:lnTo>
                    <a:pt x="2413761" y="233425"/>
                  </a:lnTo>
                  <a:lnTo>
                    <a:pt x="2409062" y="186435"/>
                  </a:lnTo>
                  <a:lnTo>
                    <a:pt x="2395474" y="142620"/>
                  </a:lnTo>
                  <a:lnTo>
                    <a:pt x="2373883" y="102869"/>
                  </a:lnTo>
                  <a:lnTo>
                    <a:pt x="2345435" y="68325"/>
                  </a:lnTo>
                  <a:lnTo>
                    <a:pt x="2310892" y="39877"/>
                  </a:lnTo>
                  <a:lnTo>
                    <a:pt x="2271141" y="18287"/>
                  </a:lnTo>
                  <a:lnTo>
                    <a:pt x="2227453" y="4698"/>
                  </a:lnTo>
                  <a:lnTo>
                    <a:pt x="2180335" y="0"/>
                  </a:lnTo>
                  <a:close/>
                </a:path>
              </a:pathLst>
            </a:custGeom>
            <a:solidFill>
              <a:srgbClr val="C00000"/>
            </a:solidFill>
          </p:spPr>
          <p:txBody>
            <a:bodyPr wrap="square" lIns="0" tIns="0" rIns="0" bIns="0" rtlCol="0"/>
            <a:lstStyle/>
            <a:p>
              <a:endParaRPr/>
            </a:p>
          </p:txBody>
        </p:sp>
        <p:sp>
          <p:nvSpPr>
            <p:cNvPr id="19" name="object 19"/>
            <p:cNvSpPr/>
            <p:nvPr/>
          </p:nvSpPr>
          <p:spPr>
            <a:xfrm>
              <a:off x="7699247" y="4163567"/>
              <a:ext cx="2414270" cy="533400"/>
            </a:xfrm>
            <a:custGeom>
              <a:avLst/>
              <a:gdLst/>
              <a:ahLst/>
              <a:cxnLst/>
              <a:rect l="l" t="t" r="r" b="b"/>
              <a:pathLst>
                <a:path w="2414270" h="533400">
                  <a:moveTo>
                    <a:pt x="2413761" y="533399"/>
                  </a:moveTo>
                  <a:lnTo>
                    <a:pt x="2413761" y="233425"/>
                  </a:lnTo>
                  <a:lnTo>
                    <a:pt x="2409062" y="186435"/>
                  </a:lnTo>
                  <a:lnTo>
                    <a:pt x="2395474" y="142620"/>
                  </a:lnTo>
                  <a:lnTo>
                    <a:pt x="2373883" y="102869"/>
                  </a:lnTo>
                  <a:lnTo>
                    <a:pt x="2345435" y="68325"/>
                  </a:lnTo>
                  <a:lnTo>
                    <a:pt x="2310892" y="39877"/>
                  </a:lnTo>
                  <a:lnTo>
                    <a:pt x="2271141" y="18287"/>
                  </a:lnTo>
                  <a:lnTo>
                    <a:pt x="2227453" y="4698"/>
                  </a:lnTo>
                  <a:lnTo>
                    <a:pt x="2180335" y="0"/>
                  </a:lnTo>
                  <a:lnTo>
                    <a:pt x="299974" y="0"/>
                  </a:lnTo>
                  <a:lnTo>
                    <a:pt x="252983" y="4698"/>
                  </a:lnTo>
                  <a:lnTo>
                    <a:pt x="209169" y="18287"/>
                  </a:lnTo>
                  <a:lnTo>
                    <a:pt x="169545" y="39877"/>
                  </a:lnTo>
                  <a:lnTo>
                    <a:pt x="135000" y="68325"/>
                  </a:lnTo>
                  <a:lnTo>
                    <a:pt x="106552" y="102869"/>
                  </a:lnTo>
                  <a:lnTo>
                    <a:pt x="84962" y="142620"/>
                  </a:lnTo>
                  <a:lnTo>
                    <a:pt x="71374" y="186435"/>
                  </a:lnTo>
                  <a:lnTo>
                    <a:pt x="66675" y="233425"/>
                  </a:lnTo>
                  <a:lnTo>
                    <a:pt x="66675" y="266699"/>
                  </a:lnTo>
                  <a:lnTo>
                    <a:pt x="0" y="266699"/>
                  </a:lnTo>
                  <a:lnTo>
                    <a:pt x="133350" y="400049"/>
                  </a:lnTo>
                  <a:lnTo>
                    <a:pt x="266700" y="266699"/>
                  </a:lnTo>
                  <a:lnTo>
                    <a:pt x="200025" y="266699"/>
                  </a:lnTo>
                  <a:lnTo>
                    <a:pt x="200025" y="233425"/>
                  </a:lnTo>
                  <a:lnTo>
                    <a:pt x="207899" y="194436"/>
                  </a:lnTo>
                  <a:lnTo>
                    <a:pt x="229361" y="162686"/>
                  </a:lnTo>
                  <a:lnTo>
                    <a:pt x="261111" y="141223"/>
                  </a:lnTo>
                  <a:lnTo>
                    <a:pt x="299974" y="133349"/>
                  </a:lnTo>
                  <a:lnTo>
                    <a:pt x="2180335" y="133349"/>
                  </a:lnTo>
                  <a:lnTo>
                    <a:pt x="2219325" y="141223"/>
                  </a:lnTo>
                  <a:lnTo>
                    <a:pt x="2251075" y="162686"/>
                  </a:lnTo>
                  <a:lnTo>
                    <a:pt x="2272537" y="194436"/>
                  </a:lnTo>
                  <a:lnTo>
                    <a:pt x="2280411" y="233298"/>
                  </a:lnTo>
                  <a:lnTo>
                    <a:pt x="2280411" y="533399"/>
                  </a:lnTo>
                  <a:lnTo>
                    <a:pt x="2413761" y="533399"/>
                  </a:lnTo>
                  <a:close/>
                </a:path>
              </a:pathLst>
            </a:custGeom>
            <a:ln w="9525">
              <a:solidFill>
                <a:srgbClr val="C00000"/>
              </a:solidFill>
            </a:ln>
          </p:spPr>
          <p:txBody>
            <a:bodyPr wrap="square" lIns="0" tIns="0" rIns="0" bIns="0" rtlCol="0"/>
            <a:lstStyle/>
            <a:p>
              <a:endParaRPr/>
            </a:p>
          </p:txBody>
        </p:sp>
      </p:grpSp>
      <p:sp>
        <p:nvSpPr>
          <p:cNvPr id="20" name="object 20"/>
          <p:cNvSpPr txBox="1"/>
          <p:nvPr/>
        </p:nvSpPr>
        <p:spPr>
          <a:xfrm>
            <a:off x="7385431" y="5363362"/>
            <a:ext cx="3463290" cy="756920"/>
          </a:xfrm>
          <a:prstGeom prst="rect">
            <a:avLst/>
          </a:prstGeom>
        </p:spPr>
        <p:txBody>
          <a:bodyPr vert="horz" wrap="square" lIns="0" tIns="12700" rIns="0" bIns="0" rtlCol="0">
            <a:spAutoFit/>
          </a:bodyPr>
          <a:lstStyle/>
          <a:p>
            <a:pPr marL="358140" marR="5080" indent="-346075">
              <a:lnSpc>
                <a:spcPct val="100000"/>
              </a:lnSpc>
              <a:spcBef>
                <a:spcPts val="100"/>
              </a:spcBef>
            </a:pPr>
            <a:r>
              <a:rPr sz="2400" spc="-20" dirty="0">
                <a:latin typeface="Calibri"/>
                <a:cs typeface="Calibri"/>
              </a:rPr>
              <a:t>Self-</a:t>
            </a:r>
            <a:r>
              <a:rPr sz="2400" spc="-10" dirty="0">
                <a:latin typeface="Calibri"/>
                <a:cs typeface="Calibri"/>
              </a:rPr>
              <a:t>Taught</a:t>
            </a:r>
            <a:r>
              <a:rPr sz="2400" spc="-45" dirty="0">
                <a:latin typeface="Calibri"/>
                <a:cs typeface="Calibri"/>
              </a:rPr>
              <a:t> </a:t>
            </a:r>
            <a:r>
              <a:rPr sz="2400" dirty="0">
                <a:latin typeface="Calibri"/>
                <a:cs typeface="Calibri"/>
              </a:rPr>
              <a:t>Reasoner</a:t>
            </a:r>
            <a:r>
              <a:rPr sz="2400" spc="-75" dirty="0">
                <a:latin typeface="Calibri"/>
                <a:cs typeface="Calibri"/>
              </a:rPr>
              <a:t> </a:t>
            </a:r>
            <a:r>
              <a:rPr sz="2400" spc="-40" dirty="0">
                <a:latin typeface="Calibri"/>
                <a:cs typeface="Calibri"/>
              </a:rPr>
              <a:t>(STaR) </a:t>
            </a:r>
            <a:r>
              <a:rPr sz="2400" dirty="0">
                <a:latin typeface="Calibri"/>
                <a:cs typeface="Calibri"/>
              </a:rPr>
              <a:t>[</a:t>
            </a:r>
            <a:r>
              <a:rPr sz="2400" u="sng" dirty="0">
                <a:solidFill>
                  <a:srgbClr val="007A92"/>
                </a:solidFill>
                <a:uFill>
                  <a:solidFill>
                    <a:srgbClr val="007A92"/>
                  </a:solidFill>
                </a:uFill>
                <a:latin typeface="Calibri"/>
                <a:cs typeface="Calibri"/>
              </a:rPr>
              <a:t>Zelikman</a:t>
            </a:r>
            <a:r>
              <a:rPr sz="2400" u="sng" spc="-50"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et</a:t>
            </a:r>
            <a:r>
              <a:rPr sz="2400" u="sng" spc="-55" dirty="0">
                <a:solidFill>
                  <a:srgbClr val="007A92"/>
                </a:solidFill>
                <a:uFill>
                  <a:solidFill>
                    <a:srgbClr val="007A92"/>
                  </a:solidFill>
                </a:uFill>
                <a:latin typeface="Calibri"/>
                <a:cs typeface="Calibri"/>
              </a:rPr>
              <a:t> </a:t>
            </a:r>
            <a:r>
              <a:rPr sz="2400" u="sng" dirty="0">
                <a:solidFill>
                  <a:srgbClr val="007A92"/>
                </a:solidFill>
                <a:uFill>
                  <a:solidFill>
                    <a:srgbClr val="007A92"/>
                  </a:solidFill>
                </a:uFill>
                <a:latin typeface="Calibri"/>
                <a:cs typeface="Calibri"/>
              </a:rPr>
              <a:t>al.,</a:t>
            </a:r>
            <a:r>
              <a:rPr sz="2400" u="sng" spc="-20" dirty="0">
                <a:solidFill>
                  <a:srgbClr val="007A92"/>
                </a:solidFill>
                <a:uFill>
                  <a:solidFill>
                    <a:srgbClr val="007A92"/>
                  </a:solidFill>
                </a:uFill>
                <a:latin typeface="Calibri"/>
                <a:cs typeface="Calibri"/>
              </a:rPr>
              <a:t> </a:t>
            </a:r>
            <a:r>
              <a:rPr sz="2400" u="sng" spc="-10" dirty="0">
                <a:solidFill>
                  <a:srgbClr val="007A92"/>
                </a:solidFill>
                <a:uFill>
                  <a:solidFill>
                    <a:srgbClr val="007A92"/>
                  </a:solidFill>
                </a:uFill>
                <a:latin typeface="Calibri"/>
                <a:cs typeface="Calibri"/>
              </a:rPr>
              <a:t>2022</a:t>
            </a:r>
            <a:r>
              <a:rPr sz="2400" spc="-10" dirty="0">
                <a:latin typeface="Calibri"/>
                <a:cs typeface="Calibri"/>
              </a:rPr>
              <a:t>]</a:t>
            </a:r>
            <a:endParaRPr sz="240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Language</a:t>
            </a:r>
            <a:r>
              <a:rPr b="0" spc="-10" dirty="0">
                <a:latin typeface="Calibri"/>
                <a:cs typeface="Calibri"/>
              </a:rPr>
              <a:t> </a:t>
            </a:r>
            <a:r>
              <a:rPr b="0" dirty="0">
                <a:latin typeface="Calibri"/>
                <a:cs typeface="Calibri"/>
              </a:rPr>
              <a:t>models</a:t>
            </a:r>
            <a:r>
              <a:rPr b="0" spc="-25" dirty="0">
                <a:latin typeface="Calibri"/>
                <a:cs typeface="Calibri"/>
              </a:rPr>
              <a:t> </a:t>
            </a:r>
            <a:r>
              <a:rPr b="0" dirty="0">
                <a:latin typeface="Calibri"/>
                <a:cs typeface="Calibri"/>
              </a:rPr>
              <a:t>as</a:t>
            </a:r>
            <a:r>
              <a:rPr b="0" spc="-15" dirty="0">
                <a:latin typeface="Calibri"/>
                <a:cs typeface="Calibri"/>
              </a:rPr>
              <a:t> </a:t>
            </a:r>
            <a:r>
              <a:rPr b="0" dirty="0">
                <a:latin typeface="Calibri"/>
                <a:cs typeface="Calibri"/>
              </a:rPr>
              <a:t>world</a:t>
            </a:r>
            <a:r>
              <a:rPr b="0" spc="-40" dirty="0">
                <a:latin typeface="Calibri"/>
                <a:cs typeface="Calibri"/>
              </a:rPr>
              <a:t> </a:t>
            </a:r>
            <a:r>
              <a:rPr b="0" spc="-10" dirty="0">
                <a:latin typeface="Calibri"/>
                <a:cs typeface="Calibri"/>
              </a:rPr>
              <a:t>models?</a:t>
            </a:r>
          </a:p>
        </p:txBody>
      </p:sp>
      <p:sp>
        <p:nvSpPr>
          <p:cNvPr id="3" name="object 3"/>
          <p:cNvSpPr txBox="1"/>
          <p:nvPr/>
        </p:nvSpPr>
        <p:spPr>
          <a:xfrm>
            <a:off x="5208523" y="5879998"/>
            <a:ext cx="1606550" cy="330835"/>
          </a:xfrm>
          <a:prstGeom prst="rect">
            <a:avLst/>
          </a:prstGeom>
        </p:spPr>
        <p:txBody>
          <a:bodyPr vert="horz" wrap="square" lIns="0" tIns="12700" rIns="0" bIns="0" rtlCol="0">
            <a:spAutoFit/>
          </a:bodyPr>
          <a:lstStyle/>
          <a:p>
            <a:pPr marL="12700">
              <a:lnSpc>
                <a:spcPct val="100000"/>
              </a:lnSpc>
              <a:spcBef>
                <a:spcPts val="100"/>
              </a:spcBef>
            </a:pPr>
            <a:r>
              <a:rPr sz="2000" dirty="0">
                <a:latin typeface="Calibri"/>
                <a:cs typeface="Calibri"/>
              </a:rPr>
              <a:t>[</a:t>
            </a:r>
            <a:r>
              <a:rPr sz="2000" u="sng" dirty="0">
                <a:solidFill>
                  <a:srgbClr val="007A92"/>
                </a:solidFill>
                <a:uFill>
                  <a:solidFill>
                    <a:srgbClr val="007A92"/>
                  </a:solidFill>
                </a:uFill>
                <a:latin typeface="Calibri"/>
                <a:cs typeface="Calibri"/>
              </a:rPr>
              <a:t>Larnerd,</a:t>
            </a:r>
            <a:r>
              <a:rPr sz="2000" u="sng" spc="-105" dirty="0">
                <a:solidFill>
                  <a:srgbClr val="007A92"/>
                </a:solidFill>
                <a:uFill>
                  <a:solidFill>
                    <a:srgbClr val="007A92"/>
                  </a:solidFill>
                </a:uFill>
                <a:latin typeface="Calibri"/>
                <a:cs typeface="Calibri"/>
              </a:rPr>
              <a:t> </a:t>
            </a:r>
            <a:r>
              <a:rPr sz="2000" u="sng" spc="-10" dirty="0">
                <a:solidFill>
                  <a:srgbClr val="007A92"/>
                </a:solidFill>
                <a:uFill>
                  <a:solidFill>
                    <a:srgbClr val="007A92"/>
                  </a:solidFill>
                </a:uFill>
                <a:latin typeface="Calibri"/>
                <a:cs typeface="Calibri"/>
              </a:rPr>
              <a:t>2023</a:t>
            </a:r>
            <a:r>
              <a:rPr sz="2000" spc="-10" dirty="0">
                <a:latin typeface="Calibri"/>
                <a:cs typeface="Calibri"/>
              </a:rPr>
              <a:t>]</a:t>
            </a:r>
            <a:endParaRPr sz="2000">
              <a:latin typeface="Calibri"/>
              <a:cs typeface="Calibri"/>
            </a:endParaRPr>
          </a:p>
        </p:txBody>
      </p:sp>
      <p:pic>
        <p:nvPicPr>
          <p:cNvPr id="4" name="object 4"/>
          <p:cNvPicPr/>
          <p:nvPr/>
        </p:nvPicPr>
        <p:blipFill>
          <a:blip r:embed="rId2" cstate="print"/>
          <a:stretch>
            <a:fillRect/>
          </a:stretch>
        </p:blipFill>
        <p:spPr>
          <a:xfrm>
            <a:off x="1065275" y="2845307"/>
            <a:ext cx="10186416" cy="2499360"/>
          </a:xfrm>
          <a:prstGeom prst="rect">
            <a:avLst/>
          </a:prstGeom>
        </p:spPr>
      </p:pic>
      <p:pic>
        <p:nvPicPr>
          <p:cNvPr id="5" name="object 5"/>
          <p:cNvPicPr/>
          <p:nvPr/>
        </p:nvPicPr>
        <p:blipFill>
          <a:blip r:embed="rId3" cstate="print"/>
          <a:stretch>
            <a:fillRect/>
          </a:stretch>
        </p:blipFill>
        <p:spPr>
          <a:xfrm>
            <a:off x="1101852" y="1844039"/>
            <a:ext cx="7488935" cy="694943"/>
          </a:xfrm>
          <a:prstGeom prst="rect">
            <a:avLst/>
          </a:prstGeom>
        </p:spPr>
      </p:pic>
      <p:sp>
        <p:nvSpPr>
          <p:cNvPr id="6" name="object 6"/>
          <p:cNvSpPr txBox="1"/>
          <p:nvPr/>
        </p:nvSpPr>
        <p:spPr>
          <a:xfrm>
            <a:off x="484733" y="1104646"/>
            <a:ext cx="1417955"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a:t>
            </a:r>
            <a:r>
              <a:rPr sz="2400" i="1" spc="-10" dirty="0">
                <a:solidFill>
                  <a:srgbClr val="C00000"/>
                </a:solidFill>
                <a:latin typeface="Calibri"/>
                <a:cs typeface="Calibri"/>
              </a:rPr>
              <a:t>medicine</a:t>
            </a:r>
            <a:r>
              <a:rPr sz="2400" spc="-10" dirty="0">
                <a:latin typeface="Calibri"/>
                <a:cs typeface="Calibri"/>
              </a:rPr>
              <a:t>:</a:t>
            </a:r>
            <a:endParaRPr sz="2400">
              <a:latin typeface="Calibri"/>
              <a:cs typeface="Calibri"/>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8</a:t>
            </a:fld>
            <a:endParaRPr spc="-2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8415">
              <a:lnSpc>
                <a:spcPct val="100000"/>
              </a:lnSpc>
              <a:spcBef>
                <a:spcPts val="100"/>
              </a:spcBef>
            </a:pPr>
            <a:r>
              <a:rPr b="0" dirty="0">
                <a:latin typeface="Calibri"/>
                <a:cs typeface="Calibri"/>
              </a:rPr>
              <a:t>Language</a:t>
            </a:r>
            <a:r>
              <a:rPr b="0" spc="-25" dirty="0">
                <a:latin typeface="Calibri"/>
                <a:cs typeface="Calibri"/>
              </a:rPr>
              <a:t> </a:t>
            </a:r>
            <a:r>
              <a:rPr b="0" dirty="0">
                <a:latin typeface="Calibri"/>
                <a:cs typeface="Calibri"/>
              </a:rPr>
              <a:t>models</a:t>
            </a:r>
            <a:r>
              <a:rPr b="0" spc="-40" dirty="0">
                <a:latin typeface="Calibri"/>
                <a:cs typeface="Calibri"/>
              </a:rPr>
              <a:t> </a:t>
            </a:r>
            <a:r>
              <a:rPr b="0" dirty="0">
                <a:latin typeface="Calibri"/>
                <a:cs typeface="Calibri"/>
              </a:rPr>
              <a:t>as</a:t>
            </a:r>
            <a:r>
              <a:rPr b="0" spc="-40" dirty="0">
                <a:latin typeface="Calibri"/>
                <a:cs typeface="Calibri"/>
              </a:rPr>
              <a:t> </a:t>
            </a:r>
            <a:r>
              <a:rPr b="0" dirty="0">
                <a:latin typeface="Calibri"/>
                <a:cs typeface="Calibri"/>
              </a:rPr>
              <a:t>multitask</a:t>
            </a:r>
            <a:r>
              <a:rPr b="0" spc="15" dirty="0">
                <a:latin typeface="Calibri"/>
                <a:cs typeface="Calibri"/>
              </a:rPr>
              <a:t> </a:t>
            </a:r>
            <a:r>
              <a:rPr b="0" spc="-10" dirty="0">
                <a:latin typeface="Calibri"/>
                <a:cs typeface="Calibri"/>
              </a:rPr>
              <a:t>assistants?</a:t>
            </a:r>
          </a:p>
        </p:txBody>
      </p:sp>
      <p:sp>
        <p:nvSpPr>
          <p:cNvPr id="3" name="object 3"/>
          <p:cNvSpPr txBox="1"/>
          <p:nvPr/>
        </p:nvSpPr>
        <p:spPr>
          <a:xfrm>
            <a:off x="1102563" y="4585208"/>
            <a:ext cx="3555365" cy="1238250"/>
          </a:xfrm>
          <a:prstGeom prst="rect">
            <a:avLst/>
          </a:prstGeom>
        </p:spPr>
        <p:txBody>
          <a:bodyPr vert="horz" wrap="square" lIns="0" tIns="12700" rIns="0" bIns="0" rtlCol="0">
            <a:spAutoFit/>
          </a:bodyPr>
          <a:lstStyle/>
          <a:p>
            <a:pPr marL="635" algn="ctr">
              <a:lnSpc>
                <a:spcPct val="100000"/>
              </a:lnSpc>
              <a:spcBef>
                <a:spcPts val="100"/>
              </a:spcBef>
            </a:pPr>
            <a:r>
              <a:rPr sz="2000" dirty="0">
                <a:latin typeface="Calibri"/>
                <a:cs typeface="Calibri"/>
              </a:rPr>
              <a:t>[</a:t>
            </a:r>
            <a:r>
              <a:rPr sz="2000" u="sng" dirty="0">
                <a:solidFill>
                  <a:srgbClr val="007A92"/>
                </a:solidFill>
                <a:uFill>
                  <a:solidFill>
                    <a:srgbClr val="007A92"/>
                  </a:solidFill>
                </a:uFill>
                <a:latin typeface="Calibri"/>
                <a:cs typeface="Calibri"/>
              </a:rPr>
              <a:t>Microsoft</a:t>
            </a:r>
            <a:r>
              <a:rPr sz="2000" u="sng" spc="-75" dirty="0">
                <a:solidFill>
                  <a:srgbClr val="007A92"/>
                </a:solidFill>
                <a:uFill>
                  <a:solidFill>
                    <a:srgbClr val="007A92"/>
                  </a:solidFill>
                </a:uFill>
                <a:latin typeface="Calibri"/>
                <a:cs typeface="Calibri"/>
              </a:rPr>
              <a:t> </a:t>
            </a:r>
            <a:r>
              <a:rPr sz="2000" u="sng" spc="-10" dirty="0">
                <a:solidFill>
                  <a:srgbClr val="007A92"/>
                </a:solidFill>
                <a:uFill>
                  <a:solidFill>
                    <a:srgbClr val="007A92"/>
                  </a:solidFill>
                </a:uFill>
                <a:latin typeface="Calibri"/>
                <a:cs typeface="Calibri"/>
              </a:rPr>
              <a:t>Bing</a:t>
            </a:r>
            <a:r>
              <a:rPr sz="2000" spc="-10" dirty="0">
                <a:latin typeface="Calibri"/>
                <a:cs typeface="Calibri"/>
              </a:rPr>
              <a:t>]</a:t>
            </a:r>
            <a:endParaRPr sz="2000">
              <a:latin typeface="Calibri"/>
              <a:cs typeface="Calibri"/>
            </a:endParaRPr>
          </a:p>
          <a:p>
            <a:pPr>
              <a:lnSpc>
                <a:spcPct val="100000"/>
              </a:lnSpc>
              <a:spcBef>
                <a:spcPts val="20"/>
              </a:spcBef>
            </a:pPr>
            <a:endParaRPr sz="1900">
              <a:latin typeface="Calibri"/>
              <a:cs typeface="Calibri"/>
            </a:endParaRPr>
          </a:p>
          <a:p>
            <a:pPr marL="12065" marR="5080" indent="2540" algn="ctr">
              <a:lnSpc>
                <a:spcPct val="100000"/>
              </a:lnSpc>
              <a:spcBef>
                <a:spcPts val="5"/>
              </a:spcBef>
            </a:pPr>
            <a:r>
              <a:rPr sz="2000" dirty="0">
                <a:latin typeface="Calibri"/>
                <a:cs typeface="Calibri"/>
              </a:rPr>
              <a:t>(Also</a:t>
            </a:r>
            <a:r>
              <a:rPr sz="2000" spc="-40" dirty="0">
                <a:latin typeface="Calibri"/>
                <a:cs typeface="Calibri"/>
              </a:rPr>
              <a:t> </a:t>
            </a:r>
            <a:r>
              <a:rPr sz="2000" dirty="0">
                <a:latin typeface="Calibri"/>
                <a:cs typeface="Calibri"/>
              </a:rPr>
              <a:t>see</a:t>
            </a:r>
            <a:r>
              <a:rPr sz="2000" spc="-10" dirty="0">
                <a:latin typeface="Calibri"/>
                <a:cs typeface="Calibri"/>
              </a:rPr>
              <a:t> OpenAI’s</a:t>
            </a:r>
            <a:r>
              <a:rPr sz="2000" spc="-80" dirty="0">
                <a:latin typeface="Calibri"/>
                <a:cs typeface="Calibri"/>
              </a:rPr>
              <a:t> </a:t>
            </a:r>
            <a:r>
              <a:rPr sz="2000" spc="-10" dirty="0">
                <a:latin typeface="Calibri"/>
                <a:cs typeface="Calibri"/>
              </a:rPr>
              <a:t>ChatGPT, Google’s</a:t>
            </a:r>
            <a:r>
              <a:rPr sz="2000" spc="-100" dirty="0">
                <a:latin typeface="Calibri"/>
                <a:cs typeface="Calibri"/>
              </a:rPr>
              <a:t> </a:t>
            </a:r>
            <a:r>
              <a:rPr sz="2000" dirty="0">
                <a:latin typeface="Calibri"/>
                <a:cs typeface="Calibri"/>
              </a:rPr>
              <a:t>Bard,</a:t>
            </a:r>
            <a:r>
              <a:rPr sz="2000" spc="-85" dirty="0">
                <a:latin typeface="Calibri"/>
                <a:cs typeface="Calibri"/>
              </a:rPr>
              <a:t> </a:t>
            </a:r>
            <a:r>
              <a:rPr sz="2000" spc="-10" dirty="0">
                <a:latin typeface="Calibri"/>
                <a:cs typeface="Calibri"/>
              </a:rPr>
              <a:t>Anthropic’s</a:t>
            </a:r>
            <a:r>
              <a:rPr sz="2000" spc="-70" dirty="0">
                <a:latin typeface="Calibri"/>
                <a:cs typeface="Calibri"/>
              </a:rPr>
              <a:t> </a:t>
            </a:r>
            <a:r>
              <a:rPr sz="2000" spc="-10" dirty="0">
                <a:latin typeface="Calibri"/>
                <a:cs typeface="Calibri"/>
              </a:rPr>
              <a:t>Claude)</a:t>
            </a:r>
            <a:endParaRPr sz="2000">
              <a:latin typeface="Calibri"/>
              <a:cs typeface="Calibri"/>
            </a:endParaRPr>
          </a:p>
        </p:txBody>
      </p:sp>
      <p:pic>
        <p:nvPicPr>
          <p:cNvPr id="4" name="object 4"/>
          <p:cNvPicPr/>
          <p:nvPr/>
        </p:nvPicPr>
        <p:blipFill>
          <a:blip r:embed="rId3" cstate="print"/>
          <a:stretch>
            <a:fillRect/>
          </a:stretch>
        </p:blipFill>
        <p:spPr>
          <a:xfrm>
            <a:off x="687323" y="1996439"/>
            <a:ext cx="4613148" cy="2377439"/>
          </a:xfrm>
          <a:prstGeom prst="rect">
            <a:avLst/>
          </a:prstGeom>
        </p:spPr>
      </p:pic>
      <p:pic>
        <p:nvPicPr>
          <p:cNvPr id="5" name="object 5"/>
          <p:cNvPicPr/>
          <p:nvPr/>
        </p:nvPicPr>
        <p:blipFill>
          <a:blip r:embed="rId4" cstate="print"/>
          <a:stretch>
            <a:fillRect/>
          </a:stretch>
        </p:blipFill>
        <p:spPr>
          <a:xfrm>
            <a:off x="6220967" y="928116"/>
            <a:ext cx="4445508" cy="5562600"/>
          </a:xfrm>
          <a:prstGeom prst="rect">
            <a:avLst/>
          </a:prstGeom>
        </p:spPr>
      </p:pic>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435"/>
              </a:lnSpc>
            </a:pPr>
            <a:fld id="{81D60167-4931-47E6-BA6A-407CBD079E47}" type="slidenum">
              <a:rPr spc="-25" dirty="0"/>
              <a:t>9</a:t>
            </a:fld>
            <a:endParaRPr spc="-2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125</TotalTime>
  <Words>6022</Words>
  <Application>Microsoft Office PowerPoint</Application>
  <PresentationFormat>Widescreen</PresentationFormat>
  <Paragraphs>798</Paragraphs>
  <Slides>78</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Arial</vt:lpstr>
      <vt:lpstr>Calibri</vt:lpstr>
      <vt:lpstr>Cambria Math</vt:lpstr>
      <vt:lpstr>Courier New</vt:lpstr>
      <vt:lpstr>Lucida Sans Unicode</vt:lpstr>
      <vt:lpstr>Segoe UI Emoji</vt:lpstr>
      <vt:lpstr>Times New Roman</vt:lpstr>
      <vt:lpstr>Wingdings</vt:lpstr>
      <vt:lpstr>Office Theme</vt:lpstr>
      <vt:lpstr>PowerPoint Presentation</vt:lpstr>
      <vt:lpstr>Larger and larger models</vt:lpstr>
      <vt:lpstr>Trained on more and more data</vt:lpstr>
      <vt:lpstr>Recap: What kinds of things does pretraining Bert learn?</vt:lpstr>
      <vt:lpstr>Language models as world models?</vt:lpstr>
      <vt:lpstr>Language models as world models?</vt:lpstr>
      <vt:lpstr>Language models as world models?</vt:lpstr>
      <vt:lpstr>Language models as world models?</vt:lpstr>
      <vt:lpstr>Language models as multitask assistants?</vt:lpstr>
      <vt:lpstr>Language models as multitask assistants?</vt:lpstr>
      <vt:lpstr>Lecture Plan: From Language Models to Assistants</vt:lpstr>
      <vt:lpstr>Lecture Plan: From Language Models to Assistants</vt:lpstr>
      <vt:lpstr>Emergent abilities of large language models: GPT (2018)</vt:lpstr>
      <vt:lpstr>Emergent abilities of large language models: GPT-2 (2019)</vt:lpstr>
      <vt:lpstr>Emergent zero-shot learning</vt:lpstr>
      <vt:lpstr>Emergent zero-shot learning</vt:lpstr>
      <vt:lpstr>Emergent abilities of large language models: GPT-3 (2020)</vt:lpstr>
      <vt:lpstr>Emergent few-shot learning</vt:lpstr>
      <vt:lpstr>Emergent few-shot learning</vt:lpstr>
      <vt:lpstr>Emergent few-shot learning</vt:lpstr>
      <vt:lpstr>Emergent few-shot learning</vt:lpstr>
      <vt:lpstr>Few-shot learning is an emergent property of model scale</vt:lpstr>
      <vt:lpstr>PowerPoint Presentation</vt:lpstr>
      <vt:lpstr>Limits of prompting for harder tasks?</vt:lpstr>
      <vt:lpstr>Chain-of-thought prompting</vt:lpstr>
      <vt:lpstr>Chain-of-thought prompting is an emergent property of model scale</vt:lpstr>
      <vt:lpstr>Chain-of-thought prompting</vt:lpstr>
      <vt:lpstr>Zero-shot chain-of-thought prompting</vt:lpstr>
      <vt:lpstr>Zero-shot chain-of-thought prompting</vt:lpstr>
      <vt:lpstr>Zero-shot chain-of-thought prompting</vt:lpstr>
      <vt:lpstr>The new dark art of “prompt engineering”?</vt:lpstr>
      <vt:lpstr>The new dark art of “prompt engineering”?</vt:lpstr>
      <vt:lpstr>Lecture Plan: From Language Models to Assistants</vt:lpstr>
      <vt:lpstr>Lecture Plan: From Language Models to Assistants</vt:lpstr>
      <vt:lpstr>Language modeling ≠ assisting users</vt:lpstr>
      <vt:lpstr>Language modeling ≠ assisting users</vt:lpstr>
      <vt:lpstr>Recall From Lecture 10: The Pretraining / Finetuning Paradigm</vt:lpstr>
      <vt:lpstr>Scaling up finetuning</vt:lpstr>
      <vt:lpstr>Instruction finetuning</vt:lpstr>
      <vt:lpstr>Instruction finetuning pretraining?</vt:lpstr>
      <vt:lpstr>Aside: new benchmarks for multitask LMs</vt:lpstr>
      <vt:lpstr>Aside: new benchmarks for multitask LMs</vt:lpstr>
      <vt:lpstr>Aside: new benchmarks for multitask LMs</vt:lpstr>
      <vt:lpstr>Instruction finetuning</vt:lpstr>
      <vt:lpstr>Instruction finetuning</vt:lpstr>
      <vt:lpstr>Lecture Plan: From Language Models to Assistants</vt:lpstr>
      <vt:lpstr>Limitations of instruction finetuning?</vt:lpstr>
      <vt:lpstr>Lecture Plan: From Language Models to Assistants</vt:lpstr>
      <vt:lpstr>Lecture Plan: From Language Models to Assistants</vt:lpstr>
      <vt:lpstr>Optimizing for human preferences</vt:lpstr>
      <vt:lpstr>Reinforcement learning to the rescue</vt:lpstr>
      <vt:lpstr>Optimizing for human preferences</vt:lpstr>
      <vt:lpstr>A (very!) brief introduction to policy gradient/REINFORCE [Williams, 1992]</vt:lpstr>
      <vt:lpstr>A (very!) brief introduction to policy gradient/REINFORCE [Williams, 1992]</vt:lpstr>
      <vt:lpstr>PowerPoint Presentation</vt:lpstr>
      <vt:lpstr>How do we model human preferences?</vt:lpstr>
      <vt:lpstr>How do we model human preferences?</vt:lpstr>
      <vt:lpstr>Make sure your reward model works first!</vt:lpstr>
      <vt:lpstr>RLHF: Putting it all together [Christiano et al., 2017; Stiennon et al., 2020]</vt:lpstr>
      <vt:lpstr>RLHF provides gains over pretraining + finetuning</vt:lpstr>
      <vt:lpstr>InstructGPT: scaling up RLHF to tens of thousands of tasks</vt:lpstr>
      <vt:lpstr>InstructGPT: scaling up RLHF to tens of thousands of tasks</vt:lpstr>
      <vt:lpstr>InstructGPT</vt:lpstr>
      <vt:lpstr>InstructGPT</vt:lpstr>
      <vt:lpstr>ChatGPT: Instruction Finetuning + RLHF for dialog agents</vt:lpstr>
      <vt:lpstr>ChatGPT: Instruction Finetuning + RLHF for dialog agents</vt:lpstr>
      <vt:lpstr>ChatGPT: Instruction Finetuning + RLHF for dialog agents</vt:lpstr>
      <vt:lpstr>Lecture Plan: From Language Models to Assistants</vt:lpstr>
      <vt:lpstr>Limitations of RL + Reward Modeling</vt:lpstr>
      <vt:lpstr>Limitations of RL + Reward Modeling</vt:lpstr>
      <vt:lpstr>Limitations of RL + Reward Modeling</vt:lpstr>
      <vt:lpstr>Limitations of RL + Reward Modeling</vt:lpstr>
      <vt:lpstr>Lecture Plan: From Language Models to Assistants</vt:lpstr>
      <vt:lpstr>Language models as multitask assistants?</vt:lpstr>
      <vt:lpstr>Lecture Plan: From Language Models to Assistants</vt:lpstr>
      <vt:lpstr>What’s next?</vt:lpstr>
      <vt:lpstr>What’s next?</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Christopher Manning</dc:creator>
  <cp:lastModifiedBy>Johnson, Demetrius</cp:lastModifiedBy>
  <cp:revision>2</cp:revision>
  <dcterms:created xsi:type="dcterms:W3CDTF">2023-04-05T19:15:07Z</dcterms:created>
  <dcterms:modified xsi:type="dcterms:W3CDTF">2023-04-05T21:24:21Z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2023-04-05T00:00:00Z</vt:filetime>
  </property>
  <property fmtid="{D5CDD505-2E9C-101B-9397-08002B2CF9AE}" pid="3" name="Creator">
    <vt:lpwstr>Microsoft® PowerPoint® for Microsoft 365</vt:lpwstr>
  </property>
  <property fmtid="{D5CDD505-2E9C-101B-9397-08002B2CF9AE}" pid="4" name="LastSaved">
    <vt:filetime>2023-04-05T00:00:00Z</vt:filetime>
  </property>
  <property fmtid="{D5CDD505-2E9C-101B-9397-08002B2CF9AE}" pid="5" name="Producer">
    <vt:lpwstr>Microsoft® PowerPoint® for Microsoft 365</vt:lpwstr>
  </property>
</Properties>
</file>